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81" r:id="rId2"/>
    <p:sldId id="287" r:id="rId3"/>
    <p:sldId id="286" r:id="rId4"/>
    <p:sldId id="288" r:id="rId5"/>
    <p:sldId id="279" r:id="rId6"/>
    <p:sldId id="276" r:id="rId7"/>
    <p:sldId id="272" r:id="rId8"/>
    <p:sldId id="257" r:id="rId9"/>
    <p:sldId id="269" r:id="rId10"/>
    <p:sldId id="263" r:id="rId11"/>
    <p:sldId id="268" r:id="rId12"/>
    <p:sldId id="273" r:id="rId13"/>
    <p:sldId id="264" r:id="rId14"/>
    <p:sldId id="261" r:id="rId15"/>
    <p:sldId id="271" r:id="rId16"/>
    <p:sldId id="274" r:id="rId17"/>
    <p:sldId id="277" r:id="rId18"/>
    <p:sldId id="270" r:id="rId19"/>
    <p:sldId id="259" r:id="rId20"/>
    <p:sldId id="267" r:id="rId21"/>
    <p:sldId id="275" r:id="rId22"/>
    <p:sldId id="260" r:id="rId23"/>
    <p:sldId id="289" r:id="rId24"/>
    <p:sldId id="298" r:id="rId25"/>
    <p:sldId id="299" r:id="rId26"/>
    <p:sldId id="295" r:id="rId27"/>
    <p:sldId id="296" r:id="rId28"/>
    <p:sldId id="297" r:id="rId29"/>
    <p:sldId id="302" r:id="rId30"/>
    <p:sldId id="300" r:id="rId31"/>
    <p:sldId id="301" r:id="rId32"/>
    <p:sldId id="291" r:id="rId33"/>
    <p:sldId id="292" r:id="rId34"/>
    <p:sldId id="293" r:id="rId35"/>
    <p:sldId id="294" r:id="rId3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54" autoAdjust="0"/>
    <p:restoredTop sz="57647" autoAdjust="0"/>
  </p:normalViewPr>
  <p:slideViewPr>
    <p:cSldViewPr>
      <p:cViewPr varScale="1">
        <p:scale>
          <a:sx n="105" d="100"/>
          <a:sy n="105" d="100"/>
        </p:scale>
        <p:origin x="-96" y="-180"/>
      </p:cViewPr>
      <p:guideLst>
        <p:guide orient="horz" pos="2160"/>
        <p:guide pos="2880"/>
      </p:guideLst>
    </p:cSldViewPr>
  </p:slideViewPr>
  <p:notesTextViewPr>
    <p:cViewPr>
      <p:scale>
        <a:sx n="1" d="1"/>
        <a:sy n="1" d="1"/>
      </p:scale>
      <p:origin x="0" y="0"/>
    </p:cViewPr>
  </p:notesTextViewPr>
  <p:sorterViewPr>
    <p:cViewPr>
      <p:scale>
        <a:sx n="100" d="100"/>
        <a:sy n="100" d="100"/>
      </p:scale>
      <p:origin x="0" y="16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D0D453-9D80-477B-AFC1-340A7C593E9D}" type="datetimeFigureOut">
              <a:rPr lang="fr-FR" smtClean="0"/>
              <a:t>02/07/2014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9B5A4B-334D-4CFC-81EA-BBCB6C057806}" type="slidenum">
              <a:rPr lang="fr-FR" smtClean="0"/>
              <a:t>‹N°›</a:t>
            </a:fld>
            <a:endParaRPr lang="fr-FR"/>
          </a:p>
        </p:txBody>
      </p:sp>
    </p:spTree>
    <p:extLst>
      <p:ext uri="{BB962C8B-B14F-4D97-AF65-F5344CB8AC3E}">
        <p14:creationId xmlns:p14="http://schemas.microsoft.com/office/powerpoint/2010/main" val="1458401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628650" lvl="1" indent="-171450">
              <a:buFont typeface="Arial" panose="020B0604020202020204" pitchFamily="34" charset="0"/>
              <a:buChar char="•"/>
            </a:pPr>
            <a:r>
              <a:rPr lang="fr-FR" dirty="0" smtClean="0"/>
              <a:t>Participation des individus considérée comme essentielle à la fois pour les personnes et pour la cohésion sociale </a:t>
            </a:r>
          </a:p>
          <a:p>
            <a:pPr marL="628650" lvl="1" indent="-171450">
              <a:buFont typeface="Arial" panose="020B0604020202020204" pitchFamily="34" charset="0"/>
              <a:buChar char="•"/>
            </a:pPr>
            <a:r>
              <a:rPr lang="fr-FR" dirty="0" smtClean="0"/>
              <a:t>Complexité croissante des systèmes de décision appelle à de nouvelles formes de validation dont celle des « populations cibles »</a:t>
            </a:r>
          </a:p>
          <a:p>
            <a:pPr marL="628650" lvl="1" indent="-171450">
              <a:buFont typeface="Arial" panose="020B0604020202020204" pitchFamily="34" charset="0"/>
              <a:buChar char="•"/>
            </a:pPr>
            <a:r>
              <a:rPr lang="fr-FR" dirty="0" smtClean="0"/>
              <a:t>Dans un contexte où les individus sont de plus en plus considérés comme responsables de leurs choix, les discours sur la participation font partie des outils ciblant plus les individus que les collectifs </a:t>
            </a:r>
          </a:p>
          <a:p>
            <a:pPr marL="628650" lvl="1" indent="-171450">
              <a:buFont typeface="Arial" panose="020B0604020202020204" pitchFamily="34" charset="0"/>
              <a:buChar char="•"/>
            </a:pPr>
            <a:r>
              <a:rPr lang="fr-FR" dirty="0" smtClean="0"/>
              <a:t>Les politiques de jeunesse étant globalement peu articulées, plutôt faibles du point de vue de leur financement, l’appel à la participation fait partie des moyens de montrer l’intérêt des pouvoirs publics pour cette population </a:t>
            </a:r>
          </a:p>
          <a:p>
            <a:pPr marL="628650" lvl="1" indent="-171450">
              <a:buFont typeface="Arial" panose="020B0604020202020204" pitchFamily="34" charset="0"/>
              <a:buChar char="•"/>
            </a:pPr>
            <a:r>
              <a:rPr lang="fr-FR" dirty="0" smtClean="0"/>
              <a:t>Inquiétude persistante des adultes sur la volonté des jeunes de participer &gt; la participation est vue comme une des manières de les amener à l’engagement </a:t>
            </a:r>
          </a:p>
          <a:p>
            <a:endParaRPr lang="fr-FR" dirty="0"/>
          </a:p>
        </p:txBody>
      </p:sp>
      <p:sp>
        <p:nvSpPr>
          <p:cNvPr id="4" name="Espace réservé du numéro de diapositive 3"/>
          <p:cNvSpPr>
            <a:spLocks noGrp="1"/>
          </p:cNvSpPr>
          <p:nvPr>
            <p:ph type="sldNum" sz="quarter" idx="10"/>
          </p:nvPr>
        </p:nvSpPr>
        <p:spPr/>
        <p:txBody>
          <a:bodyPr/>
          <a:lstStyle/>
          <a:p>
            <a:fld id="{ED9B5A4B-334D-4CFC-81EA-BBCB6C057806}" type="slidenum">
              <a:rPr lang="fr-FR" smtClean="0"/>
              <a:t>6</a:t>
            </a:fld>
            <a:endParaRPr lang="fr-FR"/>
          </a:p>
        </p:txBody>
      </p:sp>
    </p:spTree>
    <p:extLst>
      <p:ext uri="{BB962C8B-B14F-4D97-AF65-F5344CB8AC3E}">
        <p14:creationId xmlns:p14="http://schemas.microsoft.com/office/powerpoint/2010/main" val="2401075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noProof="0" dirty="0" smtClean="0"/>
              <a:t>Brittany</a:t>
            </a:r>
            <a:r>
              <a:rPr lang="en-GB" baseline="0" noProof="0" dirty="0" smtClean="0"/>
              <a:t> is a Region from the West of France. It has 4.5 millions inhabitants which 17,4% are </a:t>
            </a:r>
            <a:r>
              <a:rPr lang="en-GB" baseline="0" noProof="0" dirty="0" err="1" smtClean="0"/>
              <a:t>yp</a:t>
            </a:r>
            <a:r>
              <a:rPr lang="en-GB" baseline="0" noProof="0" dirty="0" smtClean="0"/>
              <a:t> between 15 and 29 years old </a:t>
            </a:r>
            <a:r>
              <a:rPr lang="en-GB" noProof="0" dirty="0" smtClean="0"/>
              <a:t>(INSEE, 2013).</a:t>
            </a:r>
          </a:p>
          <a:p>
            <a:endParaRPr lang="en-GB" noProof="0" dirty="0" smtClean="0"/>
          </a:p>
          <a:p>
            <a:r>
              <a:rPr lang="en-GB" noProof="0" dirty="0" smtClean="0"/>
              <a:t>Some specific</a:t>
            </a:r>
            <a:r>
              <a:rPr lang="en-GB" baseline="0" noProof="0" dirty="0" smtClean="0"/>
              <a:t> challenges : </a:t>
            </a:r>
          </a:p>
          <a:p>
            <a:r>
              <a:rPr lang="en-GB" baseline="0" noProof="0" dirty="0" smtClean="0"/>
              <a:t>- Whereas young Bretons are particularly well educated compared to the national average, a large part of them have to leave the Region to seek employment.  Thus, during the last 10 years, the Region lost 5% of its youngest. </a:t>
            </a:r>
            <a:endParaRPr lang="en-GB" noProof="0" dirty="0" smtClean="0"/>
          </a:p>
          <a:p>
            <a:pPr marL="171450" indent="-171450">
              <a:buFontTx/>
              <a:buChar char="-"/>
            </a:pPr>
            <a:r>
              <a:rPr lang="en-GB" noProof="0" dirty="0" smtClean="0"/>
              <a:t>This issue is al</a:t>
            </a:r>
            <a:r>
              <a:rPr lang="en-GB" baseline="0" noProof="0" dirty="0" smtClean="0"/>
              <a:t>l the more crucial for rural areas which are still important in the territory. </a:t>
            </a:r>
          </a:p>
          <a:p>
            <a:r>
              <a:rPr lang="en-GB" baseline="0" noProof="0" dirty="0" smtClean="0"/>
              <a:t>As a consequence, to struggle against the ageing process and to propose attractive jobs for young people, locally elected people (regional as well as local) have often a real preoccupation in getting young people participate in consultation spaces in order to understand their needs and expectations and to deliver relevant services and public actions. </a:t>
            </a:r>
            <a:endParaRPr lang="en-GB" noProof="0" dirty="0"/>
          </a:p>
        </p:txBody>
      </p:sp>
      <p:sp>
        <p:nvSpPr>
          <p:cNvPr id="4" name="Espace réservé du numéro de diapositive 3"/>
          <p:cNvSpPr>
            <a:spLocks noGrp="1"/>
          </p:cNvSpPr>
          <p:nvPr>
            <p:ph type="sldNum" sz="quarter" idx="10"/>
          </p:nvPr>
        </p:nvSpPr>
        <p:spPr/>
        <p:txBody>
          <a:bodyPr/>
          <a:lstStyle/>
          <a:p>
            <a:fld id="{46B02FD9-B9FF-4EA7-A357-7944058420C7}" type="slidenum">
              <a:rPr lang="fr-FR" smtClean="0"/>
              <a:t>17</a:t>
            </a:fld>
            <a:endParaRPr lang="fr-FR"/>
          </a:p>
        </p:txBody>
      </p:sp>
    </p:spTree>
    <p:extLst>
      <p:ext uri="{BB962C8B-B14F-4D97-AF65-F5344CB8AC3E}">
        <p14:creationId xmlns:p14="http://schemas.microsoft.com/office/powerpoint/2010/main" val="4186014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D9B5A4B-334D-4CFC-81EA-BBCB6C057806}" type="slidenum">
              <a:rPr lang="fr-FR" smtClean="0"/>
              <a:t>26</a:t>
            </a:fld>
            <a:endParaRPr lang="fr-FR"/>
          </a:p>
        </p:txBody>
      </p:sp>
    </p:spTree>
    <p:extLst>
      <p:ext uri="{BB962C8B-B14F-4D97-AF65-F5344CB8AC3E}">
        <p14:creationId xmlns:p14="http://schemas.microsoft.com/office/powerpoint/2010/main" val="1091058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ctangle à coins arrondis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us-titr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28" name="Espace réservé de la date 27"/>
          <p:cNvSpPr>
            <a:spLocks noGrp="1"/>
          </p:cNvSpPr>
          <p:nvPr>
            <p:ph type="dt" sz="half" idx="10"/>
          </p:nvPr>
        </p:nvSpPr>
        <p:spPr/>
        <p:txBody>
          <a:bodyPr/>
          <a:lstStyle/>
          <a:p>
            <a:fld id="{039A3ED4-2222-4739-9DB7-77D71D90B055}" type="datetime1">
              <a:rPr lang="fr-FR" smtClean="0"/>
              <a:t>02/07/2014</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B7AB4892-2B34-43D3-8647-5FECFEBD65B9}" type="slidenum">
              <a:rPr lang="fr-FR" smtClean="0"/>
              <a:t>‹N°›</a:t>
            </a:fld>
            <a:endParaRPr lang="fr-F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fr-FR" smtClean="0"/>
              <a:t>Modifiez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1FFF869-C7C7-4A33-A3B6-3E01D7A172A3}" type="datetime1">
              <a:rPr lang="fr-FR" smtClean="0"/>
              <a:t>02/07/2014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7AB4892-2B34-43D3-8647-5FECFEBD65B9}"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1"/>
            <a:ext cx="2011680" cy="5851525"/>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914400" y="274640"/>
            <a:ext cx="55626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91CF620-5B42-4BB8-83DF-9F3179265208}" type="datetime1">
              <a:rPr lang="fr-FR" smtClean="0"/>
              <a:t>02/07/2014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7AB4892-2B34-43D3-8647-5FECFEBD65B9}"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4" name="Espace réservé de la date 3"/>
          <p:cNvSpPr>
            <a:spLocks noGrp="1"/>
          </p:cNvSpPr>
          <p:nvPr>
            <p:ph type="dt" sz="half" idx="10"/>
          </p:nvPr>
        </p:nvSpPr>
        <p:spPr/>
        <p:txBody>
          <a:bodyPr/>
          <a:lstStyle/>
          <a:p>
            <a:fld id="{911F5997-3B06-4342-A4AD-4B7FC2035BC4}" type="datetime1">
              <a:rPr lang="fr-FR" smtClean="0"/>
              <a:t>02/07/2014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7AB4892-2B34-43D3-8647-5FECFEBD65B9}" type="slidenum">
              <a:rPr lang="fr-FR" smtClean="0"/>
              <a:t>‹N°›</a:t>
            </a:fld>
            <a:endParaRPr lang="fr-FR"/>
          </a:p>
        </p:txBody>
      </p:sp>
      <p:sp>
        <p:nvSpPr>
          <p:cNvPr id="8" name="Espace réservé du contenu 7"/>
          <p:cNvSpPr>
            <a:spLocks noGrp="1"/>
          </p:cNvSpPr>
          <p:nvPr>
            <p:ph sz="quarter" idx="1"/>
          </p:nvPr>
        </p:nvSpPr>
        <p:spPr>
          <a:xfrm>
            <a:off x="914400" y="1447800"/>
            <a:ext cx="7772400" cy="45720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ctangle à coins arrondis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p>
            <a:fld id="{7F5CFB72-D26E-4398-A5F4-331A997F0835}" type="datetime1">
              <a:rPr lang="fr-FR" smtClean="0"/>
              <a:t>02/07/2014</a:t>
            </a:fld>
            <a:endParaRPr lang="fr-FR"/>
          </a:p>
        </p:txBody>
      </p:sp>
      <p:sp>
        <p:nvSpPr>
          <p:cNvPr id="5" name="Espace réservé du pied de page 4"/>
          <p:cNvSpPr>
            <a:spLocks noGrp="1"/>
          </p:cNvSpPr>
          <p:nvPr>
            <p:ph type="ftr" sz="quarter" idx="11"/>
          </p:nvPr>
        </p:nvSpPr>
        <p:spPr>
          <a:xfrm>
            <a:off x="800100" y="6172200"/>
            <a:ext cx="4000500" cy="457200"/>
          </a:xfrm>
        </p:spPr>
        <p:txBody>
          <a:bodyPr/>
          <a:lstStyle/>
          <a:p>
            <a:endParaRPr lang="fr-F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146304" y="6208776"/>
            <a:ext cx="457200" cy="457200"/>
          </a:xfrm>
        </p:spPr>
        <p:txBody>
          <a:bodyPr/>
          <a:lstStyle/>
          <a:p>
            <a:fld id="{B7AB4892-2B34-43D3-8647-5FECFEBD65B9}" type="slidenum">
              <a:rPr lang="fr-FR" smtClean="0"/>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5" name="Espace réservé de la date 4"/>
          <p:cNvSpPr>
            <a:spLocks noGrp="1"/>
          </p:cNvSpPr>
          <p:nvPr>
            <p:ph type="dt" sz="half" idx="10"/>
          </p:nvPr>
        </p:nvSpPr>
        <p:spPr/>
        <p:txBody>
          <a:bodyPr/>
          <a:lstStyle/>
          <a:p>
            <a:fld id="{6893433A-8817-4B24-BB1B-268CEEC90F12}" type="datetime1">
              <a:rPr lang="fr-FR" smtClean="0"/>
              <a:t>02/07/2014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7AB4892-2B34-43D3-8647-5FECFEBD65B9}" type="slidenum">
              <a:rPr lang="fr-FR" smtClean="0"/>
              <a:t>‹N°›</a:t>
            </a:fld>
            <a:endParaRPr lang="fr-FR"/>
          </a:p>
        </p:txBody>
      </p:sp>
      <p:sp>
        <p:nvSpPr>
          <p:cNvPr id="9" name="Espace réservé du contenu 8"/>
          <p:cNvSpPr>
            <a:spLocks noGrp="1"/>
          </p:cNvSpPr>
          <p:nvPr>
            <p:ph sz="quarter" idx="1"/>
          </p:nvPr>
        </p:nvSpPr>
        <p:spPr>
          <a:xfrm>
            <a:off x="914400" y="1447800"/>
            <a:ext cx="3749040" cy="45720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933950" y="1447800"/>
            <a:ext cx="3749040" cy="45720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14400" y="273050"/>
            <a:ext cx="7772400" cy="1143000"/>
          </a:xfrm>
        </p:spPr>
        <p:txBody>
          <a:bodyPr anchor="b" anchorCtr="0"/>
          <a:lstStyle>
            <a:lvl1pPr>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7" name="Espace réservé de la date 6"/>
          <p:cNvSpPr>
            <a:spLocks noGrp="1"/>
          </p:cNvSpPr>
          <p:nvPr>
            <p:ph type="dt" sz="half" idx="10"/>
          </p:nvPr>
        </p:nvSpPr>
        <p:spPr/>
        <p:txBody>
          <a:bodyPr/>
          <a:lstStyle/>
          <a:p>
            <a:fld id="{CBF67A15-E912-448B-ACC2-7344036862F5}" type="datetime1">
              <a:rPr lang="fr-FR" smtClean="0"/>
              <a:t>02/07/2014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7AB4892-2B34-43D3-8647-5FECFEBD65B9}" type="slidenum">
              <a:rPr lang="fr-FR" smtClean="0"/>
              <a:t>‹N°›</a:t>
            </a:fld>
            <a:endParaRPr lang="fr-FR"/>
          </a:p>
        </p:txBody>
      </p:sp>
      <p:sp>
        <p:nvSpPr>
          <p:cNvPr id="11" name="Espace réservé du contenu 10"/>
          <p:cNvSpPr>
            <a:spLocks noGrp="1"/>
          </p:cNvSpPr>
          <p:nvPr>
            <p:ph sz="half" idx="2"/>
          </p:nvPr>
        </p:nvSpPr>
        <p:spPr>
          <a:xfrm>
            <a:off x="914400" y="2247900"/>
            <a:ext cx="3733800" cy="38862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4"/>
          </p:nvPr>
        </p:nvSpPr>
        <p:spPr>
          <a:xfrm>
            <a:off x="4953000" y="2247900"/>
            <a:ext cx="3733800" cy="38862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fld id="{6292D7C7-D799-4793-ABBE-5C4C73BE6236}" type="datetime1">
              <a:rPr lang="fr-FR" smtClean="0"/>
              <a:t>02/07/2014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7AB4892-2B34-43D3-8647-5FECFEBD65B9}"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587C687-2061-4EF1-ADB3-B04734635347}" type="datetime1">
              <a:rPr lang="fr-FR" smtClean="0"/>
              <a:t>02/07/2014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7AB4892-2B34-43D3-8647-5FECFEBD65B9}"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ctangle à coins arrondis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914400" y="273050"/>
            <a:ext cx="7772400" cy="1143000"/>
          </a:xfrm>
        </p:spPr>
        <p:txBody>
          <a:bodyPr anchor="b" anchorCtr="0"/>
          <a:lstStyle>
            <a:lvl1pPr algn="l">
              <a:buNone/>
              <a:defRPr sz="4000" b="0"/>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fld id="{07213F32-3D0D-4B30-8115-B7DEEE09D4AD}" type="datetime1">
              <a:rPr lang="fr-FR" smtClean="0"/>
              <a:t>02/07/2014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7AB4892-2B34-43D3-8647-5FECFEBD65B9}" type="slidenum">
              <a:rPr lang="fr-FR" smtClean="0"/>
              <a:t>‹N°›</a:t>
            </a:fld>
            <a:endParaRPr lang="fr-FR"/>
          </a:p>
        </p:txBody>
      </p:sp>
      <p:sp>
        <p:nvSpPr>
          <p:cNvPr id="11" name="Espace réservé du contenu 10"/>
          <p:cNvSpPr>
            <a:spLocks noGrp="1"/>
          </p:cNvSpPr>
          <p:nvPr>
            <p:ph sz="quarter" idx="1"/>
          </p:nvPr>
        </p:nvSpPr>
        <p:spPr>
          <a:xfrm>
            <a:off x="2971800" y="1600200"/>
            <a:ext cx="5715000" cy="44958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fr-FR" smtClean="0"/>
              <a:t>Modifiez le style du titre</a:t>
            </a:r>
            <a:endParaRPr kumimoji="0" lang="en-US"/>
          </a:p>
        </p:txBody>
      </p:sp>
      <p:sp>
        <p:nvSpPr>
          <p:cNvPr id="4" name="Espace réservé du texte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fld id="{E55D96AE-F75C-46D7-8182-80932042DDE2}" type="datetime1">
              <a:rPr lang="fr-FR" smtClean="0"/>
              <a:t>02/07/2014</a:t>
            </a:fld>
            <a:endParaRPr lang="fr-FR"/>
          </a:p>
        </p:txBody>
      </p:sp>
      <p:sp>
        <p:nvSpPr>
          <p:cNvPr id="6" name="Espace réservé du pied de page 5"/>
          <p:cNvSpPr>
            <a:spLocks noGrp="1"/>
          </p:cNvSpPr>
          <p:nvPr>
            <p:ph type="ftr" sz="quarter" idx="11"/>
          </p:nvPr>
        </p:nvSpPr>
        <p:spPr>
          <a:xfrm>
            <a:off x="914400" y="6172200"/>
            <a:ext cx="3886200" cy="457200"/>
          </a:xfrm>
        </p:spPr>
        <p:txBody>
          <a:bodyPr/>
          <a:lstStyle/>
          <a:p>
            <a:endParaRPr lang="fr-FR"/>
          </a:p>
        </p:txBody>
      </p:sp>
      <p:sp>
        <p:nvSpPr>
          <p:cNvPr id="7" name="Espace réservé du numéro de diapositive 6"/>
          <p:cNvSpPr>
            <a:spLocks noGrp="1"/>
          </p:cNvSpPr>
          <p:nvPr>
            <p:ph type="sldNum" sz="quarter" idx="12"/>
          </p:nvPr>
        </p:nvSpPr>
        <p:spPr>
          <a:xfrm>
            <a:off x="146304" y="6208776"/>
            <a:ext cx="457200" cy="457200"/>
          </a:xfrm>
        </p:spPr>
        <p:txBody>
          <a:bodyPr/>
          <a:lstStyle/>
          <a:p>
            <a:fld id="{B7AB4892-2B34-43D3-8647-5FECFEBD65B9}" type="slidenum">
              <a:rPr lang="fr-FR" smtClean="0"/>
              <a:t>‹N°›</a:t>
            </a:fld>
            <a:endParaRPr lang="fr-F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pour une imag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FR" smtClean="0"/>
              <a:t>Cliquez sur l'icône pour ajouter une image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ctangle à coins arrondis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Espace réservé du titre 21"/>
          <p:cNvSpPr>
            <a:spLocks noGrp="1"/>
          </p:cNvSpPr>
          <p:nvPr>
            <p:ph type="title"/>
          </p:nvPr>
        </p:nvSpPr>
        <p:spPr>
          <a:xfrm>
            <a:off x="914400" y="274638"/>
            <a:ext cx="7772400" cy="1143000"/>
          </a:xfrm>
          <a:prstGeom prst="rect">
            <a:avLst/>
          </a:prstGeom>
        </p:spPr>
        <p:txBody>
          <a:bodyPr bIns="91440" anchor="b" anchorCtr="0">
            <a:normAutofit/>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D8A45D1-2F3C-47F9-AD4E-7CE511B0AD4E}" type="datetime1">
              <a:rPr lang="fr-FR" smtClean="0"/>
              <a:t>02/07/2014</a:t>
            </a:fld>
            <a:endParaRPr lang="fr-FR"/>
          </a:p>
        </p:txBody>
      </p:sp>
      <p:sp>
        <p:nvSpPr>
          <p:cNvPr id="3" name="Espace réservé du pied de page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r-FR"/>
          </a:p>
        </p:txBody>
      </p:sp>
      <p:sp>
        <p:nvSpPr>
          <p:cNvPr id="23" name="Espace réservé du numéro de diapositive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7AB4892-2B34-43D3-8647-5FECFEBD65B9}"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image003.png@01CF3937.F14FFF50"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2.png"/><Relationship Id="rId12" Type="http://schemas.microsoft.com/office/2007/relationships/hdphoto" Target="../media/hdphoto2.wdp"/><Relationship Id="rId17" Type="http://schemas.openxmlformats.org/officeDocument/2006/relationships/image" Target="../media/image20.png"/><Relationship Id="rId2" Type="http://schemas.openxmlformats.org/officeDocument/2006/relationships/notesSlide" Target="../notesSlides/notesSlide2.xml"/><Relationship Id="rId16"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5" Type="http://schemas.openxmlformats.org/officeDocument/2006/relationships/image" Target="../media/image18.png"/><Relationship Id="rId10" Type="http://schemas.openxmlformats.org/officeDocument/2006/relationships/image" Target="../media/image14.png"/><Relationship Id="rId4" Type="http://schemas.openxmlformats.org/officeDocument/2006/relationships/image" Target="../media/image9.png"/><Relationship Id="rId9" Type="http://schemas.microsoft.com/office/2007/relationships/hdphoto" Target="../media/hdphoto1.wdp"/><Relationship Id="rId1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251397" y="296212"/>
            <a:ext cx="2388235" cy="2388236"/>
            <a:chOff x="0" y="0"/>
            <a:chExt cx="2388358" cy="2388358"/>
          </a:xfrm>
        </p:grpSpPr>
        <p:sp>
          <p:nvSpPr>
            <p:cNvPr id="7" name="Zone de texte 2"/>
            <p:cNvSpPr txBox="1">
              <a:spLocks noChangeArrowheads="1"/>
            </p:cNvSpPr>
            <p:nvPr/>
          </p:nvSpPr>
          <p:spPr bwMode="auto">
            <a:xfrm>
              <a:off x="0" y="682388"/>
              <a:ext cx="2388235" cy="103796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spcAft>
                  <a:spcPts val="0"/>
                </a:spcAft>
              </a:pPr>
              <a:r>
                <a:rPr lang="fr-FR" sz="1800" b="1" dirty="0">
                  <a:solidFill>
                    <a:schemeClr val="accent1"/>
                  </a:solidFill>
                  <a:effectLst/>
                  <a:latin typeface="Garamond"/>
                  <a:ea typeface="Calibri"/>
                </a:rPr>
                <a:t>CHAIRE </a:t>
              </a:r>
              <a:endParaRPr lang="fr-FR" sz="1200" dirty="0">
                <a:solidFill>
                  <a:schemeClr val="accent1"/>
                </a:solidFill>
                <a:effectLst/>
                <a:latin typeface="Times New Roman"/>
                <a:ea typeface="Calibri"/>
              </a:endParaRPr>
            </a:p>
            <a:p>
              <a:pPr algn="ctr">
                <a:spcAft>
                  <a:spcPts val="0"/>
                </a:spcAft>
              </a:pPr>
              <a:r>
                <a:rPr lang="fr-FR" sz="1800" b="1" dirty="0">
                  <a:solidFill>
                    <a:schemeClr val="accent1"/>
                  </a:solidFill>
                  <a:effectLst/>
                  <a:latin typeface="Garamond"/>
                  <a:ea typeface="Calibri"/>
                </a:rPr>
                <a:t>DE RECHERCHE</a:t>
              </a:r>
              <a:endParaRPr lang="fr-FR" sz="1200" dirty="0">
                <a:solidFill>
                  <a:schemeClr val="accent1"/>
                </a:solidFill>
                <a:effectLst/>
                <a:latin typeface="Times New Roman"/>
                <a:ea typeface="Calibri"/>
              </a:endParaRPr>
            </a:p>
            <a:p>
              <a:pPr algn="ctr">
                <a:spcAft>
                  <a:spcPts val="0"/>
                </a:spcAft>
              </a:pPr>
              <a:r>
                <a:rPr lang="fr-FR" sz="1400" dirty="0">
                  <a:solidFill>
                    <a:schemeClr val="accent1"/>
                  </a:solidFill>
                  <a:effectLst/>
                  <a:latin typeface="Garamond"/>
                  <a:ea typeface="Calibri"/>
                </a:rPr>
                <a:t>sur la</a:t>
              </a:r>
              <a:r>
                <a:rPr lang="fr-FR" sz="800" dirty="0">
                  <a:solidFill>
                    <a:schemeClr val="accent1"/>
                  </a:solidFill>
                  <a:effectLst/>
                  <a:latin typeface="Garamond"/>
                  <a:ea typeface="Calibri"/>
                </a:rPr>
                <a:t> </a:t>
              </a:r>
              <a:r>
                <a:rPr lang="fr-FR" sz="3000" b="1" dirty="0">
                  <a:solidFill>
                    <a:schemeClr val="accent1"/>
                  </a:solidFill>
                  <a:effectLst/>
                  <a:latin typeface="Garamond"/>
                  <a:ea typeface="Calibri"/>
                </a:rPr>
                <a:t>jeunesse</a:t>
              </a:r>
              <a:endParaRPr lang="fr-FR" sz="1200" dirty="0">
                <a:solidFill>
                  <a:schemeClr val="accent1"/>
                </a:solidFill>
                <a:effectLst/>
                <a:latin typeface="Times New Roman"/>
                <a:ea typeface="Calibri"/>
              </a:endParaRPr>
            </a:p>
          </p:txBody>
        </p:sp>
        <p:sp>
          <p:nvSpPr>
            <p:cNvPr id="8" name="Ellipse 7"/>
            <p:cNvSpPr/>
            <p:nvPr/>
          </p:nvSpPr>
          <p:spPr>
            <a:xfrm>
              <a:off x="0" y="0"/>
              <a:ext cx="2388358" cy="2388358"/>
            </a:xfrm>
            <a:prstGeom prst="ellipse">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sp>
        <p:nvSpPr>
          <p:cNvPr id="10" name="Rectangle 9"/>
          <p:cNvSpPr/>
          <p:nvPr/>
        </p:nvSpPr>
        <p:spPr>
          <a:xfrm>
            <a:off x="1108855" y="2717984"/>
            <a:ext cx="7272808" cy="1261884"/>
          </a:xfrm>
          <a:prstGeom prst="rect">
            <a:avLst/>
          </a:prstGeom>
        </p:spPr>
        <p:txBody>
          <a:bodyPr wrap="square">
            <a:spAutoFit/>
          </a:bodyPr>
          <a:lstStyle/>
          <a:p>
            <a:pPr algn="ctr"/>
            <a:r>
              <a:rPr lang="fr-FR" sz="2800" b="1" dirty="0">
                <a:latin typeface="+mj-lt"/>
              </a:rPr>
              <a:t>« Jeunesses : </a:t>
            </a:r>
            <a:r>
              <a:rPr lang="fr-FR" sz="2800" b="1" dirty="0" err="1">
                <a:latin typeface="+mj-lt"/>
              </a:rPr>
              <a:t>re-connaître</a:t>
            </a:r>
            <a:r>
              <a:rPr lang="fr-FR" sz="2800" b="1" dirty="0">
                <a:latin typeface="+mj-lt"/>
              </a:rPr>
              <a:t> la diversité de leurs participations ! »</a:t>
            </a:r>
          </a:p>
          <a:p>
            <a:pPr algn="ctr"/>
            <a:r>
              <a:rPr lang="fr-FR" sz="2000" dirty="0"/>
              <a:t>Journée de réflexion et de perspectives pour les jeunes et l’action publique</a:t>
            </a:r>
          </a:p>
        </p:txBody>
      </p:sp>
      <p:pic>
        <p:nvPicPr>
          <p:cNvPr id="11" name="Image 10" descr="cid:image003.png@01CF3937.F14FFF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257227" y="5445224"/>
            <a:ext cx="5004596" cy="1287532"/>
          </a:xfrm>
          <a:prstGeom prst="rect">
            <a:avLst/>
          </a:prstGeom>
          <a:noFill/>
          <a:ln>
            <a:noFill/>
          </a:ln>
        </p:spPr>
      </p:pic>
      <p:sp>
        <p:nvSpPr>
          <p:cNvPr id="12" name="Rectangle 11"/>
          <p:cNvSpPr/>
          <p:nvPr/>
        </p:nvSpPr>
        <p:spPr>
          <a:xfrm>
            <a:off x="2257227" y="4015951"/>
            <a:ext cx="4572000" cy="646331"/>
          </a:xfrm>
          <a:prstGeom prst="rect">
            <a:avLst/>
          </a:prstGeom>
        </p:spPr>
        <p:txBody>
          <a:bodyPr>
            <a:spAutoFit/>
          </a:bodyPr>
          <a:lstStyle/>
          <a:p>
            <a:pPr algn="ctr"/>
            <a:r>
              <a:rPr lang="fr-FR" b="1" dirty="0">
                <a:solidFill>
                  <a:schemeClr val="accent1"/>
                </a:solidFill>
              </a:rPr>
              <a:t>Le 4 juin 2014</a:t>
            </a:r>
            <a:r>
              <a:rPr lang="fr-FR" dirty="0">
                <a:solidFill>
                  <a:schemeClr val="accent1"/>
                </a:solidFill>
              </a:rPr>
              <a:t> (9h30-17h)</a:t>
            </a:r>
          </a:p>
          <a:p>
            <a:pPr algn="ctr"/>
            <a:r>
              <a:rPr lang="fr-FR" b="1" dirty="0">
                <a:solidFill>
                  <a:schemeClr val="accent1"/>
                </a:solidFill>
              </a:rPr>
              <a:t>Au CRIJ Bretagne-Rennes</a:t>
            </a:r>
            <a:endParaRPr lang="fr-FR" dirty="0">
              <a:solidFill>
                <a:schemeClr val="accent1"/>
              </a:solidFill>
            </a:endParaRPr>
          </a:p>
        </p:txBody>
      </p:sp>
    </p:spTree>
    <p:extLst>
      <p:ext uri="{BB962C8B-B14F-4D97-AF65-F5344CB8AC3E}">
        <p14:creationId xmlns:p14="http://schemas.microsoft.com/office/powerpoint/2010/main" val="3500919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Trois grands types de modalités </a:t>
            </a:r>
          </a:p>
        </p:txBody>
      </p:sp>
      <p:sp>
        <p:nvSpPr>
          <p:cNvPr id="3" name="Espace réservé du contenu 2"/>
          <p:cNvSpPr>
            <a:spLocks noGrp="1"/>
          </p:cNvSpPr>
          <p:nvPr>
            <p:ph sz="quarter" idx="1"/>
          </p:nvPr>
        </p:nvSpPr>
        <p:spPr/>
        <p:txBody>
          <a:bodyPr>
            <a:normAutofit/>
          </a:bodyPr>
          <a:lstStyle/>
          <a:p>
            <a:pPr lvl="1"/>
            <a:r>
              <a:rPr lang="fr-FR" dirty="0" smtClean="0"/>
              <a:t>Participation formelle</a:t>
            </a:r>
          </a:p>
          <a:p>
            <a:pPr lvl="2"/>
            <a:r>
              <a:rPr lang="fr-FR" dirty="0" smtClean="0"/>
              <a:t>Via le vote, les partis, les syndicats </a:t>
            </a:r>
          </a:p>
          <a:p>
            <a:pPr lvl="2"/>
            <a:r>
              <a:rPr lang="fr-FR" dirty="0" smtClean="0"/>
              <a:t>Les appels à la participation publique des jeunes</a:t>
            </a:r>
          </a:p>
          <a:p>
            <a:pPr lvl="2"/>
            <a:r>
              <a:rPr lang="fr-FR" dirty="0" smtClean="0"/>
              <a:t>Les soutiens aux initiatives jeunes</a:t>
            </a:r>
          </a:p>
          <a:p>
            <a:pPr lvl="1"/>
            <a:r>
              <a:rPr lang="fr-FR" dirty="0" smtClean="0"/>
              <a:t>Non-formelle  </a:t>
            </a:r>
          </a:p>
          <a:p>
            <a:pPr lvl="2"/>
            <a:r>
              <a:rPr lang="fr-FR" dirty="0" smtClean="0"/>
              <a:t>Participation collective et sociale des jeunes </a:t>
            </a:r>
          </a:p>
          <a:p>
            <a:pPr lvl="3"/>
            <a:r>
              <a:rPr lang="fr-FR" dirty="0" smtClean="0"/>
              <a:t>À travers le volontariat,  le bénévolat,  les organisations de jeunesse</a:t>
            </a:r>
          </a:p>
          <a:p>
            <a:pPr lvl="3"/>
            <a:r>
              <a:rPr lang="fr-FR" dirty="0" smtClean="0"/>
              <a:t>Avec le soutien des professionnels de la jeunesse </a:t>
            </a:r>
          </a:p>
          <a:p>
            <a:pPr lvl="1"/>
            <a:r>
              <a:rPr lang="fr-FR" dirty="0"/>
              <a:t>Informelle </a:t>
            </a:r>
          </a:p>
          <a:p>
            <a:pPr lvl="2"/>
            <a:r>
              <a:rPr lang="fr-FR" dirty="0"/>
              <a:t>Des formes collectives et protestataires </a:t>
            </a:r>
          </a:p>
          <a:p>
            <a:pPr lvl="2"/>
            <a:r>
              <a:rPr lang="fr-FR" dirty="0"/>
              <a:t>Les squatters, les </a:t>
            </a:r>
            <a:r>
              <a:rPr lang="fr-FR" dirty="0" err="1"/>
              <a:t>skaters</a:t>
            </a:r>
            <a:r>
              <a:rPr lang="fr-FR" dirty="0"/>
              <a:t>, les indignés… </a:t>
            </a:r>
          </a:p>
          <a:p>
            <a:pPr lvl="2"/>
            <a:r>
              <a:rPr lang="fr-FR" dirty="0"/>
              <a:t>Avec un recours </a:t>
            </a:r>
            <a:r>
              <a:rPr lang="fr-FR" dirty="0" smtClean="0"/>
              <a:t>croissant </a:t>
            </a:r>
            <a:r>
              <a:rPr lang="fr-FR" dirty="0"/>
              <a:t>aux réseaux sociaux</a:t>
            </a:r>
          </a:p>
        </p:txBody>
      </p:sp>
      <p:sp>
        <p:nvSpPr>
          <p:cNvPr id="4" name="Accolade fermante 3"/>
          <p:cNvSpPr/>
          <p:nvPr/>
        </p:nvSpPr>
        <p:spPr>
          <a:xfrm>
            <a:off x="6804248" y="4928394"/>
            <a:ext cx="288032" cy="10081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 name="ZoneTexte 4"/>
          <p:cNvSpPr txBox="1"/>
          <p:nvPr/>
        </p:nvSpPr>
        <p:spPr>
          <a:xfrm>
            <a:off x="7437416" y="4922290"/>
            <a:ext cx="1368152" cy="923330"/>
          </a:xfrm>
          <a:prstGeom prst="rect">
            <a:avLst/>
          </a:prstGeom>
          <a:noFill/>
        </p:spPr>
        <p:txBody>
          <a:bodyPr wrap="square" rtlCol="0">
            <a:spAutoFit/>
          </a:bodyPr>
          <a:lstStyle/>
          <a:p>
            <a:r>
              <a:rPr lang="fr-FR" dirty="0" smtClean="0"/>
              <a:t>Importance de la culture jeunes </a:t>
            </a:r>
            <a:endParaRPr lang="fr-FR" dirty="0"/>
          </a:p>
        </p:txBody>
      </p:sp>
      <p:sp>
        <p:nvSpPr>
          <p:cNvPr id="6" name="Espace réservé du numéro de diapositive 5"/>
          <p:cNvSpPr>
            <a:spLocks noGrp="1"/>
          </p:cNvSpPr>
          <p:nvPr>
            <p:ph type="sldNum" sz="quarter" idx="12"/>
          </p:nvPr>
        </p:nvSpPr>
        <p:spPr/>
        <p:txBody>
          <a:bodyPr/>
          <a:lstStyle/>
          <a:p>
            <a:fld id="{B7AB4892-2B34-43D3-8647-5FECFEBD65B9}" type="slidenum">
              <a:rPr lang="fr-FR" smtClean="0"/>
              <a:t>10</a:t>
            </a:fld>
            <a:endParaRPr lang="fr-FR"/>
          </a:p>
        </p:txBody>
      </p:sp>
    </p:spTree>
    <p:extLst>
      <p:ext uri="{BB962C8B-B14F-4D97-AF65-F5344CB8AC3E}">
        <p14:creationId xmlns:p14="http://schemas.microsoft.com/office/powerpoint/2010/main" val="38061417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Variété des attentes des pouvoirs </a:t>
            </a:r>
            <a:r>
              <a:rPr lang="fr-FR" dirty="0" smtClean="0"/>
              <a:t>publics</a:t>
            </a:r>
            <a:endParaRPr lang="fr-FR" dirty="0"/>
          </a:p>
        </p:txBody>
      </p:sp>
      <p:sp>
        <p:nvSpPr>
          <p:cNvPr id="3" name="Espace réservé du contenu 2"/>
          <p:cNvSpPr>
            <a:spLocks noGrp="1"/>
          </p:cNvSpPr>
          <p:nvPr>
            <p:ph sz="quarter" idx="1"/>
          </p:nvPr>
        </p:nvSpPr>
        <p:spPr/>
        <p:txBody>
          <a:bodyPr/>
          <a:lstStyle/>
          <a:p>
            <a:pPr lvl="1"/>
            <a:r>
              <a:rPr lang="fr-FR" dirty="0" smtClean="0"/>
              <a:t>Deux grandes tendances </a:t>
            </a:r>
          </a:p>
          <a:p>
            <a:pPr lvl="2"/>
            <a:r>
              <a:rPr lang="fr-FR" dirty="0" smtClean="0"/>
              <a:t>Une tendance démocratique </a:t>
            </a:r>
          </a:p>
          <a:p>
            <a:pPr lvl="3"/>
            <a:r>
              <a:rPr lang="fr-FR" dirty="0" smtClean="0"/>
              <a:t>Volonté que les jeunes puissent exercer leur esprit critique, trouvent des modalités et des espaces d’expression, qu’ils puissent participer à la prise de décision </a:t>
            </a:r>
          </a:p>
          <a:p>
            <a:pPr lvl="2"/>
            <a:r>
              <a:rPr lang="fr-FR" dirty="0" smtClean="0"/>
              <a:t>Une tendance managériale</a:t>
            </a:r>
          </a:p>
          <a:p>
            <a:pPr lvl="3"/>
            <a:r>
              <a:rPr lang="fr-FR" dirty="0" smtClean="0"/>
              <a:t>Volonté de mieux connaître les besoins des jeunes, d’adapter les réponses publiques, de s’assurer de leur recours aux services, de déléguer une partie des actions publiques </a:t>
            </a:r>
          </a:p>
          <a:p>
            <a:pPr lvl="1"/>
            <a:r>
              <a:rPr lang="fr-FR" dirty="0" smtClean="0"/>
              <a:t>Une intention de maintien de la paix sociale </a:t>
            </a:r>
          </a:p>
          <a:p>
            <a:pPr marL="868680" lvl="3" indent="0">
              <a:buNone/>
            </a:pPr>
            <a:endParaRPr lang="fr-FR" dirty="0"/>
          </a:p>
        </p:txBody>
      </p:sp>
      <p:sp>
        <p:nvSpPr>
          <p:cNvPr id="4" name="Espace réservé du numéro de diapositive 3"/>
          <p:cNvSpPr>
            <a:spLocks noGrp="1"/>
          </p:cNvSpPr>
          <p:nvPr>
            <p:ph type="sldNum" sz="quarter" idx="12"/>
          </p:nvPr>
        </p:nvSpPr>
        <p:spPr/>
        <p:txBody>
          <a:bodyPr/>
          <a:lstStyle/>
          <a:p>
            <a:fld id="{B7AB4892-2B34-43D3-8647-5FECFEBD65B9}" type="slidenum">
              <a:rPr lang="fr-FR" smtClean="0"/>
              <a:t>11</a:t>
            </a:fld>
            <a:endParaRPr lang="fr-FR"/>
          </a:p>
        </p:txBody>
      </p:sp>
    </p:spTree>
    <p:extLst>
      <p:ext uri="{BB962C8B-B14F-4D97-AF65-F5344CB8AC3E}">
        <p14:creationId xmlns:p14="http://schemas.microsoft.com/office/powerpoint/2010/main" val="36191767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3200" dirty="0"/>
              <a:t>Où en sommes-nous avec la participation des jeunes en France et en Europe? </a:t>
            </a:r>
          </a:p>
        </p:txBody>
      </p:sp>
      <p:sp>
        <p:nvSpPr>
          <p:cNvPr id="5" name="Espace réservé du texte 4"/>
          <p:cNvSpPr>
            <a:spLocks noGrp="1"/>
          </p:cNvSpPr>
          <p:nvPr>
            <p:ph type="body" idx="1"/>
          </p:nvPr>
        </p:nvSpPr>
        <p:spPr/>
        <p:txBody>
          <a:bodyPr>
            <a:normAutofit/>
          </a:bodyPr>
          <a:lstStyle/>
          <a:p>
            <a:r>
              <a:rPr lang="fr-FR" sz="3200" dirty="0" smtClean="0"/>
              <a:t>Perspectives et freins </a:t>
            </a:r>
            <a:endParaRPr lang="fr-FR"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08" y="3861048"/>
            <a:ext cx="3338183" cy="24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B7AB4892-2B34-43D3-8647-5FECFEBD65B9}" type="slidenum">
              <a:rPr lang="fr-FR" smtClean="0"/>
              <a:t>12</a:t>
            </a:fld>
            <a:endParaRPr lang="fr-FR"/>
          </a:p>
        </p:txBody>
      </p:sp>
    </p:spTree>
    <p:extLst>
      <p:ext uri="{BB962C8B-B14F-4D97-AF65-F5344CB8AC3E}">
        <p14:creationId xmlns:p14="http://schemas.microsoft.com/office/powerpoint/2010/main" val="7061078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t>Perspective </a:t>
            </a:r>
            <a:r>
              <a:rPr lang="fr-FR" sz="3200" dirty="0" smtClean="0"/>
              <a:t>individuelle</a:t>
            </a:r>
            <a:endParaRPr lang="fr-FR" sz="3200" dirty="0"/>
          </a:p>
        </p:txBody>
      </p:sp>
      <p:sp>
        <p:nvSpPr>
          <p:cNvPr id="3" name="Espace réservé du contenu 2"/>
          <p:cNvSpPr>
            <a:spLocks noGrp="1"/>
          </p:cNvSpPr>
          <p:nvPr>
            <p:ph sz="quarter" idx="1"/>
          </p:nvPr>
        </p:nvSpPr>
        <p:spPr/>
        <p:txBody>
          <a:bodyPr>
            <a:normAutofit lnSpcReduction="10000"/>
          </a:bodyPr>
          <a:lstStyle/>
          <a:p>
            <a:pPr lvl="1"/>
            <a:r>
              <a:rPr lang="fr-FR" dirty="0" smtClean="0"/>
              <a:t>Des jeunes qui connaissent des « carrières » d’engagement et des engagements multiples  </a:t>
            </a:r>
          </a:p>
          <a:p>
            <a:pPr lvl="1"/>
            <a:r>
              <a:rPr lang="fr-FR" dirty="0" smtClean="0"/>
              <a:t>Des engagements ayant des effets sur l’estime de soi, les compétences des jeunes </a:t>
            </a:r>
          </a:p>
          <a:p>
            <a:pPr lvl="1"/>
            <a:r>
              <a:rPr lang="fr-FR" dirty="0" smtClean="0"/>
              <a:t>Des engagements qui supposent que les jeunes aient un sentiment de contrôle et de choix sur leur propre vie </a:t>
            </a:r>
          </a:p>
          <a:p>
            <a:pPr lvl="1"/>
            <a:r>
              <a:rPr lang="fr-FR" dirty="0" smtClean="0"/>
              <a:t>Des engagements fortement liés aux contextes familiaux et amicaux </a:t>
            </a:r>
          </a:p>
          <a:p>
            <a:pPr lvl="1"/>
            <a:r>
              <a:rPr lang="fr-FR" dirty="0" smtClean="0"/>
              <a:t>Des engagements qui conduisent à des « communautés de pratiques » </a:t>
            </a:r>
          </a:p>
          <a:p>
            <a:pPr lvl="2"/>
            <a:r>
              <a:rPr lang="fr-FR" dirty="0" smtClean="0"/>
              <a:t>Les jeunes relient leur propre expérience à celle des autres et prennent conscience de leur appartenance à certaines formes de culture jeunes  </a:t>
            </a:r>
            <a:endParaRPr lang="fr-FR" dirty="0"/>
          </a:p>
        </p:txBody>
      </p:sp>
      <p:sp>
        <p:nvSpPr>
          <p:cNvPr id="4" name="Espace réservé du numéro de diapositive 3"/>
          <p:cNvSpPr>
            <a:spLocks noGrp="1"/>
          </p:cNvSpPr>
          <p:nvPr>
            <p:ph type="sldNum" sz="quarter" idx="12"/>
          </p:nvPr>
        </p:nvSpPr>
        <p:spPr/>
        <p:txBody>
          <a:bodyPr/>
          <a:lstStyle/>
          <a:p>
            <a:fld id="{B7AB4892-2B34-43D3-8647-5FECFEBD65B9}" type="slidenum">
              <a:rPr lang="fr-FR" smtClean="0"/>
              <a:t>13</a:t>
            </a:fld>
            <a:endParaRPr lang="fr-FR"/>
          </a:p>
        </p:txBody>
      </p:sp>
    </p:spTree>
    <p:extLst>
      <p:ext uri="{BB962C8B-B14F-4D97-AF65-F5344CB8AC3E}">
        <p14:creationId xmlns:p14="http://schemas.microsoft.com/office/powerpoint/2010/main" val="1896955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Participation et territoire </a:t>
            </a:r>
            <a:endParaRPr lang="fr-FR" sz="3200" dirty="0"/>
          </a:p>
        </p:txBody>
      </p:sp>
      <p:sp>
        <p:nvSpPr>
          <p:cNvPr id="3" name="Espace réservé du contenu 2"/>
          <p:cNvSpPr>
            <a:spLocks noGrp="1"/>
          </p:cNvSpPr>
          <p:nvPr>
            <p:ph sz="quarter" idx="1"/>
          </p:nvPr>
        </p:nvSpPr>
        <p:spPr/>
        <p:txBody>
          <a:bodyPr>
            <a:normAutofit lnSpcReduction="10000"/>
          </a:bodyPr>
          <a:lstStyle/>
          <a:p>
            <a:r>
              <a:rPr lang="fr-FR" dirty="0" smtClean="0"/>
              <a:t>Coexistence de deux liens aux territoires  </a:t>
            </a:r>
          </a:p>
          <a:p>
            <a:pPr lvl="1"/>
            <a:r>
              <a:rPr lang="fr-FR" dirty="0" smtClean="0"/>
              <a:t>Des formes très déterritorialisées de la participation via les médias sociaux </a:t>
            </a:r>
          </a:p>
          <a:p>
            <a:pPr lvl="1"/>
            <a:r>
              <a:rPr lang="fr-FR" dirty="0" smtClean="0"/>
              <a:t>Des formes très territoriales et des sentiments d’appartenance locale </a:t>
            </a:r>
          </a:p>
          <a:p>
            <a:r>
              <a:rPr lang="fr-FR" dirty="0" smtClean="0"/>
              <a:t>La participation semble prendre tout son sens au niveau local</a:t>
            </a:r>
          </a:p>
          <a:p>
            <a:pPr lvl="1"/>
            <a:r>
              <a:rPr lang="fr-FR" dirty="0" smtClean="0"/>
              <a:t>Via le quartier, la communauté, l’école, les associations, la pratique sportive…  </a:t>
            </a:r>
          </a:p>
          <a:p>
            <a:pPr lvl="1"/>
            <a:r>
              <a:rPr lang="fr-FR" dirty="0" smtClean="0"/>
              <a:t>Le territoire permet de rassembler les dimensions institutionnelles, sociales, individuelles et culturelles </a:t>
            </a:r>
          </a:p>
          <a:p>
            <a:pPr lvl="1"/>
            <a:r>
              <a:rPr lang="fr-FR" dirty="0" smtClean="0"/>
              <a:t>Pour les politiques publiques, le territoire permet d’offrir des espaces délimités, « encadrant » la population des jeunes </a:t>
            </a:r>
            <a:endParaRPr lang="fr-FR" dirty="0"/>
          </a:p>
        </p:txBody>
      </p:sp>
      <p:sp>
        <p:nvSpPr>
          <p:cNvPr id="4" name="Espace réservé du numéro de diapositive 3"/>
          <p:cNvSpPr>
            <a:spLocks noGrp="1"/>
          </p:cNvSpPr>
          <p:nvPr>
            <p:ph type="sldNum" sz="quarter" idx="12"/>
          </p:nvPr>
        </p:nvSpPr>
        <p:spPr/>
        <p:txBody>
          <a:bodyPr/>
          <a:lstStyle/>
          <a:p>
            <a:fld id="{B7AB4892-2B34-43D3-8647-5FECFEBD65B9}" type="slidenum">
              <a:rPr lang="fr-FR" smtClean="0"/>
              <a:t>14</a:t>
            </a:fld>
            <a:endParaRPr lang="fr-FR"/>
          </a:p>
        </p:txBody>
      </p:sp>
    </p:spTree>
    <p:extLst>
      <p:ext uri="{BB962C8B-B14F-4D97-AF65-F5344CB8AC3E}">
        <p14:creationId xmlns:p14="http://schemas.microsoft.com/office/powerpoint/2010/main" val="40409280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t>Les freins à la participation des jeunes </a:t>
            </a:r>
          </a:p>
        </p:txBody>
      </p:sp>
      <p:sp>
        <p:nvSpPr>
          <p:cNvPr id="3" name="Espace réservé du contenu 2"/>
          <p:cNvSpPr>
            <a:spLocks noGrp="1"/>
          </p:cNvSpPr>
          <p:nvPr>
            <p:ph sz="quarter" idx="1"/>
          </p:nvPr>
        </p:nvSpPr>
        <p:spPr/>
        <p:txBody>
          <a:bodyPr>
            <a:normAutofit/>
          </a:bodyPr>
          <a:lstStyle/>
          <a:p>
            <a:pPr lvl="1"/>
            <a:r>
              <a:rPr lang="fr-FR" dirty="0" smtClean="0"/>
              <a:t>Les inégalités sociales </a:t>
            </a:r>
          </a:p>
          <a:p>
            <a:pPr lvl="2"/>
            <a:r>
              <a:rPr lang="fr-FR" dirty="0" smtClean="0"/>
              <a:t>Jeunes les plus exclus</a:t>
            </a:r>
          </a:p>
          <a:p>
            <a:pPr lvl="2"/>
            <a:r>
              <a:rPr lang="fr-FR" dirty="0" smtClean="0"/>
              <a:t>Jeunes les moins éduqués </a:t>
            </a:r>
          </a:p>
          <a:p>
            <a:pPr lvl="1"/>
            <a:r>
              <a:rPr lang="fr-FR" dirty="0" smtClean="0"/>
              <a:t>L’âge</a:t>
            </a:r>
          </a:p>
          <a:p>
            <a:pPr lvl="2"/>
            <a:r>
              <a:rPr lang="fr-FR" dirty="0" smtClean="0"/>
              <a:t>À la fois pour les plus jeunes et pour les plus âgés</a:t>
            </a:r>
          </a:p>
          <a:p>
            <a:pPr lvl="1"/>
            <a:r>
              <a:rPr lang="fr-FR" dirty="0" smtClean="0"/>
              <a:t>Le genre </a:t>
            </a:r>
          </a:p>
          <a:p>
            <a:pPr lvl="2"/>
            <a:r>
              <a:rPr lang="fr-FR" dirty="0" smtClean="0"/>
              <a:t>Les filles restent moins représentées et accèdent moins aux postes à responsabilité </a:t>
            </a:r>
          </a:p>
          <a:p>
            <a:pPr lvl="1"/>
            <a:r>
              <a:rPr lang="fr-FR" dirty="0" smtClean="0"/>
              <a:t>La structure des instances de participation</a:t>
            </a:r>
          </a:p>
          <a:p>
            <a:pPr lvl="2"/>
            <a:r>
              <a:rPr lang="fr-FR" dirty="0" smtClean="0"/>
              <a:t>La manière dont les instances fonctionnent pèse sur les types de jeunes qui participent    </a:t>
            </a:r>
          </a:p>
          <a:p>
            <a:pPr lvl="1"/>
            <a:r>
              <a:rPr lang="fr-FR" dirty="0" smtClean="0"/>
              <a:t>Les attentes et les normes des instances de participation  </a:t>
            </a:r>
          </a:p>
          <a:p>
            <a:pPr lvl="2"/>
            <a:endParaRPr lang="fr-FR" dirty="0"/>
          </a:p>
        </p:txBody>
      </p:sp>
      <p:sp>
        <p:nvSpPr>
          <p:cNvPr id="4" name="Espace réservé du numéro de diapositive 3"/>
          <p:cNvSpPr>
            <a:spLocks noGrp="1"/>
          </p:cNvSpPr>
          <p:nvPr>
            <p:ph type="sldNum" sz="quarter" idx="12"/>
          </p:nvPr>
        </p:nvSpPr>
        <p:spPr/>
        <p:txBody>
          <a:bodyPr/>
          <a:lstStyle/>
          <a:p>
            <a:fld id="{B7AB4892-2B34-43D3-8647-5FECFEBD65B9}" type="slidenum">
              <a:rPr lang="fr-FR" smtClean="0"/>
              <a:t>15</a:t>
            </a:fld>
            <a:endParaRPr lang="fr-FR"/>
          </a:p>
        </p:txBody>
      </p:sp>
    </p:spTree>
    <p:extLst>
      <p:ext uri="{BB962C8B-B14F-4D97-AF65-F5344CB8AC3E}">
        <p14:creationId xmlns:p14="http://schemas.microsoft.com/office/powerpoint/2010/main" val="11344566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Sens et portée de la participation des jeunes </a:t>
            </a:r>
            <a:endParaRPr lang="fr-FR" dirty="0"/>
          </a:p>
        </p:txBody>
      </p:sp>
      <p:sp>
        <p:nvSpPr>
          <p:cNvPr id="5" name="Espace réservé du texte 4"/>
          <p:cNvSpPr>
            <a:spLocks noGrp="1"/>
          </p:cNvSpPr>
          <p:nvPr>
            <p:ph type="body" idx="1"/>
          </p:nvPr>
        </p:nvSpPr>
        <p:spPr/>
        <p:txBody>
          <a:bodyPr>
            <a:normAutofit/>
          </a:bodyPr>
          <a:lstStyle/>
          <a:p>
            <a:r>
              <a:rPr lang="fr-FR" sz="3200" dirty="0" smtClean="0"/>
              <a:t>Résultats issus de la recherche JEUPART</a:t>
            </a:r>
            <a:endParaRPr lang="fr-FR" sz="3200"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404367"/>
            <a:ext cx="3567113"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404366"/>
            <a:ext cx="3603625"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ce réservé du numéro de diapositive 1"/>
          <p:cNvSpPr>
            <a:spLocks noGrp="1"/>
          </p:cNvSpPr>
          <p:nvPr>
            <p:ph type="sldNum" sz="quarter" idx="12"/>
          </p:nvPr>
        </p:nvSpPr>
        <p:spPr/>
        <p:txBody>
          <a:bodyPr/>
          <a:lstStyle/>
          <a:p>
            <a:fld id="{B7AB4892-2B34-43D3-8647-5FECFEBD65B9}" type="slidenum">
              <a:rPr lang="fr-FR" smtClean="0"/>
              <a:t>16</a:t>
            </a:fld>
            <a:endParaRPr lang="fr-FR"/>
          </a:p>
        </p:txBody>
      </p:sp>
    </p:spTree>
    <p:extLst>
      <p:ext uri="{BB962C8B-B14F-4D97-AF65-F5344CB8AC3E}">
        <p14:creationId xmlns:p14="http://schemas.microsoft.com/office/powerpoint/2010/main" val="1700360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371600" y="274638"/>
            <a:ext cx="7772400" cy="634082"/>
          </a:xfrm>
        </p:spPr>
        <p:txBody>
          <a:bodyPr>
            <a:normAutofit fontScale="90000"/>
          </a:bodyPr>
          <a:lstStyle/>
          <a:p>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sz="2200" dirty="0" smtClean="0"/>
              <a:t>Initiatives étudiées </a:t>
            </a:r>
            <a:endParaRPr lang="fr-F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124744"/>
            <a:ext cx="8081819" cy="4953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4644008" y="2060848"/>
            <a:ext cx="1152128" cy="307777"/>
          </a:xfrm>
          <a:prstGeom prst="rect">
            <a:avLst/>
          </a:prstGeom>
          <a:noFill/>
        </p:spPr>
        <p:txBody>
          <a:bodyPr wrap="square" rtlCol="0">
            <a:spAutoFit/>
          </a:bodyPr>
          <a:lstStyle/>
          <a:p>
            <a:r>
              <a:rPr lang="fr-FR" sz="1400" dirty="0" smtClean="0"/>
              <a:t>Mille possibles </a:t>
            </a:r>
            <a:endParaRPr lang="fr-FR" sz="1400" dirty="0"/>
          </a:p>
        </p:txBody>
      </p:sp>
      <p:sp>
        <p:nvSpPr>
          <p:cNvPr id="5" name="ZoneTexte 4"/>
          <p:cNvSpPr txBox="1"/>
          <p:nvPr/>
        </p:nvSpPr>
        <p:spPr>
          <a:xfrm>
            <a:off x="5220072" y="2744744"/>
            <a:ext cx="1368152" cy="307777"/>
          </a:xfrm>
          <a:prstGeom prst="rect">
            <a:avLst/>
          </a:prstGeom>
          <a:noFill/>
        </p:spPr>
        <p:txBody>
          <a:bodyPr wrap="square" rtlCol="0">
            <a:spAutoFit/>
          </a:bodyPr>
          <a:lstStyle/>
          <a:p>
            <a:r>
              <a:rPr lang="fr-FR" sz="1400" dirty="0" err="1" smtClean="0"/>
              <a:t>Pass</a:t>
            </a:r>
            <a:r>
              <a:rPr lang="fr-FR" sz="1400" dirty="0" smtClean="0"/>
              <a:t> engagement</a:t>
            </a:r>
            <a:endParaRPr lang="fr-FR" sz="1400" dirty="0"/>
          </a:p>
        </p:txBody>
      </p:sp>
      <p:sp>
        <p:nvSpPr>
          <p:cNvPr id="6" name="ZoneTexte 5"/>
          <p:cNvSpPr txBox="1"/>
          <p:nvPr/>
        </p:nvSpPr>
        <p:spPr>
          <a:xfrm>
            <a:off x="5592587" y="2421073"/>
            <a:ext cx="2304256" cy="307777"/>
          </a:xfrm>
          <a:prstGeom prst="rect">
            <a:avLst/>
          </a:prstGeom>
          <a:noFill/>
        </p:spPr>
        <p:txBody>
          <a:bodyPr wrap="square" rtlCol="0">
            <a:spAutoFit/>
          </a:bodyPr>
          <a:lstStyle/>
          <a:p>
            <a:r>
              <a:rPr lang="fr-FR" sz="1400" dirty="0" smtClean="0"/>
              <a:t>Bourse projets jeunes</a:t>
            </a:r>
            <a:endParaRPr lang="fr-FR" sz="1400" dirty="0"/>
          </a:p>
        </p:txBody>
      </p:sp>
      <p:sp>
        <p:nvSpPr>
          <p:cNvPr id="7" name="Étoile à 4 branches 6"/>
          <p:cNvSpPr/>
          <p:nvPr/>
        </p:nvSpPr>
        <p:spPr>
          <a:xfrm>
            <a:off x="5292080" y="2398456"/>
            <a:ext cx="252028" cy="307777"/>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2085640"/>
            <a:ext cx="29845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ZoneTexte 7"/>
          <p:cNvSpPr txBox="1"/>
          <p:nvPr/>
        </p:nvSpPr>
        <p:spPr>
          <a:xfrm>
            <a:off x="3502298" y="2090679"/>
            <a:ext cx="1224136" cy="307777"/>
          </a:xfrm>
          <a:prstGeom prst="rect">
            <a:avLst/>
          </a:prstGeom>
          <a:noFill/>
        </p:spPr>
        <p:txBody>
          <a:bodyPr wrap="square" rtlCol="0">
            <a:spAutoFit/>
          </a:bodyPr>
          <a:lstStyle/>
          <a:p>
            <a:r>
              <a:rPr lang="fr-FR" sz="1400" dirty="0" err="1" smtClean="0"/>
              <a:t>Imagin’action</a:t>
            </a:r>
            <a:endParaRPr lang="fr-FR" sz="1400" dirty="0"/>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768" y="3429000"/>
            <a:ext cx="29845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ZoneTexte 9"/>
          <p:cNvSpPr txBox="1"/>
          <p:nvPr/>
        </p:nvSpPr>
        <p:spPr>
          <a:xfrm>
            <a:off x="2710210" y="3508074"/>
            <a:ext cx="1285726" cy="307777"/>
          </a:xfrm>
          <a:prstGeom prst="rect">
            <a:avLst/>
          </a:prstGeom>
          <a:noFill/>
        </p:spPr>
        <p:txBody>
          <a:bodyPr wrap="square" rtlCol="0">
            <a:spAutoFit/>
          </a:bodyPr>
          <a:lstStyle/>
          <a:p>
            <a:r>
              <a:rPr lang="fr-FR" sz="1400" dirty="0" smtClean="0"/>
              <a:t>Coup de pouce</a:t>
            </a:r>
            <a:endParaRPr lang="fr-FR" sz="1400" dirty="0"/>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1262" y="3016958"/>
            <a:ext cx="29845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ZoneTexte 10"/>
          <p:cNvSpPr txBox="1"/>
          <p:nvPr/>
        </p:nvSpPr>
        <p:spPr>
          <a:xfrm>
            <a:off x="4292294" y="3167390"/>
            <a:ext cx="1008382" cy="523220"/>
          </a:xfrm>
          <a:prstGeom prst="rect">
            <a:avLst/>
          </a:prstGeom>
          <a:noFill/>
        </p:spPr>
        <p:txBody>
          <a:bodyPr wrap="square" rtlCol="0">
            <a:spAutoFit/>
          </a:bodyPr>
          <a:lstStyle/>
          <a:p>
            <a:r>
              <a:rPr lang="fr-FR" sz="1400" dirty="0" smtClean="0"/>
              <a:t>Espace jeunesse </a:t>
            </a:r>
            <a:endParaRPr lang="fr-FR" sz="1400" dirty="0"/>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8393" y="2783215"/>
            <a:ext cx="29845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ZoneTexte 11"/>
          <p:cNvSpPr txBox="1"/>
          <p:nvPr/>
        </p:nvSpPr>
        <p:spPr>
          <a:xfrm>
            <a:off x="7896843" y="2884444"/>
            <a:ext cx="1067645" cy="523220"/>
          </a:xfrm>
          <a:prstGeom prst="rect">
            <a:avLst/>
          </a:prstGeom>
          <a:noFill/>
        </p:spPr>
        <p:txBody>
          <a:bodyPr wrap="square" rtlCol="0">
            <a:spAutoFit/>
          </a:bodyPr>
          <a:lstStyle/>
          <a:p>
            <a:r>
              <a:rPr lang="fr-FR" sz="1400" dirty="0" smtClean="0"/>
              <a:t>Argent de poche</a:t>
            </a:r>
            <a:endParaRPr lang="fr-FR" sz="1400" dirty="0"/>
          </a:p>
        </p:txBody>
      </p:sp>
      <p:sp>
        <p:nvSpPr>
          <p:cNvPr id="13" name="ZoneTexte 12"/>
          <p:cNvSpPr txBox="1"/>
          <p:nvPr/>
        </p:nvSpPr>
        <p:spPr>
          <a:xfrm>
            <a:off x="7020272" y="3078170"/>
            <a:ext cx="1080120" cy="523220"/>
          </a:xfrm>
          <a:prstGeom prst="rect">
            <a:avLst/>
          </a:prstGeom>
          <a:noFill/>
        </p:spPr>
        <p:txBody>
          <a:bodyPr wrap="square" rtlCol="0">
            <a:spAutoFit/>
          </a:bodyPr>
          <a:lstStyle/>
          <a:p>
            <a:r>
              <a:rPr lang="fr-FR" sz="1400" dirty="0" smtClean="0"/>
              <a:t>Junior associations </a:t>
            </a:r>
            <a:endParaRPr lang="fr-FR" sz="1400" dirty="0"/>
          </a:p>
        </p:txBody>
      </p:sp>
      <p:sp>
        <p:nvSpPr>
          <p:cNvPr id="14" name="Arc plein 13"/>
          <p:cNvSpPr/>
          <p:nvPr/>
        </p:nvSpPr>
        <p:spPr>
          <a:xfrm>
            <a:off x="4409712" y="1988840"/>
            <a:ext cx="316722" cy="255727"/>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72063" y="2744744"/>
            <a:ext cx="328613"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91659" y="3235274"/>
            <a:ext cx="328613" cy="17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55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157424" y="3132686"/>
            <a:ext cx="29845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ZoneTexte 14"/>
          <p:cNvSpPr txBox="1"/>
          <p:nvPr/>
        </p:nvSpPr>
        <p:spPr>
          <a:xfrm>
            <a:off x="5380590" y="3200297"/>
            <a:ext cx="772310" cy="307777"/>
          </a:xfrm>
          <a:prstGeom prst="rect">
            <a:avLst/>
          </a:prstGeom>
          <a:noFill/>
        </p:spPr>
        <p:txBody>
          <a:bodyPr wrap="square" rtlCol="0">
            <a:spAutoFit/>
          </a:bodyPr>
          <a:lstStyle/>
          <a:p>
            <a:r>
              <a:rPr lang="fr-FR" sz="1400" dirty="0" smtClean="0"/>
              <a:t>La </a:t>
            </a:r>
            <a:r>
              <a:rPr lang="fr-FR" sz="1400" dirty="0" err="1" smtClean="0"/>
              <a:t>Karaf</a:t>
            </a:r>
            <a:endParaRPr lang="fr-FR" sz="1400" dirty="0"/>
          </a:p>
        </p:txBody>
      </p:sp>
      <p:sp>
        <p:nvSpPr>
          <p:cNvPr id="16" name="ZoneTexte 15"/>
          <p:cNvSpPr txBox="1"/>
          <p:nvPr/>
        </p:nvSpPr>
        <p:spPr>
          <a:xfrm>
            <a:off x="6251077" y="3904140"/>
            <a:ext cx="1645766" cy="523220"/>
          </a:xfrm>
          <a:prstGeom prst="rect">
            <a:avLst/>
          </a:prstGeom>
          <a:noFill/>
        </p:spPr>
        <p:txBody>
          <a:bodyPr wrap="square" rtlCol="0">
            <a:spAutoFit/>
          </a:bodyPr>
          <a:lstStyle/>
          <a:p>
            <a:r>
              <a:rPr lang="fr-FR" sz="1400" dirty="0" smtClean="0"/>
              <a:t>Fonds rennais initiatives jeunes </a:t>
            </a:r>
            <a:endParaRPr lang="fr-FR" sz="1400" dirty="0"/>
          </a:p>
        </p:txBody>
      </p:sp>
      <p:pic>
        <p:nvPicPr>
          <p:cNvPr id="1035"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20272" y="3660783"/>
            <a:ext cx="29845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11">
            <a:extLst>
              <a:ext uri="{BEBA8EAE-BF5A-486C-A8C5-ECC9F3942E4B}">
                <a14:imgProps xmlns:a14="http://schemas.microsoft.com/office/drawing/2010/main">
                  <a14:imgLayer r:embed="rId12">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7721492" y="3697141"/>
            <a:ext cx="29845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ZoneTexte 16"/>
          <p:cNvSpPr txBox="1"/>
          <p:nvPr/>
        </p:nvSpPr>
        <p:spPr>
          <a:xfrm>
            <a:off x="8100392" y="3815851"/>
            <a:ext cx="864096" cy="523220"/>
          </a:xfrm>
          <a:prstGeom prst="rect">
            <a:avLst/>
          </a:prstGeom>
          <a:noFill/>
        </p:spPr>
        <p:txBody>
          <a:bodyPr wrap="square" rtlCol="0">
            <a:spAutoFit/>
          </a:bodyPr>
          <a:lstStyle/>
          <a:p>
            <a:r>
              <a:rPr lang="fr-FR" sz="1400" dirty="0" smtClean="0"/>
              <a:t>Initiatives jeunes</a:t>
            </a:r>
            <a:endParaRPr lang="fr-FR" sz="1400" dirty="0"/>
          </a:p>
        </p:txBody>
      </p:sp>
      <p:pic>
        <p:nvPicPr>
          <p:cNvPr id="1037"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57144" y="4319477"/>
            <a:ext cx="2984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ZoneTexte 17"/>
          <p:cNvSpPr txBox="1"/>
          <p:nvPr/>
        </p:nvSpPr>
        <p:spPr>
          <a:xfrm>
            <a:off x="4409711" y="4319477"/>
            <a:ext cx="1182875" cy="523220"/>
          </a:xfrm>
          <a:prstGeom prst="rect">
            <a:avLst/>
          </a:prstGeom>
          <a:noFill/>
        </p:spPr>
        <p:txBody>
          <a:bodyPr wrap="square" rtlCol="0">
            <a:spAutoFit/>
          </a:bodyPr>
          <a:lstStyle/>
          <a:p>
            <a:r>
              <a:rPr lang="fr-FR" sz="1400" dirty="0" smtClean="0"/>
              <a:t>Fonds de participation</a:t>
            </a:r>
            <a:endParaRPr lang="fr-FR" sz="1400" dirty="0"/>
          </a:p>
        </p:txBody>
      </p:sp>
      <p:pic>
        <p:nvPicPr>
          <p:cNvPr id="1038" name="Picture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45558" y="4420829"/>
            <a:ext cx="2984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ZoneTexte 18"/>
          <p:cNvSpPr txBox="1"/>
          <p:nvPr/>
        </p:nvSpPr>
        <p:spPr>
          <a:xfrm>
            <a:off x="4568073" y="4706379"/>
            <a:ext cx="1426466" cy="523220"/>
          </a:xfrm>
          <a:prstGeom prst="rect">
            <a:avLst/>
          </a:prstGeom>
          <a:noFill/>
        </p:spPr>
        <p:txBody>
          <a:bodyPr wrap="square" rtlCol="0">
            <a:spAutoFit/>
          </a:bodyPr>
          <a:lstStyle/>
          <a:p>
            <a:r>
              <a:rPr lang="fr-FR" sz="1400" dirty="0" smtClean="0"/>
              <a:t>Observatoire jeunesse </a:t>
            </a:r>
            <a:endParaRPr lang="fr-FR" sz="1400" dirty="0"/>
          </a:p>
        </p:txBody>
      </p:sp>
      <p:pic>
        <p:nvPicPr>
          <p:cNvPr id="1039" name="Picture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72384" y="4647434"/>
            <a:ext cx="2984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ZoneTexte 19"/>
          <p:cNvSpPr txBox="1"/>
          <p:nvPr/>
        </p:nvSpPr>
        <p:spPr>
          <a:xfrm>
            <a:off x="6251077" y="4842697"/>
            <a:ext cx="1067645" cy="523220"/>
          </a:xfrm>
          <a:prstGeom prst="rect">
            <a:avLst/>
          </a:prstGeom>
          <a:noFill/>
        </p:spPr>
        <p:txBody>
          <a:bodyPr wrap="square" rtlCol="0">
            <a:spAutoFit/>
          </a:bodyPr>
          <a:lstStyle/>
          <a:p>
            <a:r>
              <a:rPr lang="fr-FR" sz="1400" dirty="0" smtClean="0"/>
              <a:t>Initiatives jeunes</a:t>
            </a:r>
            <a:endParaRPr lang="fr-FR" sz="1400" dirty="0"/>
          </a:p>
        </p:txBody>
      </p:sp>
      <p:sp>
        <p:nvSpPr>
          <p:cNvPr id="21" name="Lune 20"/>
          <p:cNvSpPr/>
          <p:nvPr/>
        </p:nvSpPr>
        <p:spPr>
          <a:xfrm>
            <a:off x="1259632" y="1628800"/>
            <a:ext cx="228600" cy="360040"/>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1691680" y="1556792"/>
            <a:ext cx="3608996" cy="523220"/>
          </a:xfrm>
          <a:prstGeom prst="rect">
            <a:avLst/>
          </a:prstGeom>
          <a:noFill/>
        </p:spPr>
        <p:txBody>
          <a:bodyPr wrap="square" rtlCol="0">
            <a:spAutoFit/>
          </a:bodyPr>
          <a:lstStyle/>
          <a:p>
            <a:r>
              <a:rPr lang="fr-FR" sz="1400" dirty="0" smtClean="0"/>
              <a:t>Conseil régional des jeunes</a:t>
            </a:r>
          </a:p>
          <a:p>
            <a:r>
              <a:rPr lang="fr-FR" sz="1400" dirty="0" smtClean="0"/>
              <a:t>Mouvement rural de la jeunesse chrétienne</a:t>
            </a:r>
            <a:endParaRPr lang="fr-FR" sz="1400" dirty="0"/>
          </a:p>
        </p:txBody>
      </p:sp>
      <p:pic>
        <p:nvPicPr>
          <p:cNvPr id="3"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89164" y="6269979"/>
            <a:ext cx="280987"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ZoneTexte 8"/>
          <p:cNvSpPr txBox="1"/>
          <p:nvPr/>
        </p:nvSpPr>
        <p:spPr>
          <a:xfrm>
            <a:off x="1115616" y="6309320"/>
            <a:ext cx="1800200" cy="369332"/>
          </a:xfrm>
          <a:prstGeom prst="rect">
            <a:avLst/>
          </a:prstGeom>
          <a:noFill/>
        </p:spPr>
        <p:txBody>
          <a:bodyPr wrap="square" rtlCol="0">
            <a:spAutoFit/>
          </a:bodyPr>
          <a:lstStyle/>
          <a:p>
            <a:r>
              <a:rPr lang="fr-FR" dirty="0" smtClean="0"/>
              <a:t>Projets régionaux</a:t>
            </a:r>
            <a:endParaRPr lang="fr-FR" dirty="0"/>
          </a:p>
        </p:txBody>
      </p:sp>
      <p:pic>
        <p:nvPicPr>
          <p:cNvPr id="23" name="Picture 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51298" y="6435794"/>
            <a:ext cx="328613"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ZoneTexte 23"/>
          <p:cNvSpPr txBox="1"/>
          <p:nvPr/>
        </p:nvSpPr>
        <p:spPr>
          <a:xfrm>
            <a:off x="3779911" y="6309320"/>
            <a:ext cx="1986833" cy="338554"/>
          </a:xfrm>
          <a:prstGeom prst="rect">
            <a:avLst/>
          </a:prstGeom>
          <a:noFill/>
        </p:spPr>
        <p:txBody>
          <a:bodyPr wrap="square" rtlCol="0">
            <a:spAutoFit/>
          </a:bodyPr>
          <a:lstStyle/>
          <a:p>
            <a:r>
              <a:rPr lang="fr-FR" sz="1600" dirty="0" smtClean="0"/>
              <a:t>Projets départementaux </a:t>
            </a:r>
            <a:endParaRPr lang="fr-FR" sz="1600" dirty="0"/>
          </a:p>
        </p:txBody>
      </p:sp>
      <p:pic>
        <p:nvPicPr>
          <p:cNvPr id="25" name="Picture 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393209" y="6279543"/>
            <a:ext cx="29845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ZoneTexte 25"/>
          <p:cNvSpPr txBox="1"/>
          <p:nvPr/>
        </p:nvSpPr>
        <p:spPr>
          <a:xfrm>
            <a:off x="6588224" y="6301898"/>
            <a:ext cx="1944216" cy="369332"/>
          </a:xfrm>
          <a:prstGeom prst="rect">
            <a:avLst/>
          </a:prstGeom>
          <a:noFill/>
        </p:spPr>
        <p:txBody>
          <a:bodyPr wrap="square" rtlCol="0">
            <a:spAutoFit/>
          </a:bodyPr>
          <a:lstStyle/>
          <a:p>
            <a:r>
              <a:rPr lang="fr-FR" dirty="0" smtClean="0"/>
              <a:t>Projets locaux  </a:t>
            </a:r>
            <a:endParaRPr lang="fr-FR" dirty="0"/>
          </a:p>
        </p:txBody>
      </p:sp>
      <p:sp>
        <p:nvSpPr>
          <p:cNvPr id="27" name="Espace réservé du numéro de diapositive 26"/>
          <p:cNvSpPr>
            <a:spLocks noGrp="1"/>
          </p:cNvSpPr>
          <p:nvPr>
            <p:ph type="sldNum" sz="quarter" idx="12"/>
          </p:nvPr>
        </p:nvSpPr>
        <p:spPr/>
        <p:txBody>
          <a:bodyPr/>
          <a:lstStyle/>
          <a:p>
            <a:fld id="{7C6D6EE0-54A7-4DD7-850B-4B0781E1A542}" type="slidenum">
              <a:rPr lang="fr-FR" smtClean="0"/>
              <a:t>17</a:t>
            </a:fld>
            <a:endParaRPr lang="fr-FR"/>
          </a:p>
        </p:txBody>
      </p:sp>
    </p:spTree>
    <p:extLst>
      <p:ext uri="{BB962C8B-B14F-4D97-AF65-F5344CB8AC3E}">
        <p14:creationId xmlns:p14="http://schemas.microsoft.com/office/powerpoint/2010/main" val="34402953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Quel sens les jeunes donnent-ils à la participation ?</a:t>
            </a:r>
            <a:endParaRPr lang="fr-FR" dirty="0"/>
          </a:p>
        </p:txBody>
      </p:sp>
      <p:sp>
        <p:nvSpPr>
          <p:cNvPr id="3" name="Espace réservé du contenu 2"/>
          <p:cNvSpPr>
            <a:spLocks noGrp="1"/>
          </p:cNvSpPr>
          <p:nvPr>
            <p:ph sz="quarter" idx="1"/>
          </p:nvPr>
        </p:nvSpPr>
        <p:spPr/>
        <p:txBody>
          <a:bodyPr>
            <a:normAutofit lnSpcReduction="10000"/>
          </a:bodyPr>
          <a:lstStyle/>
          <a:p>
            <a:r>
              <a:rPr lang="fr-FR" dirty="0" smtClean="0"/>
              <a:t>Un mélange entre perspectives individuelles et collectives </a:t>
            </a:r>
          </a:p>
          <a:p>
            <a:pPr lvl="1"/>
            <a:r>
              <a:rPr lang="fr-FR" dirty="0" smtClean="0"/>
              <a:t>Apprendre, expérimenter de nouvelles réalités </a:t>
            </a:r>
          </a:p>
          <a:p>
            <a:pPr lvl="2"/>
            <a:r>
              <a:rPr lang="fr-FR" dirty="0" smtClean="0"/>
              <a:t>Pour leur travail à venir, pour être performants </a:t>
            </a:r>
          </a:p>
          <a:p>
            <a:pPr lvl="2"/>
            <a:r>
              <a:rPr lang="fr-FR" dirty="0" smtClean="0"/>
              <a:t>Pour développer leur confiance en eux et leur estime d’eux-mêmes </a:t>
            </a:r>
          </a:p>
          <a:p>
            <a:pPr marL="594360" lvl="2" indent="0">
              <a:buNone/>
            </a:pPr>
            <a:r>
              <a:rPr lang="fr-FR" dirty="0" smtClean="0">
                <a:sym typeface="Wingdings"/>
              </a:rPr>
              <a:t>acquérir de nouvelles capacités </a:t>
            </a:r>
            <a:endParaRPr lang="fr-FR" dirty="0" smtClean="0"/>
          </a:p>
          <a:p>
            <a:pPr lvl="1"/>
            <a:r>
              <a:rPr lang="fr-FR" dirty="0" smtClean="0"/>
              <a:t>Pour s’engager dans leur territoire, pour être avec d’autres jeunes</a:t>
            </a:r>
          </a:p>
          <a:p>
            <a:pPr lvl="2"/>
            <a:r>
              <a:rPr lang="fr-FR" dirty="0" smtClean="0"/>
              <a:t>Ils évoquent </a:t>
            </a:r>
          </a:p>
          <a:p>
            <a:pPr lvl="3"/>
            <a:r>
              <a:rPr lang="fr-FR" dirty="0" smtClean="0"/>
              <a:t>La solidarité, l’amitié, le sentiment d’appartenance </a:t>
            </a:r>
          </a:p>
          <a:p>
            <a:pPr lvl="3"/>
            <a:r>
              <a:rPr lang="fr-FR" dirty="0" smtClean="0"/>
              <a:t>Le fun, le plaisir</a:t>
            </a:r>
          </a:p>
          <a:p>
            <a:pPr lvl="1"/>
            <a:r>
              <a:rPr lang="fr-FR" dirty="0" smtClean="0"/>
              <a:t>Aucune opposition entre les aspirations individuelles et les aspirations plus collectives  </a:t>
            </a:r>
          </a:p>
          <a:p>
            <a:endParaRPr lang="fr-FR" dirty="0"/>
          </a:p>
        </p:txBody>
      </p:sp>
      <p:sp>
        <p:nvSpPr>
          <p:cNvPr id="4" name="Espace réservé du numéro de diapositive 3"/>
          <p:cNvSpPr>
            <a:spLocks noGrp="1"/>
          </p:cNvSpPr>
          <p:nvPr>
            <p:ph type="sldNum" sz="quarter" idx="12"/>
          </p:nvPr>
        </p:nvSpPr>
        <p:spPr/>
        <p:txBody>
          <a:bodyPr/>
          <a:lstStyle/>
          <a:p>
            <a:fld id="{B7AB4892-2B34-43D3-8647-5FECFEBD65B9}" type="slidenum">
              <a:rPr lang="fr-FR" smtClean="0"/>
              <a:t>18</a:t>
            </a:fld>
            <a:endParaRPr lang="fr-FR"/>
          </a:p>
        </p:txBody>
      </p:sp>
    </p:spTree>
    <p:extLst>
      <p:ext uri="{BB962C8B-B14F-4D97-AF65-F5344CB8AC3E}">
        <p14:creationId xmlns:p14="http://schemas.microsoft.com/office/powerpoint/2010/main" val="23640838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Quel sens les décideurs donnent-ils à la participation des jeunes? </a:t>
            </a:r>
            <a:endParaRPr lang="fr-FR" dirty="0"/>
          </a:p>
        </p:txBody>
      </p:sp>
      <p:sp>
        <p:nvSpPr>
          <p:cNvPr id="3" name="Espace réservé du contenu 2"/>
          <p:cNvSpPr>
            <a:spLocks noGrp="1"/>
          </p:cNvSpPr>
          <p:nvPr>
            <p:ph sz="quarter" idx="1"/>
          </p:nvPr>
        </p:nvSpPr>
        <p:spPr/>
        <p:txBody>
          <a:bodyPr>
            <a:normAutofit/>
          </a:bodyPr>
          <a:lstStyle/>
          <a:p>
            <a:r>
              <a:rPr lang="fr-FR" dirty="0" smtClean="0"/>
              <a:t>Elle contribue à </a:t>
            </a:r>
          </a:p>
          <a:p>
            <a:pPr lvl="1"/>
            <a:r>
              <a:rPr lang="fr-FR" dirty="0" smtClean="0"/>
              <a:t>Un changement dans l’image et la perception des jeunes</a:t>
            </a:r>
          </a:p>
          <a:p>
            <a:pPr lvl="2"/>
            <a:r>
              <a:rPr lang="fr-FR" dirty="0" smtClean="0"/>
              <a:t>Pas seulement des délinquants potentiels mais aussi des personnes susceptibles de prendre part à la vie du territoire</a:t>
            </a:r>
          </a:p>
          <a:p>
            <a:pPr lvl="1"/>
            <a:r>
              <a:rPr lang="fr-FR" dirty="0" smtClean="0"/>
              <a:t>Une prise de conscience de la nécessaire implication des jeunes pour contrebalancer la faiblesse des financements publics</a:t>
            </a:r>
          </a:p>
          <a:p>
            <a:pPr lvl="2"/>
            <a:r>
              <a:rPr lang="fr-FR" dirty="0" smtClean="0"/>
              <a:t>L’investissement des jeunes est une manière de développer des politiques locales de jeunesse ou culturelles</a:t>
            </a:r>
          </a:p>
          <a:p>
            <a:pPr lvl="1"/>
            <a:r>
              <a:rPr lang="fr-FR" dirty="0" smtClean="0"/>
              <a:t>L’ancrage des jeunes dans le territoire</a:t>
            </a:r>
          </a:p>
          <a:p>
            <a:pPr lvl="2"/>
            <a:r>
              <a:rPr lang="fr-FR" dirty="0" smtClean="0"/>
              <a:t>Une manière de préserver les dynamiques locales et de lutter contre le vieillissement de la population </a:t>
            </a:r>
          </a:p>
          <a:p>
            <a:pPr marL="594360" lvl="2" indent="0">
              <a:buNone/>
            </a:pPr>
            <a:r>
              <a:rPr lang="en-GB" dirty="0" smtClean="0"/>
              <a:t> </a:t>
            </a:r>
            <a:endParaRPr lang="en-GB" dirty="0"/>
          </a:p>
          <a:p>
            <a:endParaRPr lang="fr-FR" dirty="0"/>
          </a:p>
        </p:txBody>
      </p:sp>
      <p:sp>
        <p:nvSpPr>
          <p:cNvPr id="4" name="Espace réservé du numéro de diapositive 3"/>
          <p:cNvSpPr>
            <a:spLocks noGrp="1"/>
          </p:cNvSpPr>
          <p:nvPr>
            <p:ph type="sldNum" sz="quarter" idx="12"/>
          </p:nvPr>
        </p:nvSpPr>
        <p:spPr/>
        <p:txBody>
          <a:bodyPr/>
          <a:lstStyle/>
          <a:p>
            <a:fld id="{B7AB4892-2B34-43D3-8647-5FECFEBD65B9}" type="slidenum">
              <a:rPr lang="fr-FR" smtClean="0"/>
              <a:t>19</a:t>
            </a:fld>
            <a:endParaRPr lang="fr-FR"/>
          </a:p>
        </p:txBody>
      </p:sp>
    </p:spTree>
    <p:extLst>
      <p:ext uri="{BB962C8B-B14F-4D97-AF65-F5344CB8AC3E}">
        <p14:creationId xmlns:p14="http://schemas.microsoft.com/office/powerpoint/2010/main" val="38305199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B7AB4892-2B34-43D3-8647-5FECFEBD65B9}" type="slidenum">
              <a:rPr lang="fr-FR" smtClean="0"/>
              <a:t>2</a:t>
            </a:fld>
            <a:endParaRPr lang="fr-FR"/>
          </a:p>
        </p:txBody>
      </p:sp>
      <p:sp>
        <p:nvSpPr>
          <p:cNvPr id="5" name="Rectangle 4"/>
          <p:cNvSpPr/>
          <p:nvPr/>
        </p:nvSpPr>
        <p:spPr>
          <a:xfrm>
            <a:off x="899659" y="764704"/>
            <a:ext cx="7560840" cy="5909310"/>
          </a:xfrm>
          <a:prstGeom prst="rect">
            <a:avLst/>
          </a:prstGeom>
        </p:spPr>
        <p:txBody>
          <a:bodyPr wrap="square">
            <a:spAutoFit/>
          </a:bodyPr>
          <a:lstStyle/>
          <a:p>
            <a:r>
              <a:rPr lang="fr-FR" b="1" i="1" dirty="0"/>
              <a:t>La Chaire de recherche sur la jeunesse</a:t>
            </a:r>
            <a:r>
              <a:rPr lang="fr-FR" i="1" dirty="0"/>
              <a:t> propose aux acteurs de la jeunesse (professionnels, décideurs, chercheurs, jeunes) un espace pour croiser les regards, valoriser les expertises, mutualiser les expériences, inciter au questionnement, envisager l’amélioration des pratiques.</a:t>
            </a:r>
            <a:endParaRPr lang="fr-FR" dirty="0"/>
          </a:p>
          <a:p>
            <a:endParaRPr lang="fr-FR" cap="small" dirty="0" smtClean="0"/>
          </a:p>
          <a:p>
            <a:r>
              <a:rPr lang="fr-FR" cap="small" dirty="0" smtClean="0"/>
              <a:t>10h</a:t>
            </a:r>
            <a:r>
              <a:rPr lang="fr-FR" cap="small" dirty="0"/>
              <a:t> : </a:t>
            </a:r>
            <a:r>
              <a:rPr lang="fr-FR" cap="small" dirty="0">
                <a:solidFill>
                  <a:schemeClr val="accent1"/>
                </a:solidFill>
              </a:rPr>
              <a:t>Propos introductif</a:t>
            </a:r>
            <a:endParaRPr lang="fr-FR" dirty="0">
              <a:solidFill>
                <a:schemeClr val="accent1"/>
              </a:solidFill>
            </a:endParaRPr>
          </a:p>
          <a:p>
            <a:r>
              <a:rPr lang="fr-FR" i="1" dirty="0"/>
              <a:t>Patricia Loncle, enseignant-chercheur à l’EHESP, titulaire de la Chaire de recherche sur la jeunesse</a:t>
            </a:r>
            <a:endParaRPr lang="fr-FR" dirty="0"/>
          </a:p>
          <a:p>
            <a:endParaRPr lang="fr-FR" cap="small" dirty="0" smtClean="0"/>
          </a:p>
          <a:p>
            <a:r>
              <a:rPr lang="fr-FR" cap="small" dirty="0" smtClean="0"/>
              <a:t>10h45</a:t>
            </a:r>
            <a:r>
              <a:rPr lang="fr-FR" cap="small" dirty="0"/>
              <a:t> : </a:t>
            </a:r>
            <a:r>
              <a:rPr lang="fr-FR" cap="small" dirty="0">
                <a:solidFill>
                  <a:schemeClr val="accent1"/>
                </a:solidFill>
              </a:rPr>
              <a:t>Mutualisation d’expériences en ateliers</a:t>
            </a:r>
            <a:endParaRPr lang="fr-FR" dirty="0">
              <a:solidFill>
                <a:schemeClr val="accent1"/>
              </a:solidFill>
            </a:endParaRPr>
          </a:p>
          <a:p>
            <a:r>
              <a:rPr lang="fr-FR" b="1" i="1" dirty="0" err="1"/>
              <a:t>Re-connaissance</a:t>
            </a:r>
            <a:r>
              <a:rPr lang="fr-FR" b="1" i="1" dirty="0"/>
              <a:t>, conflit, contrat, confiance</a:t>
            </a:r>
            <a:r>
              <a:rPr lang="fr-FR" i="1" dirty="0"/>
              <a:t> : réflexions partagées à partir de situations problématiques inspirées de cas concrets </a:t>
            </a:r>
            <a:r>
              <a:rPr lang="fr-FR" i="1" dirty="0" err="1"/>
              <a:t>anonymisés</a:t>
            </a:r>
            <a:endParaRPr lang="fr-FR" dirty="0"/>
          </a:p>
          <a:p>
            <a:endParaRPr lang="fr-FR" i="1" cap="small" dirty="0" smtClean="0"/>
          </a:p>
          <a:p>
            <a:r>
              <a:rPr lang="fr-FR" i="1" cap="small" dirty="0" smtClean="0"/>
              <a:t>12h15 </a:t>
            </a:r>
            <a:r>
              <a:rPr lang="fr-FR" i="1" cap="small" dirty="0"/>
              <a:t>: déjeuner libre</a:t>
            </a:r>
            <a:endParaRPr lang="fr-FR" dirty="0"/>
          </a:p>
          <a:p>
            <a:r>
              <a:rPr lang="fr-FR" i="1" cap="small" dirty="0"/>
              <a:t>13h30 : café</a:t>
            </a:r>
            <a:endParaRPr lang="fr-FR" dirty="0"/>
          </a:p>
          <a:p>
            <a:endParaRPr lang="fr-FR" cap="small" dirty="0" smtClean="0"/>
          </a:p>
          <a:p>
            <a:r>
              <a:rPr lang="fr-FR" cap="small" dirty="0" smtClean="0"/>
              <a:t>14h</a:t>
            </a:r>
            <a:r>
              <a:rPr lang="fr-FR" cap="small" dirty="0"/>
              <a:t> : </a:t>
            </a:r>
            <a:r>
              <a:rPr lang="fr-FR" cap="small" dirty="0">
                <a:solidFill>
                  <a:schemeClr val="accent1"/>
                </a:solidFill>
              </a:rPr>
              <a:t>Mise en perspective des travaux en ateliers</a:t>
            </a:r>
            <a:endParaRPr lang="fr-FR" dirty="0">
              <a:solidFill>
                <a:schemeClr val="accent1"/>
              </a:solidFill>
            </a:endParaRPr>
          </a:p>
          <a:p>
            <a:r>
              <a:rPr lang="fr-FR" i="1" dirty="0"/>
              <a:t>Laurent Lardeux, chargé d’étude et de recherche à l’INJEP, chercheur associé au laboratoire Triangle</a:t>
            </a:r>
            <a:endParaRPr lang="fr-FR" dirty="0"/>
          </a:p>
          <a:p>
            <a:endParaRPr lang="fr-FR" cap="small" dirty="0" smtClean="0"/>
          </a:p>
          <a:p>
            <a:endParaRPr lang="fr-FR" cap="small" dirty="0"/>
          </a:p>
          <a:p>
            <a:endParaRPr lang="fr-FR" cap="small" dirty="0" smtClean="0"/>
          </a:p>
          <a:p>
            <a:endParaRPr lang="fr-FR" cap="small" dirty="0"/>
          </a:p>
          <a:p>
            <a:endParaRPr lang="fr-FR" cap="small" dirty="0" smtClean="0"/>
          </a:p>
        </p:txBody>
      </p:sp>
    </p:spTree>
    <p:extLst>
      <p:ext uri="{BB962C8B-B14F-4D97-AF65-F5344CB8AC3E}">
        <p14:creationId xmlns:p14="http://schemas.microsoft.com/office/powerpoint/2010/main" val="11388492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Quels effets de la participation des jeunes sur les politiques publiques? </a:t>
            </a:r>
            <a:endParaRPr lang="fr-FR" dirty="0"/>
          </a:p>
        </p:txBody>
      </p:sp>
      <p:sp>
        <p:nvSpPr>
          <p:cNvPr id="3" name="Espace réservé du contenu 2"/>
          <p:cNvSpPr>
            <a:spLocks noGrp="1"/>
          </p:cNvSpPr>
          <p:nvPr>
            <p:ph sz="quarter" idx="1"/>
          </p:nvPr>
        </p:nvSpPr>
        <p:spPr/>
        <p:txBody>
          <a:bodyPr>
            <a:normAutofit fontScale="92500" lnSpcReduction="20000"/>
          </a:bodyPr>
          <a:lstStyle/>
          <a:p>
            <a:r>
              <a:rPr lang="fr-FR" dirty="0" smtClean="0"/>
              <a:t>Dans nos observations, deux grands types de soutien aux initiatives </a:t>
            </a:r>
          </a:p>
          <a:p>
            <a:pPr lvl="1"/>
            <a:r>
              <a:rPr lang="fr-FR" dirty="0" smtClean="0"/>
              <a:t>Des formes classiques </a:t>
            </a:r>
          </a:p>
          <a:p>
            <a:pPr lvl="2"/>
            <a:r>
              <a:rPr lang="fr-FR" dirty="0" smtClean="0"/>
              <a:t>Des dispositifs qui sont essentiellement là pour donner de l’information et consulter les jeunes sur leurs opinions, leurs envies </a:t>
            </a:r>
          </a:p>
          <a:p>
            <a:pPr lvl="2"/>
            <a:r>
              <a:rPr lang="fr-FR" dirty="0" smtClean="0"/>
              <a:t>Des dispositifs pas toujours très dotés en matière financière et humaine </a:t>
            </a:r>
          </a:p>
          <a:p>
            <a:pPr lvl="2"/>
            <a:endParaRPr lang="fr-FR" dirty="0" smtClean="0"/>
          </a:p>
          <a:p>
            <a:pPr lvl="1"/>
            <a:r>
              <a:rPr lang="fr-FR" dirty="0" smtClean="0"/>
              <a:t>Des formes plus nouvelles? </a:t>
            </a:r>
          </a:p>
          <a:p>
            <a:pPr lvl="2"/>
            <a:r>
              <a:rPr lang="fr-FR" dirty="0" smtClean="0"/>
              <a:t>Une implication plus ambitieuse des jeunes dans le processus de décision </a:t>
            </a:r>
          </a:p>
          <a:p>
            <a:pPr lvl="3"/>
            <a:r>
              <a:rPr lang="fr-FR" dirty="0" smtClean="0"/>
              <a:t>Des jeunes envisagés comme des citoyens en tant que tels et pas seulement en devenir </a:t>
            </a:r>
          </a:p>
          <a:p>
            <a:pPr lvl="2"/>
            <a:r>
              <a:rPr lang="fr-FR" dirty="0" smtClean="0"/>
              <a:t>Des initiatives qui permettent d’organisation des rencontres, des échanges entre les jeunes, les professionnels et les décideurs </a:t>
            </a:r>
          </a:p>
          <a:p>
            <a:pPr lvl="3"/>
            <a:r>
              <a:rPr lang="fr-FR" dirty="0" smtClean="0"/>
              <a:t>Et donc d’aider à comprendre les jeunes, leurs aspirations , ce qui permet aux décideurs de prendre plus de risques, d’accepter plus d’innovations </a:t>
            </a:r>
          </a:p>
          <a:p>
            <a:pPr lvl="3"/>
            <a:r>
              <a:rPr lang="fr-FR" dirty="0" smtClean="0"/>
              <a:t>Des jeunes plus convaincus de leur rôle et de leur influence potentiels</a:t>
            </a:r>
          </a:p>
          <a:p>
            <a:endParaRPr lang="fr-FR" dirty="0"/>
          </a:p>
        </p:txBody>
      </p:sp>
      <p:sp>
        <p:nvSpPr>
          <p:cNvPr id="4" name="Espace réservé du numéro de diapositive 3"/>
          <p:cNvSpPr>
            <a:spLocks noGrp="1"/>
          </p:cNvSpPr>
          <p:nvPr>
            <p:ph type="sldNum" sz="quarter" idx="12"/>
          </p:nvPr>
        </p:nvSpPr>
        <p:spPr/>
        <p:txBody>
          <a:bodyPr/>
          <a:lstStyle/>
          <a:p>
            <a:fld id="{B7AB4892-2B34-43D3-8647-5FECFEBD65B9}" type="slidenum">
              <a:rPr lang="fr-FR" smtClean="0"/>
              <a:t>20</a:t>
            </a:fld>
            <a:endParaRPr lang="fr-FR"/>
          </a:p>
        </p:txBody>
      </p:sp>
    </p:spTree>
    <p:extLst>
      <p:ext uri="{BB962C8B-B14F-4D97-AF65-F5344CB8AC3E}">
        <p14:creationId xmlns:p14="http://schemas.microsoft.com/office/powerpoint/2010/main" val="9810030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Pour conclure provisoirement…</a:t>
            </a:r>
            <a:endParaRPr lang="fr-FR" dirty="0"/>
          </a:p>
        </p:txBody>
      </p:sp>
      <p:sp>
        <p:nvSpPr>
          <p:cNvPr id="5" name="Espace réservé du texte 4"/>
          <p:cNvSpPr>
            <a:spLocks noGrp="1"/>
          </p:cNvSpPr>
          <p:nvPr>
            <p:ph type="body" idx="1"/>
          </p:nvPr>
        </p:nvSpPr>
        <p:spPr/>
        <p:txBody>
          <a:bodyPr>
            <a:normAutofit/>
          </a:bodyPr>
          <a:lstStyle/>
          <a:p>
            <a:r>
              <a:rPr lang="fr-FR" sz="3200" dirty="0" smtClean="0"/>
              <a:t>Participation et… </a:t>
            </a:r>
            <a:endParaRPr lang="fr-FR" sz="3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3284984"/>
            <a:ext cx="3402000" cy="226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B7AB4892-2B34-43D3-8647-5FECFEBD65B9}" type="slidenum">
              <a:rPr lang="fr-FR" smtClean="0"/>
              <a:t>21</a:t>
            </a:fld>
            <a:endParaRPr lang="fr-FR"/>
          </a:p>
        </p:txBody>
      </p:sp>
    </p:spTree>
    <p:extLst>
      <p:ext uri="{BB962C8B-B14F-4D97-AF65-F5344CB8AC3E}">
        <p14:creationId xmlns:p14="http://schemas.microsoft.com/office/powerpoint/2010/main" val="20855221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Participation et… </a:t>
            </a:r>
            <a:endParaRPr lang="fr-FR" dirty="0"/>
          </a:p>
        </p:txBody>
      </p:sp>
      <p:sp>
        <p:nvSpPr>
          <p:cNvPr id="3" name="Espace réservé du contenu 2"/>
          <p:cNvSpPr>
            <a:spLocks noGrp="1"/>
          </p:cNvSpPr>
          <p:nvPr>
            <p:ph sz="quarter" idx="1"/>
          </p:nvPr>
        </p:nvSpPr>
        <p:spPr/>
        <p:txBody>
          <a:bodyPr/>
          <a:lstStyle/>
          <a:p>
            <a:r>
              <a:rPr lang="fr-FR" dirty="0" smtClean="0"/>
              <a:t>Pour préparer cette journée, un petit groupe de personnes composé de membres de l’équipe de la chaire, des institutions et des associations (de professionnels et de jeunes)</a:t>
            </a:r>
          </a:p>
          <a:p>
            <a:r>
              <a:rPr lang="fr-FR" dirty="0" smtClean="0"/>
              <a:t>Mise en évidence de notions clefs pour réfléchir aujourd’hui à la participation des jeunes</a:t>
            </a:r>
          </a:p>
          <a:p>
            <a:pPr lvl="1"/>
            <a:r>
              <a:rPr lang="fr-FR" b="1" dirty="0" err="1" smtClean="0"/>
              <a:t>Re-connaissance</a:t>
            </a:r>
            <a:r>
              <a:rPr lang="fr-FR" b="1" dirty="0"/>
              <a:t>, conflit, contrat, confiance</a:t>
            </a:r>
            <a:r>
              <a:rPr lang="fr-FR" dirty="0"/>
              <a:t> </a:t>
            </a:r>
            <a:endParaRPr lang="fr-FR" dirty="0" smtClean="0"/>
          </a:p>
          <a:p>
            <a:r>
              <a:rPr lang="fr-FR" dirty="0" smtClean="0"/>
              <a:t>Quels enjeux, quels besoins, quels doutes autour de ces notions? </a:t>
            </a:r>
            <a:endParaRPr lang="fr-FR" dirty="0"/>
          </a:p>
        </p:txBody>
      </p:sp>
      <p:sp>
        <p:nvSpPr>
          <p:cNvPr id="4" name="Espace réservé du numéro de diapositive 3"/>
          <p:cNvSpPr>
            <a:spLocks noGrp="1"/>
          </p:cNvSpPr>
          <p:nvPr>
            <p:ph type="sldNum" sz="quarter" idx="12"/>
          </p:nvPr>
        </p:nvSpPr>
        <p:spPr/>
        <p:txBody>
          <a:bodyPr/>
          <a:lstStyle/>
          <a:p>
            <a:fld id="{B7AB4892-2B34-43D3-8647-5FECFEBD65B9}" type="slidenum">
              <a:rPr lang="fr-FR" smtClean="0"/>
              <a:t>22</a:t>
            </a:fld>
            <a:endParaRPr lang="fr-FR"/>
          </a:p>
        </p:txBody>
      </p:sp>
    </p:spTree>
    <p:extLst>
      <p:ext uri="{BB962C8B-B14F-4D97-AF65-F5344CB8AC3E}">
        <p14:creationId xmlns:p14="http://schemas.microsoft.com/office/powerpoint/2010/main" val="30816603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type="subTitle" idx="1"/>
          </p:nvPr>
        </p:nvSpPr>
        <p:spPr/>
        <p:txBody>
          <a:bodyPr>
            <a:normAutofit/>
          </a:bodyPr>
          <a:lstStyle/>
          <a:p>
            <a:r>
              <a:rPr lang="fr-FR" cap="small" dirty="0"/>
              <a:t>Mise en perspective des travaux en ateliers</a:t>
            </a:r>
            <a:endParaRPr lang="fr-FR" dirty="0"/>
          </a:p>
          <a:p>
            <a:r>
              <a:rPr lang="fr-FR" i="1" dirty="0"/>
              <a:t>Laurent Lardeux, chargé d’étude et de recherche à l’INJEP, chercheur associé au laboratoire Triangle</a:t>
            </a:r>
            <a:endParaRPr lang="fr-FR" dirty="0"/>
          </a:p>
          <a:p>
            <a:endParaRPr lang="fr-FR" dirty="0"/>
          </a:p>
        </p:txBody>
      </p:sp>
      <p:sp>
        <p:nvSpPr>
          <p:cNvPr id="3" name="Espace réservé du numéro de diapositive 2"/>
          <p:cNvSpPr>
            <a:spLocks noGrp="1"/>
          </p:cNvSpPr>
          <p:nvPr>
            <p:ph type="sldNum" sz="quarter" idx="12"/>
          </p:nvPr>
        </p:nvSpPr>
        <p:spPr/>
        <p:txBody>
          <a:bodyPr/>
          <a:lstStyle/>
          <a:p>
            <a:fld id="{B7AB4892-2B34-43D3-8647-5FECFEBD65B9}" type="slidenum">
              <a:rPr lang="fr-FR" smtClean="0"/>
              <a:t>23</a:t>
            </a:fld>
            <a:endParaRPr lang="fr-FR"/>
          </a:p>
        </p:txBody>
      </p:sp>
      <p:sp>
        <p:nvSpPr>
          <p:cNvPr id="2" name="Titre 1"/>
          <p:cNvSpPr>
            <a:spLocks noGrp="1"/>
          </p:cNvSpPr>
          <p:nvPr>
            <p:ph type="ctrTitle"/>
          </p:nvPr>
        </p:nvSpPr>
        <p:spPr>
          <a:xfrm>
            <a:off x="457200" y="2132856"/>
            <a:ext cx="8229600" cy="1080120"/>
          </a:xfrm>
        </p:spPr>
        <p:txBody>
          <a:bodyPr>
            <a:normAutofit fontScale="90000"/>
          </a:bodyPr>
          <a:lstStyle/>
          <a:p>
            <a:r>
              <a:rPr lang="fr-FR" dirty="0" err="1"/>
              <a:t>Re-connaissance</a:t>
            </a:r>
            <a:r>
              <a:rPr lang="fr-FR" dirty="0"/>
              <a:t>, conflit, contrat, confiance : </a:t>
            </a:r>
            <a:r>
              <a:rPr lang="fr-FR" i="1" dirty="0" smtClean="0"/>
              <a:t/>
            </a:r>
            <a:br>
              <a:rPr lang="fr-FR" i="1" dirty="0" smtClean="0"/>
            </a:br>
            <a:r>
              <a:rPr lang="fr-FR" dirty="0"/>
              <a:t/>
            </a:r>
            <a:br>
              <a:rPr lang="fr-FR" dirty="0"/>
            </a:br>
            <a:endParaRPr lang="fr-FR" dirty="0"/>
          </a:p>
        </p:txBody>
      </p:sp>
    </p:spTree>
    <p:extLst>
      <p:ext uri="{BB962C8B-B14F-4D97-AF65-F5344CB8AC3E}">
        <p14:creationId xmlns:p14="http://schemas.microsoft.com/office/powerpoint/2010/main" val="17969713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Groupe </a:t>
            </a:r>
            <a:r>
              <a:rPr lang="fr-FR" dirty="0" smtClean="0"/>
              <a:t>« </a:t>
            </a:r>
            <a:r>
              <a:rPr lang="fr-FR" dirty="0" err="1" smtClean="0"/>
              <a:t>re-connaissance</a:t>
            </a:r>
            <a:r>
              <a:rPr lang="fr-FR" dirty="0" smtClean="0"/>
              <a:t> »</a:t>
            </a:r>
            <a:endParaRPr lang="fr-FR" dirty="0"/>
          </a:p>
        </p:txBody>
      </p:sp>
      <p:sp>
        <p:nvSpPr>
          <p:cNvPr id="3" name="Espace réservé du numéro de diapositive 2"/>
          <p:cNvSpPr>
            <a:spLocks noGrp="1"/>
          </p:cNvSpPr>
          <p:nvPr>
            <p:ph type="sldNum" sz="quarter" idx="12"/>
          </p:nvPr>
        </p:nvSpPr>
        <p:spPr/>
        <p:txBody>
          <a:bodyPr/>
          <a:lstStyle/>
          <a:p>
            <a:fld id="{B7AB4892-2B34-43D3-8647-5FECFEBD65B9}" type="slidenum">
              <a:rPr lang="fr-FR" smtClean="0"/>
              <a:t>24</a:t>
            </a:fld>
            <a:endParaRPr lang="fr-FR"/>
          </a:p>
        </p:txBody>
      </p:sp>
      <p:sp>
        <p:nvSpPr>
          <p:cNvPr id="4" name="Espace réservé du contenu 3"/>
          <p:cNvSpPr>
            <a:spLocks noGrp="1"/>
          </p:cNvSpPr>
          <p:nvPr>
            <p:ph sz="quarter" idx="1"/>
          </p:nvPr>
        </p:nvSpPr>
        <p:spPr/>
        <p:txBody>
          <a:bodyPr>
            <a:normAutofit lnSpcReduction="10000"/>
          </a:bodyPr>
          <a:lstStyle/>
          <a:p>
            <a:r>
              <a:rPr lang="fr-FR" b="1" dirty="0" smtClean="0"/>
              <a:t>Identification du problème</a:t>
            </a:r>
          </a:p>
          <a:p>
            <a:pPr lvl="1"/>
            <a:r>
              <a:rPr lang="fr-FR" dirty="0" smtClean="0"/>
              <a:t>Inadéquation entre les attentes des jeunes et celles des acteurs institutionnels</a:t>
            </a:r>
          </a:p>
          <a:p>
            <a:pPr lvl="1"/>
            <a:r>
              <a:rPr lang="fr-FR" dirty="0" smtClean="0"/>
              <a:t>Absence de réflexion sur la place attribuée aux jeunes</a:t>
            </a:r>
          </a:p>
          <a:p>
            <a:pPr lvl="1"/>
            <a:r>
              <a:rPr lang="fr-FR" dirty="0" smtClean="0"/>
              <a:t>Absence d’implication des jeunes dans la définition initiale du projet</a:t>
            </a:r>
          </a:p>
          <a:p>
            <a:pPr lvl="1"/>
            <a:r>
              <a:rPr lang="fr-FR" dirty="0" smtClean="0"/>
              <a:t>Inadéquation entre l’outil  et les objectifs/le public</a:t>
            </a:r>
          </a:p>
          <a:p>
            <a:r>
              <a:rPr lang="fr-FR" b="1" dirty="0" smtClean="0"/>
              <a:t>Pistes de résolution</a:t>
            </a:r>
          </a:p>
          <a:p>
            <a:pPr lvl="1"/>
            <a:r>
              <a:rPr lang="fr-FR" dirty="0" smtClean="0"/>
              <a:t>Mieux identifier les besoins et les attentes des jeunes</a:t>
            </a:r>
          </a:p>
          <a:p>
            <a:pPr lvl="1"/>
            <a:r>
              <a:rPr lang="fr-FR" dirty="0" smtClean="0"/>
              <a:t>S’appuyer sur la communication directe, entre pairs</a:t>
            </a:r>
          </a:p>
          <a:p>
            <a:pPr lvl="1"/>
            <a:r>
              <a:rPr lang="fr-FR" dirty="0" smtClean="0"/>
              <a:t>Co-construire les projets en amont, dès la définition des objectifs</a:t>
            </a:r>
          </a:p>
        </p:txBody>
      </p:sp>
    </p:spTree>
    <p:extLst>
      <p:ext uri="{BB962C8B-B14F-4D97-AF65-F5344CB8AC3E}">
        <p14:creationId xmlns:p14="http://schemas.microsoft.com/office/powerpoint/2010/main" val="3387412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numéro de diapositive 2"/>
          <p:cNvSpPr>
            <a:spLocks noGrp="1"/>
          </p:cNvSpPr>
          <p:nvPr>
            <p:ph type="sldNum" sz="quarter" idx="12"/>
          </p:nvPr>
        </p:nvSpPr>
        <p:spPr/>
        <p:txBody>
          <a:bodyPr/>
          <a:lstStyle/>
          <a:p>
            <a:fld id="{B7AB4892-2B34-43D3-8647-5FECFEBD65B9}" type="slidenum">
              <a:rPr lang="fr-FR" smtClean="0"/>
              <a:t>25</a:t>
            </a:fld>
            <a:endParaRPr lang="fr-FR"/>
          </a:p>
        </p:txBody>
      </p:sp>
      <p:sp>
        <p:nvSpPr>
          <p:cNvPr id="4" name="Espace réservé du contenu 3"/>
          <p:cNvSpPr>
            <a:spLocks noGrp="1"/>
          </p:cNvSpPr>
          <p:nvPr>
            <p:ph sz="quarter" idx="1"/>
          </p:nvPr>
        </p:nvSpPr>
        <p:spPr/>
        <p:txBody>
          <a:bodyPr>
            <a:normAutofit fontScale="92500" lnSpcReduction="20000"/>
          </a:bodyPr>
          <a:lstStyle/>
          <a:p>
            <a:pPr lvl="1"/>
            <a:r>
              <a:rPr lang="fr-FR" dirty="0" smtClean="0"/>
              <a:t>Développer l’adaptation de l’institution aux attentes et pratiques des jeunes</a:t>
            </a:r>
          </a:p>
          <a:p>
            <a:pPr lvl="2"/>
            <a:r>
              <a:rPr lang="fr-FR" dirty="0" smtClean="0"/>
              <a:t>Réinterroger </a:t>
            </a:r>
            <a:r>
              <a:rPr lang="fr-FR" dirty="0"/>
              <a:t>collectivement les attentes </a:t>
            </a:r>
            <a:r>
              <a:rPr lang="fr-FR" dirty="0" smtClean="0"/>
              <a:t>politiques </a:t>
            </a:r>
            <a:r>
              <a:rPr lang="fr-FR" dirty="0"/>
              <a:t>et les </a:t>
            </a:r>
            <a:r>
              <a:rPr lang="fr-FR" dirty="0" smtClean="0"/>
              <a:t> adapter</a:t>
            </a:r>
          </a:p>
          <a:p>
            <a:pPr lvl="2"/>
            <a:r>
              <a:rPr lang="fr-FR" dirty="0"/>
              <a:t>Faire confiance aux jeunes, laisser libre court  à leur parole et leur créativité</a:t>
            </a:r>
          </a:p>
          <a:p>
            <a:pPr lvl="1"/>
            <a:r>
              <a:rPr lang="fr-FR" dirty="0" smtClean="0"/>
              <a:t>S’appuyer sur les réseaux, les dynamiques associatives locales</a:t>
            </a:r>
          </a:p>
          <a:p>
            <a:r>
              <a:rPr lang="fr-FR" b="1" dirty="0" smtClean="0"/>
              <a:t>Enseignements</a:t>
            </a:r>
          </a:p>
          <a:p>
            <a:pPr lvl="1"/>
            <a:r>
              <a:rPr lang="fr-FR" dirty="0" smtClean="0"/>
              <a:t>Pourquoi vouloir la participation et la valorisation des jeunes spécifiquement ?</a:t>
            </a:r>
          </a:p>
          <a:p>
            <a:pPr lvl="1"/>
            <a:r>
              <a:rPr lang="fr-FR" dirty="0"/>
              <a:t>Se demander pourquoi les jeunes fuient </a:t>
            </a:r>
            <a:r>
              <a:rPr lang="fr-FR" dirty="0" smtClean="0"/>
              <a:t>les espaces qui leur sont dédiés</a:t>
            </a:r>
          </a:p>
          <a:p>
            <a:pPr lvl="1"/>
            <a:r>
              <a:rPr lang="fr-FR" dirty="0"/>
              <a:t>Jeunesse : pas seul critère à prendre en compte pour la participation : question des inégalités </a:t>
            </a:r>
            <a:r>
              <a:rPr lang="fr-FR" dirty="0" smtClean="0"/>
              <a:t>sociales</a:t>
            </a:r>
            <a:endParaRPr lang="fr-FR" dirty="0"/>
          </a:p>
          <a:p>
            <a:pPr lvl="1"/>
            <a:r>
              <a:rPr lang="fr-FR" dirty="0" smtClean="0"/>
              <a:t>Participation pour </a:t>
            </a:r>
            <a:r>
              <a:rPr lang="fr-FR" dirty="0"/>
              <a:t>l’ensemble </a:t>
            </a:r>
            <a:r>
              <a:rPr lang="fr-FR" dirty="0" smtClean="0"/>
              <a:t>de la population</a:t>
            </a:r>
            <a:r>
              <a:rPr lang="fr-FR" dirty="0"/>
              <a:t> : penser le partage du pouvoir en termes </a:t>
            </a:r>
            <a:r>
              <a:rPr lang="fr-FR" dirty="0" smtClean="0"/>
              <a:t>d’inégalités </a:t>
            </a:r>
            <a:r>
              <a:rPr lang="fr-FR" dirty="0"/>
              <a:t>sociales et pas seulement en termes de </a:t>
            </a:r>
            <a:r>
              <a:rPr lang="fr-FR" dirty="0" smtClean="0"/>
              <a:t>générations</a:t>
            </a:r>
          </a:p>
        </p:txBody>
      </p:sp>
    </p:spTree>
    <p:extLst>
      <p:ext uri="{BB962C8B-B14F-4D97-AF65-F5344CB8AC3E}">
        <p14:creationId xmlns:p14="http://schemas.microsoft.com/office/powerpoint/2010/main" val="1105359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Groupe « conflit » </a:t>
            </a:r>
            <a:endParaRPr lang="fr-FR" dirty="0"/>
          </a:p>
        </p:txBody>
      </p:sp>
      <p:sp>
        <p:nvSpPr>
          <p:cNvPr id="3" name="Espace réservé du numéro de diapositive 2"/>
          <p:cNvSpPr>
            <a:spLocks noGrp="1"/>
          </p:cNvSpPr>
          <p:nvPr>
            <p:ph type="sldNum" sz="quarter" idx="12"/>
          </p:nvPr>
        </p:nvSpPr>
        <p:spPr/>
        <p:txBody>
          <a:bodyPr/>
          <a:lstStyle/>
          <a:p>
            <a:fld id="{B7AB4892-2B34-43D3-8647-5FECFEBD65B9}" type="slidenum">
              <a:rPr lang="fr-FR" smtClean="0"/>
              <a:t>26</a:t>
            </a:fld>
            <a:endParaRPr lang="fr-FR"/>
          </a:p>
        </p:txBody>
      </p:sp>
      <p:sp>
        <p:nvSpPr>
          <p:cNvPr id="4" name="Espace réservé du contenu 3"/>
          <p:cNvSpPr>
            <a:spLocks noGrp="1"/>
          </p:cNvSpPr>
          <p:nvPr>
            <p:ph sz="quarter" idx="1"/>
          </p:nvPr>
        </p:nvSpPr>
        <p:spPr/>
        <p:txBody>
          <a:bodyPr>
            <a:normAutofit fontScale="92500" lnSpcReduction="20000"/>
          </a:bodyPr>
          <a:lstStyle/>
          <a:p>
            <a:r>
              <a:rPr lang="fr-FR" b="1" dirty="0" smtClean="0"/>
              <a:t>Identification du problème </a:t>
            </a:r>
          </a:p>
          <a:p>
            <a:pPr lvl="1"/>
            <a:r>
              <a:rPr lang="fr-FR" dirty="0" smtClean="0"/>
              <a:t>Question du partenariat </a:t>
            </a:r>
          </a:p>
          <a:p>
            <a:pPr lvl="2"/>
            <a:r>
              <a:rPr lang="fr-FR" dirty="0" smtClean="0"/>
              <a:t>Quelle place de l’association </a:t>
            </a:r>
            <a:r>
              <a:rPr lang="fr-FR" dirty="0" smtClean="0"/>
              <a:t>porteuse ? </a:t>
            </a:r>
            <a:endParaRPr lang="fr-FR" dirty="0" smtClean="0"/>
          </a:p>
          <a:p>
            <a:pPr lvl="2"/>
            <a:r>
              <a:rPr lang="fr-FR" dirty="0" smtClean="0"/>
              <a:t>Quelle place de </a:t>
            </a:r>
            <a:r>
              <a:rPr lang="fr-FR" dirty="0" smtClean="0"/>
              <a:t>l’institution ?</a:t>
            </a:r>
            <a:endParaRPr lang="fr-FR" dirty="0" smtClean="0"/>
          </a:p>
          <a:p>
            <a:pPr lvl="3"/>
            <a:r>
              <a:rPr lang="fr-FR" dirty="0" smtClean="0"/>
              <a:t>Élus (jeunesse éventuellement)</a:t>
            </a:r>
          </a:p>
          <a:p>
            <a:pPr lvl="3"/>
            <a:r>
              <a:rPr lang="fr-FR" dirty="0" smtClean="0"/>
              <a:t>Service jeunesse </a:t>
            </a:r>
          </a:p>
          <a:p>
            <a:pPr lvl="1"/>
            <a:r>
              <a:rPr lang="fr-FR" dirty="0" smtClean="0"/>
              <a:t>Question de la nature/du contenu du projet ? </a:t>
            </a:r>
          </a:p>
          <a:p>
            <a:pPr lvl="2"/>
            <a:r>
              <a:rPr lang="fr-FR" dirty="0" smtClean="0"/>
              <a:t>Porté par les </a:t>
            </a:r>
            <a:r>
              <a:rPr lang="fr-FR" dirty="0" smtClean="0"/>
              <a:t>jeunes ? Informel ? </a:t>
            </a:r>
            <a:r>
              <a:rPr lang="fr-FR" dirty="0" smtClean="0"/>
              <a:t>Formulé par </a:t>
            </a:r>
            <a:r>
              <a:rPr lang="fr-FR" dirty="0" smtClean="0"/>
              <a:t>écrit ?...</a:t>
            </a:r>
            <a:endParaRPr lang="fr-FR" dirty="0" smtClean="0"/>
          </a:p>
          <a:p>
            <a:pPr lvl="2"/>
            <a:r>
              <a:rPr lang="fr-FR" dirty="0" smtClean="0"/>
              <a:t>Quel accompagnement des jeunes par l’association </a:t>
            </a:r>
            <a:r>
              <a:rPr lang="fr-FR" dirty="0" smtClean="0"/>
              <a:t>porteuse ? </a:t>
            </a:r>
            <a:endParaRPr lang="fr-FR" dirty="0" smtClean="0"/>
          </a:p>
          <a:p>
            <a:pPr lvl="2"/>
            <a:r>
              <a:rPr lang="fr-FR" dirty="0" smtClean="0"/>
              <a:t>Quelle volonté </a:t>
            </a:r>
            <a:r>
              <a:rPr lang="fr-FR" dirty="0" smtClean="0"/>
              <a:t>politique ? </a:t>
            </a:r>
            <a:r>
              <a:rPr lang="fr-FR" dirty="0" smtClean="0"/>
              <a:t>quelle reconnaissance de l’importance de la </a:t>
            </a:r>
            <a:r>
              <a:rPr lang="fr-FR" dirty="0" smtClean="0"/>
              <a:t>participation ? </a:t>
            </a:r>
            <a:endParaRPr lang="fr-FR" dirty="0" smtClean="0"/>
          </a:p>
          <a:p>
            <a:pPr lvl="1"/>
            <a:r>
              <a:rPr lang="fr-FR" dirty="0" smtClean="0"/>
              <a:t>Question de la temporalité </a:t>
            </a:r>
          </a:p>
          <a:p>
            <a:pPr lvl="2"/>
            <a:r>
              <a:rPr lang="fr-FR" dirty="0" smtClean="0"/>
              <a:t>De l’engagement des jeunes vers des institutions et de l’instruction technique </a:t>
            </a:r>
          </a:p>
          <a:p>
            <a:pPr lvl="1"/>
            <a:r>
              <a:rPr lang="fr-FR" dirty="0" smtClean="0"/>
              <a:t>Question des objectifs partagés </a:t>
            </a:r>
          </a:p>
          <a:p>
            <a:pPr marL="0" indent="0">
              <a:buNone/>
            </a:pPr>
            <a:endParaRPr lang="fr-FR" dirty="0"/>
          </a:p>
        </p:txBody>
      </p:sp>
    </p:spTree>
    <p:extLst>
      <p:ext uri="{BB962C8B-B14F-4D97-AF65-F5344CB8AC3E}">
        <p14:creationId xmlns:p14="http://schemas.microsoft.com/office/powerpoint/2010/main" val="6712688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numéro de diapositive 2"/>
          <p:cNvSpPr>
            <a:spLocks noGrp="1"/>
          </p:cNvSpPr>
          <p:nvPr>
            <p:ph type="sldNum" sz="quarter" idx="12"/>
          </p:nvPr>
        </p:nvSpPr>
        <p:spPr/>
        <p:txBody>
          <a:bodyPr/>
          <a:lstStyle/>
          <a:p>
            <a:fld id="{B7AB4892-2B34-43D3-8647-5FECFEBD65B9}" type="slidenum">
              <a:rPr lang="fr-FR" smtClean="0"/>
              <a:t>27</a:t>
            </a:fld>
            <a:endParaRPr lang="fr-FR"/>
          </a:p>
        </p:txBody>
      </p:sp>
      <p:sp>
        <p:nvSpPr>
          <p:cNvPr id="4" name="Espace réservé du contenu 3"/>
          <p:cNvSpPr>
            <a:spLocks noGrp="1"/>
          </p:cNvSpPr>
          <p:nvPr>
            <p:ph sz="quarter" idx="1"/>
          </p:nvPr>
        </p:nvSpPr>
        <p:spPr/>
        <p:txBody>
          <a:bodyPr>
            <a:normAutofit fontScale="85000" lnSpcReduction="20000"/>
          </a:bodyPr>
          <a:lstStyle/>
          <a:p>
            <a:r>
              <a:rPr lang="fr-FR" b="1" dirty="0"/>
              <a:t>Pistes de </a:t>
            </a:r>
            <a:r>
              <a:rPr lang="fr-FR" b="1" dirty="0" smtClean="0"/>
              <a:t>résolution</a:t>
            </a:r>
          </a:p>
          <a:p>
            <a:pPr lvl="1"/>
            <a:r>
              <a:rPr lang="fr-FR" dirty="0" smtClean="0"/>
              <a:t>Relancer l’association porteuse </a:t>
            </a:r>
          </a:p>
          <a:p>
            <a:pPr lvl="2"/>
            <a:r>
              <a:rPr lang="fr-FR" dirty="0" smtClean="0"/>
              <a:t>Rôle de passeuse entre jeunes et institutions </a:t>
            </a:r>
          </a:p>
          <a:p>
            <a:pPr lvl="1"/>
            <a:r>
              <a:rPr lang="fr-FR" dirty="0" smtClean="0"/>
              <a:t>Avoir un contact direct avec les élus (pas seulement techniciens)</a:t>
            </a:r>
          </a:p>
          <a:p>
            <a:pPr lvl="2"/>
            <a:r>
              <a:rPr lang="fr-FR" dirty="0" smtClean="0"/>
              <a:t>Posture des différents interlocuteurs </a:t>
            </a:r>
          </a:p>
          <a:p>
            <a:pPr lvl="1"/>
            <a:r>
              <a:rPr lang="fr-FR" dirty="0" smtClean="0"/>
              <a:t>Communiquer via les médias </a:t>
            </a:r>
          </a:p>
          <a:p>
            <a:pPr lvl="1"/>
            <a:r>
              <a:rPr lang="fr-FR" dirty="0" smtClean="0"/>
              <a:t>Solliciter une convention avec les institutions </a:t>
            </a:r>
          </a:p>
          <a:p>
            <a:pPr lvl="1"/>
            <a:r>
              <a:rPr lang="fr-FR" dirty="0" smtClean="0"/>
              <a:t>Avoir des visées communes</a:t>
            </a:r>
            <a:endParaRPr lang="fr-FR" dirty="0"/>
          </a:p>
          <a:p>
            <a:r>
              <a:rPr lang="fr-FR" b="1" dirty="0" smtClean="0"/>
              <a:t>Enseignements</a:t>
            </a:r>
          </a:p>
          <a:p>
            <a:pPr lvl="1"/>
            <a:r>
              <a:rPr lang="fr-FR" dirty="0" smtClean="0"/>
              <a:t>Travail de fond avec les institution sur le droit à l’expérimentation </a:t>
            </a:r>
          </a:p>
          <a:p>
            <a:pPr lvl="1"/>
            <a:r>
              <a:rPr lang="fr-FR" dirty="0" smtClean="0"/>
              <a:t>Expliciter les rôles des uns et des autres (professionnels/politiques…) </a:t>
            </a:r>
          </a:p>
          <a:p>
            <a:pPr lvl="1"/>
            <a:r>
              <a:rPr lang="fr-FR" dirty="0" smtClean="0"/>
              <a:t>Recours à la démarche projet </a:t>
            </a:r>
          </a:p>
          <a:p>
            <a:pPr lvl="1"/>
            <a:r>
              <a:rPr lang="fr-FR" dirty="0" smtClean="0"/>
              <a:t>Développer la culture de la participation </a:t>
            </a:r>
          </a:p>
          <a:p>
            <a:pPr lvl="1"/>
            <a:r>
              <a:rPr lang="fr-FR" dirty="0" smtClean="0"/>
              <a:t>Réduire les délais d’instruction des demandes </a:t>
            </a:r>
            <a:endParaRPr lang="fr-FR" dirty="0"/>
          </a:p>
          <a:p>
            <a:endParaRPr lang="fr-FR" dirty="0"/>
          </a:p>
        </p:txBody>
      </p:sp>
    </p:spTree>
    <p:extLst>
      <p:ext uri="{BB962C8B-B14F-4D97-AF65-F5344CB8AC3E}">
        <p14:creationId xmlns:p14="http://schemas.microsoft.com/office/powerpoint/2010/main" val="33339393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r>
            <a:br>
              <a:rPr lang="fr-FR" dirty="0" smtClean="0"/>
            </a:br>
            <a:r>
              <a:rPr lang="fr-FR" dirty="0" smtClean="0"/>
              <a:t>Groupe « Confiance »  </a:t>
            </a:r>
            <a:br>
              <a:rPr lang="fr-FR" dirty="0" smtClean="0"/>
            </a:br>
            <a:r>
              <a:rPr lang="fr-FR" sz="2200" dirty="0" smtClean="0"/>
              <a:t>C</a:t>
            </a:r>
            <a:r>
              <a:rPr lang="fr-FR" sz="2200" dirty="0" smtClean="0"/>
              <a:t>ultiver la démocratie : entre récupération et abandon</a:t>
            </a:r>
            <a:endParaRPr lang="fr-FR" sz="2200" dirty="0"/>
          </a:p>
        </p:txBody>
      </p:sp>
      <p:sp>
        <p:nvSpPr>
          <p:cNvPr id="3" name="Espace réservé du numéro de diapositive 2"/>
          <p:cNvSpPr>
            <a:spLocks noGrp="1"/>
          </p:cNvSpPr>
          <p:nvPr>
            <p:ph type="sldNum" sz="quarter" idx="12"/>
          </p:nvPr>
        </p:nvSpPr>
        <p:spPr/>
        <p:txBody>
          <a:bodyPr/>
          <a:lstStyle/>
          <a:p>
            <a:fld id="{B7AB4892-2B34-43D3-8647-5FECFEBD65B9}" type="slidenum">
              <a:rPr lang="fr-FR" smtClean="0"/>
              <a:pPr/>
              <a:t>28</a:t>
            </a:fld>
            <a:endParaRPr lang="fr-FR"/>
          </a:p>
        </p:txBody>
      </p:sp>
      <p:sp>
        <p:nvSpPr>
          <p:cNvPr id="4" name="Espace réservé du contenu 3"/>
          <p:cNvSpPr>
            <a:spLocks noGrp="1"/>
          </p:cNvSpPr>
          <p:nvPr>
            <p:ph sz="quarter" idx="1"/>
          </p:nvPr>
        </p:nvSpPr>
        <p:spPr/>
        <p:txBody>
          <a:bodyPr>
            <a:normAutofit fontScale="92500" lnSpcReduction="10000"/>
          </a:bodyPr>
          <a:lstStyle/>
          <a:p>
            <a:r>
              <a:rPr lang="fr-FR" b="1" dirty="0" smtClean="0"/>
              <a:t>Diversité des relations</a:t>
            </a:r>
          </a:p>
          <a:p>
            <a:pPr lvl="1"/>
            <a:r>
              <a:rPr lang="fr-FR" dirty="0" smtClean="0"/>
              <a:t>Cohérence, lisibilité: contrat</a:t>
            </a:r>
          </a:p>
          <a:p>
            <a:pPr lvl="1"/>
            <a:r>
              <a:rPr lang="fr-FR" dirty="0" smtClean="0"/>
              <a:t>Évolution par rapport au contrat de départ qui n’est pas claire</a:t>
            </a:r>
          </a:p>
          <a:p>
            <a:r>
              <a:rPr lang="fr-FR" b="1" dirty="0" smtClean="0"/>
              <a:t>Pistes de résolution</a:t>
            </a:r>
          </a:p>
          <a:p>
            <a:pPr lvl="1"/>
            <a:r>
              <a:rPr lang="fr-FR" dirty="0" smtClean="0"/>
              <a:t>Médiation, régulation, concertation, clarification: se mettre autour de la table pour discuter et renégocier les objectifs et les problèmes</a:t>
            </a:r>
          </a:p>
          <a:p>
            <a:pPr lvl="1"/>
            <a:r>
              <a:rPr lang="fr-FR" dirty="0" smtClean="0"/>
              <a:t>Représentativité / participation: problème de la récupération politique par reconnaissance du leadership. Soutenir davantage la participation</a:t>
            </a:r>
          </a:p>
          <a:p>
            <a:pPr lvl="1"/>
            <a:r>
              <a:rPr lang="fr-FR" dirty="0" smtClean="0"/>
              <a:t>Transversalité : entre services jeunesse, services vie associative et immobiliers</a:t>
            </a:r>
          </a:p>
          <a:p>
            <a:pPr lvl="1"/>
            <a:r>
              <a:rPr lang="fr-FR" dirty="0" smtClean="0"/>
              <a:t>Formation : des jeunes, des professionnels et des élus : se mettre à jour sur les démarches d’accompagnement</a:t>
            </a:r>
          </a:p>
          <a:p>
            <a:endParaRPr lang="fr-FR" dirty="0" smtClean="0"/>
          </a:p>
          <a:p>
            <a:endParaRPr lang="fr-FR" dirty="0"/>
          </a:p>
        </p:txBody>
      </p:sp>
    </p:spTree>
    <p:extLst>
      <p:ext uri="{BB962C8B-B14F-4D97-AF65-F5344CB8AC3E}">
        <p14:creationId xmlns:p14="http://schemas.microsoft.com/office/powerpoint/2010/main" val="35149342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B7AB4892-2B34-43D3-8647-5FECFEBD65B9}" type="slidenum">
              <a:rPr lang="fr-FR" smtClean="0"/>
              <a:pPr/>
              <a:t>29</a:t>
            </a:fld>
            <a:endParaRPr lang="fr-FR"/>
          </a:p>
        </p:txBody>
      </p:sp>
      <p:sp>
        <p:nvSpPr>
          <p:cNvPr id="4" name="Espace réservé du contenu 3"/>
          <p:cNvSpPr>
            <a:spLocks noGrp="1"/>
          </p:cNvSpPr>
          <p:nvPr>
            <p:ph sz="quarter" idx="1"/>
          </p:nvPr>
        </p:nvSpPr>
        <p:spPr/>
        <p:txBody>
          <a:bodyPr>
            <a:normAutofit/>
          </a:bodyPr>
          <a:lstStyle/>
          <a:p>
            <a:r>
              <a:rPr lang="fr-FR" b="1" dirty="0" smtClean="0"/>
              <a:t>Enseignements</a:t>
            </a:r>
          </a:p>
          <a:p>
            <a:pPr lvl="1"/>
            <a:r>
              <a:rPr lang="fr-FR" dirty="0" smtClean="0"/>
              <a:t>Transition: écueil lorsque la structure veut garder ses jeunes / renouvellement des générations: savoir évaluer le niveau d’autonomie des personnes.</a:t>
            </a:r>
          </a:p>
          <a:p>
            <a:pPr lvl="1"/>
            <a:r>
              <a:rPr lang="fr-FR" dirty="0" smtClean="0"/>
              <a:t>Repenser la démocratie et sortir de l’effet vitrine : s’intéresser à du quotidien, à des choses simples, qui sont aussi porteuses d’innovation et ne pas s’arrêter à la vitrine d’un instant. </a:t>
            </a:r>
          </a:p>
          <a:p>
            <a:pPr lvl="1"/>
            <a:r>
              <a:rPr lang="fr-FR" dirty="0" smtClean="0"/>
              <a:t>Contradiction entre la démocratie participative (quotidien) et la démocratie représentative (besoin d’image et de représentants)</a:t>
            </a:r>
          </a:p>
          <a:p>
            <a:pPr lvl="1"/>
            <a:r>
              <a:rPr lang="fr-FR" dirty="0" smtClean="0"/>
              <a:t>Temporalité : des jeunes, des associations, du politique qui sont divergentes.</a:t>
            </a:r>
          </a:p>
          <a:p>
            <a:endParaRPr lang="fr-FR" dirty="0"/>
          </a:p>
        </p:txBody>
      </p:sp>
    </p:spTree>
    <p:extLst>
      <p:ext uri="{BB962C8B-B14F-4D97-AF65-F5344CB8AC3E}">
        <p14:creationId xmlns:p14="http://schemas.microsoft.com/office/powerpoint/2010/main" val="2337552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B7AB4892-2B34-43D3-8647-5FECFEBD65B9}" type="slidenum">
              <a:rPr lang="fr-FR" smtClean="0"/>
              <a:t>3</a:t>
            </a:fld>
            <a:endParaRPr lang="fr-FR"/>
          </a:p>
        </p:txBody>
      </p:sp>
      <p:sp>
        <p:nvSpPr>
          <p:cNvPr id="5" name="Rectangle 4"/>
          <p:cNvSpPr/>
          <p:nvPr/>
        </p:nvSpPr>
        <p:spPr>
          <a:xfrm>
            <a:off x="899592" y="476672"/>
            <a:ext cx="7422639" cy="5909310"/>
          </a:xfrm>
          <a:prstGeom prst="rect">
            <a:avLst/>
          </a:prstGeom>
        </p:spPr>
        <p:txBody>
          <a:bodyPr wrap="square">
            <a:spAutoFit/>
          </a:bodyPr>
          <a:lstStyle/>
          <a:p>
            <a:r>
              <a:rPr lang="fr-FR" cap="small" dirty="0"/>
              <a:t>14h30 : </a:t>
            </a:r>
            <a:r>
              <a:rPr lang="fr-FR" cap="small" dirty="0">
                <a:solidFill>
                  <a:schemeClr val="accent1"/>
                </a:solidFill>
              </a:rPr>
              <a:t>Table </a:t>
            </a:r>
            <a:r>
              <a:rPr lang="fr-FR" cap="small" dirty="0" smtClean="0">
                <a:solidFill>
                  <a:schemeClr val="accent1"/>
                </a:solidFill>
              </a:rPr>
              <a:t>ronde</a:t>
            </a:r>
          </a:p>
          <a:p>
            <a:r>
              <a:rPr lang="fr-FR" i="1" dirty="0"/>
              <a:t>Animation Christophe Moreau, sociologue à </a:t>
            </a:r>
            <a:r>
              <a:rPr lang="fr-FR" dirty="0" err="1"/>
              <a:t>Jeudevi</a:t>
            </a:r>
            <a:r>
              <a:rPr lang="fr-FR" i="1" dirty="0"/>
              <a:t>, chercheur associé à la Chaire de recherche sur la jeunesse</a:t>
            </a:r>
            <a:endParaRPr lang="fr-FR" dirty="0"/>
          </a:p>
          <a:p>
            <a:endParaRPr lang="fr-FR" dirty="0">
              <a:solidFill>
                <a:schemeClr val="accent1"/>
              </a:solidFill>
            </a:endParaRPr>
          </a:p>
          <a:p>
            <a:r>
              <a:rPr lang="fr-FR" b="1" dirty="0"/>
              <a:t>-Participation et créativité : comment donner envie ?</a:t>
            </a:r>
            <a:endParaRPr lang="fr-FR" dirty="0"/>
          </a:p>
          <a:p>
            <a:r>
              <a:rPr lang="fr-FR" i="1" dirty="0"/>
              <a:t>Régis Morel : coordinateur de </a:t>
            </a:r>
            <a:r>
              <a:rPr lang="fr-FR" dirty="0"/>
              <a:t>La </a:t>
            </a:r>
            <a:r>
              <a:rPr lang="fr-FR" dirty="0" err="1"/>
              <a:t>Patchamama</a:t>
            </a:r>
            <a:r>
              <a:rPr lang="fr-FR" dirty="0"/>
              <a:t>, </a:t>
            </a:r>
            <a:r>
              <a:rPr lang="fr-FR" i="1" dirty="0"/>
              <a:t>association travaillant à l'éducation à l'écocitoyenneté internationale </a:t>
            </a:r>
            <a:endParaRPr lang="fr-FR" dirty="0"/>
          </a:p>
          <a:p>
            <a:r>
              <a:rPr lang="fr-FR" b="1" dirty="0"/>
              <a:t>-La participation pour tous et toutes ?</a:t>
            </a:r>
            <a:endParaRPr lang="fr-FR" dirty="0"/>
          </a:p>
          <a:p>
            <a:r>
              <a:rPr lang="fr-FR" i="1" dirty="0"/>
              <a:t>Sarah Noll : formation coopérative </a:t>
            </a:r>
            <a:r>
              <a:rPr lang="fr-FR" dirty="0"/>
              <a:t>Imagin’action</a:t>
            </a:r>
            <a:r>
              <a:rPr lang="fr-FR" i="1" dirty="0"/>
              <a:t>-accompagnement de l’élaboration d’un projet de vie sur un territoire</a:t>
            </a:r>
            <a:endParaRPr lang="fr-FR" dirty="0"/>
          </a:p>
          <a:p>
            <a:r>
              <a:rPr lang="fr-FR" b="1" dirty="0"/>
              <a:t>-Comment accompagner la participation ?</a:t>
            </a:r>
            <a:endParaRPr lang="fr-FR" dirty="0"/>
          </a:p>
          <a:p>
            <a:r>
              <a:rPr lang="fr-FR" i="1" dirty="0" err="1"/>
              <a:t>Marciane</a:t>
            </a:r>
            <a:r>
              <a:rPr lang="fr-FR" i="1" dirty="0"/>
              <a:t> Bego : association </a:t>
            </a:r>
            <a:r>
              <a:rPr lang="fr-FR" dirty="0"/>
              <a:t>Luciole</a:t>
            </a:r>
            <a:r>
              <a:rPr lang="fr-FR" i="1" dirty="0"/>
              <a:t> et </a:t>
            </a:r>
            <a:r>
              <a:rPr lang="fr-FR" dirty="0"/>
              <a:t>Les </a:t>
            </a:r>
            <a:r>
              <a:rPr lang="fr-FR" dirty="0" err="1"/>
              <a:t>Co-agit’acteurs</a:t>
            </a:r>
            <a:r>
              <a:rPr lang="fr-FR" i="1" dirty="0"/>
              <a:t> - démarche concertée de réflexion et de </a:t>
            </a:r>
            <a:r>
              <a:rPr lang="fr-FR" i="1" dirty="0" err="1"/>
              <a:t>co</a:t>
            </a:r>
            <a:r>
              <a:rPr lang="fr-FR" i="1" dirty="0"/>
              <a:t>-construction d'une politique enfance-jeunesse</a:t>
            </a:r>
            <a:endParaRPr lang="fr-FR" dirty="0"/>
          </a:p>
          <a:p>
            <a:r>
              <a:rPr lang="fr-FR" b="1" dirty="0"/>
              <a:t> </a:t>
            </a:r>
            <a:r>
              <a:rPr lang="fr-FR" b="1" dirty="0" smtClean="0"/>
              <a:t>-</a:t>
            </a:r>
            <a:r>
              <a:rPr lang="fr-FR" b="1" dirty="0"/>
              <a:t>La participation : un parcours d’engagement ?</a:t>
            </a:r>
            <a:endParaRPr lang="fr-FR" dirty="0"/>
          </a:p>
          <a:p>
            <a:r>
              <a:rPr lang="fr-FR" i="1" dirty="0"/>
              <a:t>Corinne </a:t>
            </a:r>
            <a:r>
              <a:rPr lang="fr-FR" i="1" dirty="0" err="1"/>
              <a:t>Hervieux</a:t>
            </a:r>
            <a:r>
              <a:rPr lang="fr-FR" i="1" dirty="0"/>
              <a:t> : MRJC Bretagne- réflexions et actions d’une organisation de jeunesse autour de la pérennisation des engagements</a:t>
            </a:r>
            <a:endParaRPr lang="fr-FR" dirty="0"/>
          </a:p>
          <a:p>
            <a:endParaRPr lang="fr-FR" cap="small" dirty="0" smtClean="0"/>
          </a:p>
          <a:p>
            <a:r>
              <a:rPr lang="fr-FR" cap="small" dirty="0" smtClean="0"/>
              <a:t>15h45</a:t>
            </a:r>
            <a:r>
              <a:rPr lang="fr-FR" cap="small" dirty="0"/>
              <a:t> : </a:t>
            </a:r>
            <a:r>
              <a:rPr lang="fr-FR" cap="small" dirty="0">
                <a:solidFill>
                  <a:schemeClr val="accent1"/>
                </a:solidFill>
              </a:rPr>
              <a:t>Échanges avec les intervenants</a:t>
            </a:r>
            <a:endParaRPr lang="fr-FR" dirty="0">
              <a:solidFill>
                <a:schemeClr val="accent1"/>
              </a:solidFill>
            </a:endParaRPr>
          </a:p>
          <a:p>
            <a:endParaRPr lang="fr-FR" cap="small" dirty="0" smtClean="0"/>
          </a:p>
          <a:p>
            <a:r>
              <a:rPr lang="fr-FR" cap="small" dirty="0" smtClean="0"/>
              <a:t>16h30</a:t>
            </a:r>
            <a:r>
              <a:rPr lang="fr-FR" cap="small" dirty="0"/>
              <a:t> : </a:t>
            </a:r>
            <a:r>
              <a:rPr lang="fr-FR" cap="small" dirty="0">
                <a:solidFill>
                  <a:schemeClr val="accent1"/>
                </a:solidFill>
              </a:rPr>
              <a:t>Conclusion</a:t>
            </a:r>
            <a:endParaRPr lang="fr-FR" dirty="0">
              <a:solidFill>
                <a:schemeClr val="accent1"/>
              </a:solidFill>
            </a:endParaRPr>
          </a:p>
          <a:p>
            <a:r>
              <a:rPr lang="fr-FR" i="1" dirty="0"/>
              <a:t>Patricia Loncle, enseignant-chercheur à l’EHESP, titulaire de la Chaire de recherche sur la jeunesse</a:t>
            </a:r>
            <a:endParaRPr lang="fr-FR" dirty="0"/>
          </a:p>
        </p:txBody>
      </p:sp>
    </p:spTree>
    <p:extLst>
      <p:ext uri="{BB962C8B-B14F-4D97-AF65-F5344CB8AC3E}">
        <p14:creationId xmlns:p14="http://schemas.microsoft.com/office/powerpoint/2010/main" val="33579926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Groupe « Contrat »</a:t>
            </a:r>
            <a:endParaRPr lang="fr-FR" dirty="0"/>
          </a:p>
        </p:txBody>
      </p:sp>
      <p:sp>
        <p:nvSpPr>
          <p:cNvPr id="3" name="Espace réservé du numéro de diapositive 2"/>
          <p:cNvSpPr>
            <a:spLocks noGrp="1"/>
          </p:cNvSpPr>
          <p:nvPr>
            <p:ph type="sldNum" sz="quarter" idx="12"/>
          </p:nvPr>
        </p:nvSpPr>
        <p:spPr/>
        <p:txBody>
          <a:bodyPr/>
          <a:lstStyle/>
          <a:p>
            <a:fld id="{B7AB4892-2B34-43D3-8647-5FECFEBD65B9}" type="slidenum">
              <a:rPr lang="fr-FR" smtClean="0"/>
              <a:pPr/>
              <a:t>30</a:t>
            </a:fld>
            <a:endParaRPr lang="fr-FR"/>
          </a:p>
        </p:txBody>
      </p:sp>
      <p:sp>
        <p:nvSpPr>
          <p:cNvPr id="4" name="Espace réservé du contenu 3"/>
          <p:cNvSpPr>
            <a:spLocks noGrp="1"/>
          </p:cNvSpPr>
          <p:nvPr>
            <p:ph sz="quarter" idx="1"/>
          </p:nvPr>
        </p:nvSpPr>
        <p:spPr/>
        <p:txBody>
          <a:bodyPr>
            <a:normAutofit fontScale="92500" lnSpcReduction="20000"/>
          </a:bodyPr>
          <a:lstStyle/>
          <a:p>
            <a:r>
              <a:rPr lang="fr-FR" b="1" dirty="0" smtClean="0"/>
              <a:t>Diversité des relations :</a:t>
            </a:r>
            <a:r>
              <a:rPr lang="fr-FR" dirty="0" smtClean="0"/>
              <a:t> Être acteur d’une citoyenneté de territoire</a:t>
            </a:r>
          </a:p>
          <a:p>
            <a:pPr lvl="1"/>
            <a:r>
              <a:rPr lang="fr-FR" dirty="0" smtClean="0"/>
              <a:t>Apprentissage de la citoyenneté pour tous</a:t>
            </a:r>
          </a:p>
          <a:p>
            <a:pPr lvl="1"/>
            <a:r>
              <a:rPr lang="fr-FR" dirty="0" smtClean="0"/>
              <a:t>Être acteur d’un quartier</a:t>
            </a:r>
          </a:p>
          <a:p>
            <a:pPr lvl="1"/>
            <a:r>
              <a:rPr lang="fr-FR" dirty="0" smtClean="0"/>
              <a:t>les liens à créer entre chaque identité, quelle image de chacun – construction collective</a:t>
            </a:r>
          </a:p>
          <a:p>
            <a:r>
              <a:rPr lang="fr-FR" b="1" dirty="0" smtClean="0"/>
              <a:t>Pistes de résolution</a:t>
            </a:r>
          </a:p>
          <a:p>
            <a:pPr lvl="1"/>
            <a:r>
              <a:rPr lang="fr-FR" dirty="0" smtClean="0"/>
              <a:t>Maintenir le dialogue et minimiser le rapport de force</a:t>
            </a:r>
          </a:p>
          <a:p>
            <a:pPr lvl="1"/>
            <a:r>
              <a:rPr lang="fr-FR" dirty="0" smtClean="0"/>
              <a:t>Développer la compréhension de s autres acteurs / favoriser le rapport intergénérationnel</a:t>
            </a:r>
          </a:p>
          <a:p>
            <a:pPr lvl="1"/>
            <a:r>
              <a:rPr lang="fr-FR" dirty="0" smtClean="0"/>
              <a:t>Existence d’un espace de médiation reconnu</a:t>
            </a:r>
          </a:p>
          <a:p>
            <a:pPr lvl="1"/>
            <a:r>
              <a:rPr lang="fr-FR" dirty="0" smtClean="0"/>
              <a:t>Engager les jeunes sur un projet de rénovation des lieux (notamment bruit) pour appropriation des lieux </a:t>
            </a:r>
          </a:p>
          <a:p>
            <a:pPr lvl="1"/>
            <a:r>
              <a:rPr lang="fr-FR" dirty="0" smtClean="0"/>
              <a:t>A</a:t>
            </a:r>
            <a:r>
              <a:rPr lang="fr-FR" dirty="0" smtClean="0"/>
              <a:t>ncrage local </a:t>
            </a:r>
            <a:endParaRPr lang="fr-FR" dirty="0" smtClean="0"/>
          </a:p>
        </p:txBody>
      </p:sp>
    </p:spTree>
    <p:extLst>
      <p:ext uri="{BB962C8B-B14F-4D97-AF65-F5344CB8AC3E}">
        <p14:creationId xmlns:p14="http://schemas.microsoft.com/office/powerpoint/2010/main" val="30245939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B7AB4892-2B34-43D3-8647-5FECFEBD65B9}" type="slidenum">
              <a:rPr lang="fr-FR" smtClean="0"/>
              <a:pPr/>
              <a:t>31</a:t>
            </a:fld>
            <a:endParaRPr lang="fr-FR"/>
          </a:p>
        </p:txBody>
      </p:sp>
      <p:sp>
        <p:nvSpPr>
          <p:cNvPr id="4" name="Espace réservé du contenu 3"/>
          <p:cNvSpPr>
            <a:spLocks noGrp="1"/>
          </p:cNvSpPr>
          <p:nvPr>
            <p:ph sz="quarter" idx="1"/>
          </p:nvPr>
        </p:nvSpPr>
        <p:spPr/>
        <p:txBody>
          <a:bodyPr>
            <a:normAutofit fontScale="70000" lnSpcReduction="20000"/>
          </a:bodyPr>
          <a:lstStyle/>
          <a:p>
            <a:pPr lvl="0"/>
            <a:r>
              <a:rPr lang="fr-FR" b="1" dirty="0" smtClean="0"/>
              <a:t>Pistes de résolution (suite)</a:t>
            </a:r>
          </a:p>
          <a:p>
            <a:pPr lvl="1"/>
            <a:r>
              <a:rPr lang="fr-FR" dirty="0" smtClean="0"/>
              <a:t>Organiser un projet commun avec d’autres associations pour mélanger le lieu de vie, mener des activités ouverte sur le lieu type fête du quartier</a:t>
            </a:r>
          </a:p>
          <a:p>
            <a:pPr lvl="1"/>
            <a:r>
              <a:rPr lang="fr-FR" dirty="0" smtClean="0"/>
              <a:t>Revoir la stratégie de l’attribution d’un local – mettre tout le monde autour d’une même table dont les jeunes ?</a:t>
            </a:r>
          </a:p>
          <a:p>
            <a:pPr lvl="1"/>
            <a:r>
              <a:rPr lang="fr-FR" dirty="0" smtClean="0"/>
              <a:t>Proposer une responsabilisation de certains jeunes au sein du groupe  pour créer  une médiation pour l’extérieur</a:t>
            </a:r>
          </a:p>
          <a:p>
            <a:pPr lvl="1"/>
            <a:r>
              <a:rPr lang="fr-FR" dirty="0" smtClean="0"/>
              <a:t> Autonomisation progressive du groupe pour être reconnu comme des acteurs à part entière et ainsi être plus légitime pour les autres acteurs</a:t>
            </a:r>
          </a:p>
          <a:p>
            <a:r>
              <a:rPr lang="fr-FR" b="1" dirty="0" smtClean="0"/>
              <a:t>Enseignements</a:t>
            </a:r>
          </a:p>
          <a:p>
            <a:pPr lvl="1"/>
            <a:r>
              <a:rPr lang="fr-FR" dirty="0" smtClean="0"/>
              <a:t>Ne pas se limiter au contrat</a:t>
            </a:r>
          </a:p>
          <a:p>
            <a:pPr lvl="1"/>
            <a:r>
              <a:rPr lang="fr-FR" dirty="0" smtClean="0"/>
              <a:t>Co-construire le contrat</a:t>
            </a:r>
          </a:p>
          <a:p>
            <a:pPr lvl="1"/>
            <a:r>
              <a:rPr lang="fr-FR" dirty="0" smtClean="0"/>
              <a:t>Partenariat concerté</a:t>
            </a:r>
          </a:p>
          <a:p>
            <a:pPr lvl="1"/>
            <a:r>
              <a:rPr lang="fr-FR" dirty="0" err="1" smtClean="0"/>
              <a:t>Re</a:t>
            </a:r>
            <a:r>
              <a:rPr lang="fr-FR" dirty="0" smtClean="0"/>
              <a:t>-réfléchir sur le rôle et le positionnement des professionnels – accompagnement des jeunes adultes</a:t>
            </a:r>
          </a:p>
          <a:p>
            <a:pPr lvl="1"/>
            <a:r>
              <a:rPr lang="fr-FR" dirty="0" smtClean="0"/>
              <a:t>Revoir la stratégie de l’attribution d’un local – mettre tout le monde autour d’une même table dont les jeunes ?</a:t>
            </a:r>
          </a:p>
          <a:p>
            <a:endParaRPr lang="fr-FR" dirty="0"/>
          </a:p>
        </p:txBody>
      </p:sp>
    </p:spTree>
    <p:extLst>
      <p:ext uri="{BB962C8B-B14F-4D97-AF65-F5344CB8AC3E}">
        <p14:creationId xmlns:p14="http://schemas.microsoft.com/office/powerpoint/2010/main" val="5053715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us-titre 5"/>
          <p:cNvSpPr>
            <a:spLocks noGrp="1"/>
          </p:cNvSpPr>
          <p:nvPr>
            <p:ph type="subTitle" idx="1"/>
          </p:nvPr>
        </p:nvSpPr>
        <p:spPr/>
        <p:txBody>
          <a:bodyPr/>
          <a:lstStyle/>
          <a:p>
            <a:r>
              <a:rPr lang="fr-FR" i="1" dirty="0"/>
              <a:t>Animation Christophe Moreau, sociologue à </a:t>
            </a:r>
            <a:r>
              <a:rPr lang="fr-FR" dirty="0" err="1"/>
              <a:t>Jeudevi</a:t>
            </a:r>
            <a:r>
              <a:rPr lang="fr-FR" i="1" dirty="0"/>
              <a:t>, chercheur associé à la Chaire de recherche sur la jeunesse</a:t>
            </a:r>
            <a:endParaRPr lang="fr-FR" dirty="0"/>
          </a:p>
          <a:p>
            <a:endParaRPr lang="fr-FR" dirty="0"/>
          </a:p>
        </p:txBody>
      </p:sp>
      <p:sp>
        <p:nvSpPr>
          <p:cNvPr id="3" name="Espace réservé du numéro de diapositive 2"/>
          <p:cNvSpPr>
            <a:spLocks noGrp="1"/>
          </p:cNvSpPr>
          <p:nvPr>
            <p:ph type="sldNum" sz="quarter" idx="12"/>
          </p:nvPr>
        </p:nvSpPr>
        <p:spPr/>
        <p:txBody>
          <a:bodyPr/>
          <a:lstStyle/>
          <a:p>
            <a:fld id="{B7AB4892-2B34-43D3-8647-5FECFEBD65B9}" type="slidenum">
              <a:rPr lang="fr-FR" smtClean="0"/>
              <a:t>32</a:t>
            </a:fld>
            <a:endParaRPr lang="fr-FR"/>
          </a:p>
        </p:txBody>
      </p:sp>
      <p:sp>
        <p:nvSpPr>
          <p:cNvPr id="5" name="Titre 4"/>
          <p:cNvSpPr>
            <a:spLocks noGrp="1"/>
          </p:cNvSpPr>
          <p:nvPr>
            <p:ph type="ctrTitle"/>
          </p:nvPr>
        </p:nvSpPr>
        <p:spPr/>
        <p:txBody>
          <a:bodyPr/>
          <a:lstStyle/>
          <a:p>
            <a:r>
              <a:rPr lang="fr-FR" dirty="0" smtClean="0"/>
              <a:t>Diversité des participations :</a:t>
            </a:r>
            <a:br>
              <a:rPr lang="fr-FR" dirty="0" smtClean="0"/>
            </a:br>
            <a:r>
              <a:rPr lang="fr-FR" dirty="0" smtClean="0"/>
              <a:t>table ronde</a:t>
            </a:r>
            <a:endParaRPr lang="fr-FR" dirty="0"/>
          </a:p>
        </p:txBody>
      </p:sp>
    </p:spTree>
    <p:extLst>
      <p:ext uri="{BB962C8B-B14F-4D97-AF65-F5344CB8AC3E}">
        <p14:creationId xmlns:p14="http://schemas.microsoft.com/office/powerpoint/2010/main" val="30259617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B7AB4892-2B34-43D3-8647-5FECFEBD65B9}" type="slidenum">
              <a:rPr lang="fr-FR" smtClean="0"/>
              <a:t>33</a:t>
            </a:fld>
            <a:endParaRPr lang="fr-FR"/>
          </a:p>
        </p:txBody>
      </p:sp>
      <p:sp>
        <p:nvSpPr>
          <p:cNvPr id="4" name="Espace réservé du contenu 3"/>
          <p:cNvSpPr>
            <a:spLocks noGrp="1"/>
          </p:cNvSpPr>
          <p:nvPr>
            <p:ph sz="quarter" idx="1"/>
          </p:nvPr>
        </p:nvSpPr>
        <p:spPr/>
        <p:txBody>
          <a:bodyPr>
            <a:normAutofit fontScale="92500" lnSpcReduction="20000"/>
          </a:bodyPr>
          <a:lstStyle/>
          <a:p>
            <a:r>
              <a:rPr lang="fr-FR" b="1" dirty="0"/>
              <a:t>-Participation et créativité : comment donner envie ?</a:t>
            </a:r>
            <a:endParaRPr lang="fr-FR" dirty="0"/>
          </a:p>
          <a:p>
            <a:pPr marL="0" indent="0">
              <a:buNone/>
            </a:pPr>
            <a:r>
              <a:rPr lang="fr-FR" i="1" dirty="0"/>
              <a:t>Régis Morel : coordinateur de </a:t>
            </a:r>
            <a:r>
              <a:rPr lang="fr-FR" dirty="0"/>
              <a:t>La </a:t>
            </a:r>
            <a:r>
              <a:rPr lang="fr-FR" dirty="0" err="1"/>
              <a:t>Patchamama</a:t>
            </a:r>
            <a:r>
              <a:rPr lang="fr-FR" dirty="0"/>
              <a:t>, </a:t>
            </a:r>
            <a:r>
              <a:rPr lang="fr-FR" i="1" dirty="0"/>
              <a:t>association travaillant à l'éducation à l'écocitoyenneté internationale </a:t>
            </a:r>
            <a:endParaRPr lang="fr-FR" dirty="0"/>
          </a:p>
          <a:p>
            <a:r>
              <a:rPr lang="fr-FR" b="1" dirty="0"/>
              <a:t>-La participation pour tous et toutes ?</a:t>
            </a:r>
            <a:endParaRPr lang="fr-FR" dirty="0"/>
          </a:p>
          <a:p>
            <a:pPr marL="0" indent="0">
              <a:buNone/>
            </a:pPr>
            <a:r>
              <a:rPr lang="fr-FR" i="1" dirty="0"/>
              <a:t>Sarah Noll : formation coopérative </a:t>
            </a:r>
            <a:r>
              <a:rPr lang="fr-FR" dirty="0"/>
              <a:t>Imagin’action</a:t>
            </a:r>
            <a:r>
              <a:rPr lang="fr-FR" i="1" dirty="0"/>
              <a:t>-accompagnement de l’élaboration d’un projet de vie sur un territoire</a:t>
            </a:r>
            <a:endParaRPr lang="fr-FR" dirty="0"/>
          </a:p>
          <a:p>
            <a:r>
              <a:rPr lang="fr-FR" b="1" dirty="0"/>
              <a:t>-Comment accompagner la participation ?</a:t>
            </a:r>
            <a:endParaRPr lang="fr-FR" dirty="0"/>
          </a:p>
          <a:p>
            <a:pPr marL="0" indent="0">
              <a:buNone/>
            </a:pPr>
            <a:r>
              <a:rPr lang="fr-FR" i="1" dirty="0" err="1"/>
              <a:t>Marciane</a:t>
            </a:r>
            <a:r>
              <a:rPr lang="fr-FR" i="1" dirty="0"/>
              <a:t> Bego : association </a:t>
            </a:r>
            <a:r>
              <a:rPr lang="fr-FR" dirty="0"/>
              <a:t>Luciole</a:t>
            </a:r>
            <a:r>
              <a:rPr lang="fr-FR" i="1" dirty="0"/>
              <a:t> et </a:t>
            </a:r>
            <a:r>
              <a:rPr lang="fr-FR" dirty="0"/>
              <a:t>Les </a:t>
            </a:r>
            <a:r>
              <a:rPr lang="fr-FR" dirty="0" err="1"/>
              <a:t>Co-agit’acteurs</a:t>
            </a:r>
            <a:r>
              <a:rPr lang="fr-FR" i="1" dirty="0"/>
              <a:t> - démarche concertée de réflexion et de </a:t>
            </a:r>
            <a:r>
              <a:rPr lang="fr-FR" i="1" dirty="0" err="1"/>
              <a:t>co</a:t>
            </a:r>
            <a:r>
              <a:rPr lang="fr-FR" i="1" dirty="0"/>
              <a:t>-construction d'une politique enfance-jeunesse</a:t>
            </a:r>
            <a:endParaRPr lang="fr-FR" dirty="0"/>
          </a:p>
          <a:p>
            <a:r>
              <a:rPr lang="fr-FR" b="1" dirty="0" smtClean="0"/>
              <a:t>-</a:t>
            </a:r>
            <a:r>
              <a:rPr lang="fr-FR" b="1" dirty="0"/>
              <a:t>La participation : un parcours d’engagement ?</a:t>
            </a:r>
            <a:endParaRPr lang="fr-FR" dirty="0"/>
          </a:p>
          <a:p>
            <a:pPr marL="0" indent="0">
              <a:buNone/>
            </a:pPr>
            <a:r>
              <a:rPr lang="fr-FR" i="1" dirty="0" smtClean="0"/>
              <a:t>Corinne </a:t>
            </a:r>
            <a:r>
              <a:rPr lang="fr-FR" i="1" dirty="0" err="1"/>
              <a:t>Hervieux</a:t>
            </a:r>
            <a:r>
              <a:rPr lang="fr-FR" i="1" dirty="0"/>
              <a:t> : MRJC Bretagne- réflexions et actions d’une organisation de jeunesse autour de la pérennisation des engagements</a:t>
            </a:r>
            <a:endParaRPr lang="fr-FR" dirty="0"/>
          </a:p>
          <a:p>
            <a:endParaRPr lang="fr-FR" dirty="0"/>
          </a:p>
        </p:txBody>
      </p:sp>
    </p:spTree>
    <p:extLst>
      <p:ext uri="{BB962C8B-B14F-4D97-AF65-F5344CB8AC3E}">
        <p14:creationId xmlns:p14="http://schemas.microsoft.com/office/powerpoint/2010/main" val="7137575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us-titre 5"/>
          <p:cNvSpPr>
            <a:spLocks noGrp="1"/>
          </p:cNvSpPr>
          <p:nvPr>
            <p:ph type="subTitle" idx="1"/>
          </p:nvPr>
        </p:nvSpPr>
        <p:spPr/>
        <p:txBody>
          <a:bodyPr/>
          <a:lstStyle/>
          <a:p>
            <a:r>
              <a:rPr lang="fr-FR" dirty="0"/>
              <a:t>Patricia Loncle</a:t>
            </a:r>
          </a:p>
          <a:p>
            <a:r>
              <a:rPr lang="fr-FR" dirty="0"/>
              <a:t>Chaire de recherche sur la jeunesse </a:t>
            </a:r>
          </a:p>
          <a:p>
            <a:endParaRPr lang="fr-FR" dirty="0"/>
          </a:p>
        </p:txBody>
      </p:sp>
      <p:sp>
        <p:nvSpPr>
          <p:cNvPr id="3" name="Espace réservé du numéro de diapositive 2"/>
          <p:cNvSpPr>
            <a:spLocks noGrp="1"/>
          </p:cNvSpPr>
          <p:nvPr>
            <p:ph type="sldNum" sz="quarter" idx="12"/>
          </p:nvPr>
        </p:nvSpPr>
        <p:spPr/>
        <p:txBody>
          <a:bodyPr/>
          <a:lstStyle/>
          <a:p>
            <a:fld id="{B7AB4892-2B34-43D3-8647-5FECFEBD65B9}" type="slidenum">
              <a:rPr lang="fr-FR" smtClean="0"/>
              <a:t>34</a:t>
            </a:fld>
            <a:endParaRPr lang="fr-FR"/>
          </a:p>
        </p:txBody>
      </p:sp>
      <p:sp>
        <p:nvSpPr>
          <p:cNvPr id="5" name="Titre 4"/>
          <p:cNvSpPr>
            <a:spLocks noGrp="1"/>
          </p:cNvSpPr>
          <p:nvPr>
            <p:ph type="ctrTitle"/>
          </p:nvPr>
        </p:nvSpPr>
        <p:spPr/>
        <p:txBody>
          <a:bodyPr/>
          <a:lstStyle/>
          <a:p>
            <a:r>
              <a:rPr lang="fr-FR" dirty="0" smtClean="0"/>
              <a:t>Première journée thématique : conclusion</a:t>
            </a:r>
            <a:endParaRPr lang="fr-FR" dirty="0"/>
          </a:p>
        </p:txBody>
      </p:sp>
    </p:spTree>
    <p:extLst>
      <p:ext uri="{BB962C8B-B14F-4D97-AF65-F5344CB8AC3E}">
        <p14:creationId xmlns:p14="http://schemas.microsoft.com/office/powerpoint/2010/main" val="20682664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B7AB4892-2B34-43D3-8647-5FECFEBD65B9}" type="slidenum">
              <a:rPr lang="fr-FR" smtClean="0"/>
              <a:t>35</a:t>
            </a:fld>
            <a:endParaRPr lang="fr-FR"/>
          </a:p>
        </p:txBody>
      </p:sp>
      <p:sp>
        <p:nvSpPr>
          <p:cNvPr id="4" name="Espace réservé du contenu 3"/>
          <p:cNvSpPr>
            <a:spLocks noGrp="1"/>
          </p:cNvSpPr>
          <p:nvPr>
            <p:ph sz="quarter" idx="1"/>
          </p:nvPr>
        </p:nvSpPr>
        <p:spPr>
          <a:xfrm>
            <a:off x="899592" y="1916832"/>
            <a:ext cx="7772400" cy="4572000"/>
          </a:xfrm>
        </p:spPr>
        <p:txBody>
          <a:bodyPr/>
          <a:lstStyle/>
          <a:p>
            <a:r>
              <a:rPr lang="fr-FR" dirty="0" smtClean="0"/>
              <a:t>Contact</a:t>
            </a:r>
          </a:p>
          <a:p>
            <a:pPr marL="0" indent="0">
              <a:buNone/>
            </a:pPr>
            <a:r>
              <a:rPr lang="fr-FR" sz="3600" b="1" dirty="0" smtClean="0">
                <a:solidFill>
                  <a:schemeClr val="accent1"/>
                </a:solidFill>
              </a:rPr>
              <a:t>Jeunesse.recherche@ehesp.fr</a:t>
            </a:r>
          </a:p>
          <a:p>
            <a:pPr marL="0" indent="0">
              <a:buNone/>
            </a:pPr>
            <a:endParaRPr lang="fr-FR" sz="3600" b="1" dirty="0" smtClean="0">
              <a:solidFill>
                <a:schemeClr val="accent1"/>
              </a:solidFill>
            </a:endParaRPr>
          </a:p>
          <a:p>
            <a:pPr marL="0" indent="0">
              <a:buNone/>
            </a:pPr>
            <a:r>
              <a:rPr lang="fr-FR" sz="3600" b="1" dirty="0" smtClean="0">
                <a:solidFill>
                  <a:schemeClr val="accent1"/>
                </a:solidFill>
              </a:rPr>
              <a:t>www.ehesp.fr/recherche/chaire-de-recherche-sur-la-jeunesse</a:t>
            </a:r>
            <a:endParaRPr lang="fr-FR" sz="3600" b="1" dirty="0">
              <a:solidFill>
                <a:schemeClr val="accent1"/>
              </a:solidFill>
            </a:endParaRPr>
          </a:p>
        </p:txBody>
      </p:sp>
    </p:spTree>
    <p:extLst>
      <p:ext uri="{BB962C8B-B14F-4D97-AF65-F5344CB8AC3E}">
        <p14:creationId xmlns:p14="http://schemas.microsoft.com/office/powerpoint/2010/main" val="15700739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B7AB4892-2B34-43D3-8647-5FECFEBD65B9}" type="slidenum">
              <a:rPr lang="fr-FR" smtClean="0"/>
              <a:t>4</a:t>
            </a:fld>
            <a:endParaRPr lang="fr-FR"/>
          </a:p>
        </p:txBody>
      </p:sp>
      <p:sp>
        <p:nvSpPr>
          <p:cNvPr id="5" name="Rectangle 4"/>
          <p:cNvSpPr/>
          <p:nvPr/>
        </p:nvSpPr>
        <p:spPr>
          <a:xfrm>
            <a:off x="899592" y="2136339"/>
            <a:ext cx="7776864" cy="1477328"/>
          </a:xfrm>
          <a:prstGeom prst="rect">
            <a:avLst/>
          </a:prstGeom>
        </p:spPr>
        <p:txBody>
          <a:bodyPr wrap="square">
            <a:spAutoFit/>
          </a:bodyPr>
          <a:lstStyle/>
          <a:p>
            <a:r>
              <a:rPr lang="fr-FR" i="1" dirty="0"/>
              <a:t>La journée a été préparée avec la contribution de : Rozenn </a:t>
            </a:r>
            <a:r>
              <a:rPr lang="fr-FR" i="1" dirty="0" err="1"/>
              <a:t>Merrien</a:t>
            </a:r>
            <a:r>
              <a:rPr lang="fr-FR" i="1" dirty="0"/>
              <a:t> (APRAS), Florian </a:t>
            </a:r>
            <a:r>
              <a:rPr lang="fr-FR" i="1" dirty="0" err="1"/>
              <a:t>Joufflineau</a:t>
            </a:r>
            <a:r>
              <a:rPr lang="fr-FR" i="1" dirty="0"/>
              <a:t> (Les Petits débrouillards), Corinne </a:t>
            </a:r>
            <a:r>
              <a:rPr lang="fr-FR" i="1" dirty="0" err="1"/>
              <a:t>Hervieux</a:t>
            </a:r>
            <a:r>
              <a:rPr lang="fr-FR" i="1" dirty="0"/>
              <a:t> (MRJC Bretagne), Rozenn Le </a:t>
            </a:r>
            <a:r>
              <a:rPr lang="fr-FR" i="1" dirty="0" err="1"/>
              <a:t>Dréau</a:t>
            </a:r>
            <a:r>
              <a:rPr lang="fr-FR" i="1" dirty="0"/>
              <a:t> et Anne-Hélène </a:t>
            </a:r>
            <a:r>
              <a:rPr lang="fr-FR" i="1" dirty="0" err="1"/>
              <a:t>Riou</a:t>
            </a:r>
            <a:r>
              <a:rPr lang="fr-FR" i="1" dirty="0"/>
              <a:t> (MRJC Morbihan), Aurélie Macé (CRIJ Bretagne), Géraldine Pierrot (DRJSCS), Mathieu Le Breton (Communauté de communes Lanvollon-Plouha) ainsi que Clément Cornec, Alexandre </a:t>
            </a:r>
            <a:r>
              <a:rPr lang="fr-FR" i="1" dirty="0" err="1"/>
              <a:t>Pourtier</a:t>
            </a:r>
            <a:r>
              <a:rPr lang="fr-FR" i="1" dirty="0"/>
              <a:t>, Fransez Poisson et Karinne Guilloux (Chaire de recherche sur la jeunesse).</a:t>
            </a:r>
            <a:endParaRPr lang="fr-FR" dirty="0"/>
          </a:p>
        </p:txBody>
      </p:sp>
    </p:spTree>
    <p:extLst>
      <p:ext uri="{BB962C8B-B14F-4D97-AF65-F5344CB8AC3E}">
        <p14:creationId xmlns:p14="http://schemas.microsoft.com/office/powerpoint/2010/main" val="2133973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r>
              <a:rPr lang="fr-FR" dirty="0" smtClean="0"/>
              <a:t>Propos introductif </a:t>
            </a:r>
          </a:p>
          <a:p>
            <a:r>
              <a:rPr lang="fr-FR" dirty="0" smtClean="0"/>
              <a:t>Patricia Loncle</a:t>
            </a:r>
          </a:p>
          <a:p>
            <a:r>
              <a:rPr lang="fr-FR" dirty="0" smtClean="0"/>
              <a:t>Chaire de recherche sur la jeunesse </a:t>
            </a:r>
            <a:endParaRPr lang="fr-FR" dirty="0"/>
          </a:p>
        </p:txBody>
      </p:sp>
      <p:sp>
        <p:nvSpPr>
          <p:cNvPr id="2" name="Titre 1"/>
          <p:cNvSpPr>
            <a:spLocks noGrp="1"/>
          </p:cNvSpPr>
          <p:nvPr>
            <p:ph type="ctrTitle"/>
          </p:nvPr>
        </p:nvSpPr>
        <p:spPr/>
        <p:txBody>
          <a:bodyPr>
            <a:normAutofit/>
          </a:bodyPr>
          <a:lstStyle/>
          <a:p>
            <a:r>
              <a:rPr lang="fr-FR" b="1" dirty="0"/>
              <a:t>Jeunesses : </a:t>
            </a:r>
            <a:r>
              <a:rPr lang="fr-FR" b="1" dirty="0" err="1"/>
              <a:t>re-connaître</a:t>
            </a:r>
            <a:r>
              <a:rPr lang="fr-FR" b="1" dirty="0"/>
              <a:t> la diversité de leurs participations ! </a:t>
            </a:r>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4725144"/>
            <a:ext cx="1195387"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numéro de diapositive 3"/>
          <p:cNvSpPr>
            <a:spLocks noGrp="1"/>
          </p:cNvSpPr>
          <p:nvPr>
            <p:ph type="sldNum" sz="quarter" idx="12"/>
          </p:nvPr>
        </p:nvSpPr>
        <p:spPr/>
        <p:txBody>
          <a:bodyPr/>
          <a:lstStyle/>
          <a:p>
            <a:fld id="{B7AB4892-2B34-43D3-8647-5FECFEBD65B9}" type="slidenum">
              <a:rPr lang="fr-FR" smtClean="0"/>
              <a:t>5</a:t>
            </a:fld>
            <a:endParaRPr lang="fr-FR"/>
          </a:p>
        </p:txBody>
      </p:sp>
    </p:spTree>
    <p:extLst>
      <p:ext uri="{BB962C8B-B14F-4D97-AF65-F5344CB8AC3E}">
        <p14:creationId xmlns:p14="http://schemas.microsoft.com/office/powerpoint/2010/main" val="11366793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Rappel des enjeux </a:t>
            </a:r>
            <a:endParaRPr lang="fr-FR" dirty="0"/>
          </a:p>
        </p:txBody>
      </p:sp>
      <p:sp>
        <p:nvSpPr>
          <p:cNvPr id="3" name="Espace réservé du contenu 2"/>
          <p:cNvSpPr>
            <a:spLocks noGrp="1"/>
          </p:cNvSpPr>
          <p:nvPr>
            <p:ph sz="quarter" idx="1"/>
          </p:nvPr>
        </p:nvSpPr>
        <p:spPr/>
        <p:txBody>
          <a:bodyPr>
            <a:normAutofit/>
          </a:bodyPr>
          <a:lstStyle/>
          <a:p>
            <a:r>
              <a:rPr lang="fr-FR" dirty="0" smtClean="0"/>
              <a:t>La participation des jeunes est placée de plus en plus haut sur l’agenda de toutes les instances publiques </a:t>
            </a:r>
          </a:p>
          <a:p>
            <a:pPr lvl="1"/>
            <a:r>
              <a:rPr lang="fr-FR" dirty="0" smtClean="0"/>
              <a:t>Du local à l’Europe </a:t>
            </a:r>
          </a:p>
          <a:p>
            <a:r>
              <a:rPr lang="fr-FR" dirty="0" smtClean="0"/>
              <a:t>Pourquoi? </a:t>
            </a:r>
          </a:p>
          <a:p>
            <a:pPr lvl="1"/>
            <a:r>
              <a:rPr lang="fr-FR" dirty="0" smtClean="0"/>
              <a:t>Participation des individus considérée comme essentielle</a:t>
            </a:r>
          </a:p>
          <a:p>
            <a:pPr lvl="1"/>
            <a:r>
              <a:rPr lang="fr-FR" dirty="0" smtClean="0"/>
              <a:t>Complexité croissante des systèmes de décision </a:t>
            </a:r>
          </a:p>
          <a:p>
            <a:pPr lvl="1"/>
            <a:r>
              <a:rPr lang="fr-FR" dirty="0" smtClean="0"/>
              <a:t>Une façon de pallier les faiblesses des politiques de jeunesse </a:t>
            </a:r>
          </a:p>
          <a:p>
            <a:pPr lvl="1"/>
            <a:r>
              <a:rPr lang="fr-FR" dirty="0" smtClean="0"/>
              <a:t>Soupçon pesant sur la bonne volonté des jeunes s’agissant de leurs engagements dans la société</a:t>
            </a:r>
          </a:p>
          <a:p>
            <a:pPr lvl="1"/>
            <a:endParaRPr lang="fr-FR" dirty="0"/>
          </a:p>
        </p:txBody>
      </p:sp>
      <p:sp>
        <p:nvSpPr>
          <p:cNvPr id="4" name="Espace réservé du numéro de diapositive 3"/>
          <p:cNvSpPr>
            <a:spLocks noGrp="1"/>
          </p:cNvSpPr>
          <p:nvPr>
            <p:ph type="sldNum" sz="quarter" idx="12"/>
          </p:nvPr>
        </p:nvSpPr>
        <p:spPr/>
        <p:txBody>
          <a:bodyPr/>
          <a:lstStyle/>
          <a:p>
            <a:fld id="{B7AB4892-2B34-43D3-8647-5FECFEBD65B9}" type="slidenum">
              <a:rPr lang="fr-FR" smtClean="0"/>
              <a:t>6</a:t>
            </a:fld>
            <a:endParaRPr lang="fr-FR"/>
          </a:p>
        </p:txBody>
      </p:sp>
    </p:spTree>
    <p:extLst>
      <p:ext uri="{BB962C8B-B14F-4D97-AF65-F5344CB8AC3E}">
        <p14:creationId xmlns:p14="http://schemas.microsoft.com/office/powerpoint/2010/main" val="3062755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Qu’est-ce que la participation des jeunes? </a:t>
            </a:r>
          </a:p>
        </p:txBody>
      </p:sp>
      <p:sp>
        <p:nvSpPr>
          <p:cNvPr id="5" name="Espace réservé du texte 4"/>
          <p:cNvSpPr>
            <a:spLocks noGrp="1"/>
          </p:cNvSpPr>
          <p:nvPr>
            <p:ph type="body" idx="1"/>
          </p:nvPr>
        </p:nvSpPr>
        <p:spPr/>
        <p:txBody>
          <a:bodyPr>
            <a:normAutofit/>
          </a:bodyPr>
          <a:lstStyle/>
          <a:p>
            <a:r>
              <a:rPr lang="fr-FR" sz="3200" dirty="0" smtClean="0"/>
              <a:t>Essai de définition </a:t>
            </a:r>
            <a:endParaRPr lang="fr-FR" sz="3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3933056"/>
            <a:ext cx="4048125" cy="179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ce réservé du numéro de diapositive 1"/>
          <p:cNvSpPr>
            <a:spLocks noGrp="1"/>
          </p:cNvSpPr>
          <p:nvPr>
            <p:ph type="sldNum" sz="quarter" idx="12"/>
          </p:nvPr>
        </p:nvSpPr>
        <p:spPr/>
        <p:txBody>
          <a:bodyPr/>
          <a:lstStyle/>
          <a:p>
            <a:fld id="{B7AB4892-2B34-43D3-8647-5FECFEBD65B9}" type="slidenum">
              <a:rPr lang="fr-FR" smtClean="0"/>
              <a:t>7</a:t>
            </a:fld>
            <a:endParaRPr lang="fr-FR"/>
          </a:p>
        </p:txBody>
      </p:sp>
    </p:spTree>
    <p:extLst>
      <p:ext uri="{BB962C8B-B14F-4D97-AF65-F5344CB8AC3E}">
        <p14:creationId xmlns:p14="http://schemas.microsoft.com/office/powerpoint/2010/main" val="1902001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Variété de situations de </a:t>
            </a:r>
            <a:r>
              <a:rPr lang="fr-FR" dirty="0" smtClean="0"/>
              <a:t>participation</a:t>
            </a:r>
            <a:endParaRPr lang="fr-FR" dirty="0"/>
          </a:p>
        </p:txBody>
      </p:sp>
      <p:sp>
        <p:nvSpPr>
          <p:cNvPr id="3" name="Espace réservé du contenu 2"/>
          <p:cNvSpPr>
            <a:spLocks noGrp="1"/>
          </p:cNvSpPr>
          <p:nvPr>
            <p:ph sz="quarter" idx="1"/>
          </p:nvPr>
        </p:nvSpPr>
        <p:spPr/>
        <p:txBody>
          <a:bodyPr/>
          <a:lstStyle/>
          <a:p>
            <a:pPr lvl="1"/>
            <a:r>
              <a:rPr lang="fr-FR" dirty="0" smtClean="0"/>
              <a:t>Volontaire (événements officiels, manifestations) ou non volontaire (enrôlement dans des dispositifs, des politiques publiques)</a:t>
            </a:r>
          </a:p>
          <a:p>
            <a:pPr lvl="1"/>
            <a:r>
              <a:rPr lang="fr-FR" dirty="0" smtClean="0"/>
              <a:t>Ascendante, descendante, coopérative </a:t>
            </a:r>
          </a:p>
          <a:p>
            <a:pPr lvl="1"/>
            <a:r>
              <a:rPr lang="fr-FR" dirty="0" smtClean="0"/>
              <a:t>Active (décision d’adhésion à une organisation) ou passive (faire partie d’un groupe et suivre les instructions venues d’ailleurs)</a:t>
            </a:r>
          </a:p>
          <a:p>
            <a:pPr lvl="1"/>
            <a:r>
              <a:rPr lang="fr-FR" dirty="0" smtClean="0"/>
              <a:t>Acceptée socialement ou non </a:t>
            </a:r>
            <a:endParaRPr lang="fr-FR" dirty="0"/>
          </a:p>
          <a:p>
            <a:pPr lvl="1"/>
            <a:r>
              <a:rPr lang="fr-FR" dirty="0" smtClean="0"/>
              <a:t>Légale ou illégale </a:t>
            </a:r>
          </a:p>
          <a:p>
            <a:pPr lvl="1"/>
            <a:r>
              <a:rPr lang="fr-FR" dirty="0" smtClean="0"/>
              <a:t>Collective ou individuelle  </a:t>
            </a:r>
          </a:p>
          <a:p>
            <a:pPr lvl="1"/>
            <a:endParaRPr lang="fr-FR" dirty="0" smtClean="0"/>
          </a:p>
          <a:p>
            <a:pPr lvl="1"/>
            <a:endParaRPr lang="fr-FR" dirty="0"/>
          </a:p>
        </p:txBody>
      </p:sp>
      <p:sp>
        <p:nvSpPr>
          <p:cNvPr id="4" name="Espace réservé du numéro de diapositive 3"/>
          <p:cNvSpPr>
            <a:spLocks noGrp="1"/>
          </p:cNvSpPr>
          <p:nvPr>
            <p:ph type="sldNum" sz="quarter" idx="12"/>
          </p:nvPr>
        </p:nvSpPr>
        <p:spPr/>
        <p:txBody>
          <a:bodyPr/>
          <a:lstStyle/>
          <a:p>
            <a:fld id="{B7AB4892-2B34-43D3-8647-5FECFEBD65B9}" type="slidenum">
              <a:rPr lang="fr-FR" smtClean="0"/>
              <a:t>8</a:t>
            </a:fld>
            <a:endParaRPr lang="fr-FR"/>
          </a:p>
        </p:txBody>
      </p:sp>
    </p:spTree>
    <p:extLst>
      <p:ext uri="{BB962C8B-B14F-4D97-AF65-F5344CB8AC3E}">
        <p14:creationId xmlns:p14="http://schemas.microsoft.com/office/powerpoint/2010/main" val="39915053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Variété des contextes </a:t>
            </a:r>
            <a:r>
              <a:rPr lang="fr-FR" dirty="0" smtClean="0"/>
              <a:t>institutionnels</a:t>
            </a:r>
            <a:endParaRPr lang="fr-FR" dirty="0"/>
          </a:p>
        </p:txBody>
      </p:sp>
      <p:sp>
        <p:nvSpPr>
          <p:cNvPr id="3" name="Espace réservé du contenu 2"/>
          <p:cNvSpPr>
            <a:spLocks noGrp="1"/>
          </p:cNvSpPr>
          <p:nvPr>
            <p:ph sz="quarter" idx="1"/>
          </p:nvPr>
        </p:nvSpPr>
        <p:spPr/>
        <p:txBody>
          <a:bodyPr/>
          <a:lstStyle/>
          <a:p>
            <a:pPr lvl="1"/>
            <a:r>
              <a:rPr lang="fr-FR" dirty="0" smtClean="0"/>
              <a:t>Promue et encouragée par toutes les instances de décision </a:t>
            </a:r>
          </a:p>
          <a:p>
            <a:pPr lvl="1"/>
            <a:r>
              <a:rPr lang="fr-FR" dirty="0" smtClean="0"/>
              <a:t>Concerne les politiques de jeunesse</a:t>
            </a:r>
          </a:p>
          <a:p>
            <a:pPr lvl="1"/>
            <a:r>
              <a:rPr lang="fr-FR" dirty="0" smtClean="0"/>
              <a:t>Mais aussi de plus en plus </a:t>
            </a:r>
          </a:p>
          <a:p>
            <a:pPr lvl="2"/>
            <a:r>
              <a:rPr lang="fr-FR" dirty="0" smtClean="0"/>
              <a:t>Les politiques sociales, de santé, d’éducation </a:t>
            </a:r>
          </a:p>
          <a:p>
            <a:pPr lvl="2"/>
            <a:r>
              <a:rPr lang="fr-FR" dirty="0" smtClean="0"/>
              <a:t>Des formes classiques </a:t>
            </a:r>
          </a:p>
          <a:p>
            <a:pPr lvl="3"/>
            <a:r>
              <a:rPr lang="fr-FR" dirty="0" smtClean="0"/>
              <a:t>Conseils et assemblées de jeunes, conseils de classe</a:t>
            </a:r>
          </a:p>
          <a:p>
            <a:pPr lvl="2"/>
            <a:r>
              <a:rPr lang="fr-FR" dirty="0" smtClean="0"/>
              <a:t>Des formes plus récentes </a:t>
            </a:r>
          </a:p>
          <a:p>
            <a:pPr lvl="3"/>
            <a:r>
              <a:rPr lang="fr-FR" dirty="0"/>
              <a:t>P</a:t>
            </a:r>
            <a:r>
              <a:rPr lang="fr-FR" dirty="0" smtClean="0"/>
              <a:t>révention par les pairs, junior associations, </a:t>
            </a:r>
            <a:r>
              <a:rPr lang="fr-FR" dirty="0" err="1" smtClean="0"/>
              <a:t>co</a:t>
            </a:r>
            <a:r>
              <a:rPr lang="fr-FR" dirty="0" smtClean="0"/>
              <a:t>-construction des politiques publiques, participation via les réseaux sociaux </a:t>
            </a:r>
            <a:endParaRPr lang="fr-FR" dirty="0"/>
          </a:p>
        </p:txBody>
      </p:sp>
      <p:sp>
        <p:nvSpPr>
          <p:cNvPr id="4" name="Espace réservé du numéro de diapositive 3"/>
          <p:cNvSpPr>
            <a:spLocks noGrp="1"/>
          </p:cNvSpPr>
          <p:nvPr>
            <p:ph type="sldNum" sz="quarter" idx="12"/>
          </p:nvPr>
        </p:nvSpPr>
        <p:spPr/>
        <p:txBody>
          <a:bodyPr/>
          <a:lstStyle/>
          <a:p>
            <a:fld id="{B7AB4892-2B34-43D3-8647-5FECFEBD65B9}" type="slidenum">
              <a:rPr lang="fr-FR" smtClean="0"/>
              <a:t>9</a:t>
            </a:fld>
            <a:endParaRPr lang="fr-FR"/>
          </a:p>
        </p:txBody>
      </p:sp>
    </p:spTree>
    <p:extLst>
      <p:ext uri="{BB962C8B-B14F-4D97-AF65-F5344CB8AC3E}">
        <p14:creationId xmlns:p14="http://schemas.microsoft.com/office/powerpoint/2010/main" val="13856913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386</TotalTime>
  <Words>2091</Words>
  <Application>Microsoft Office PowerPoint</Application>
  <PresentationFormat>Affichage à l'écran (4:3)</PresentationFormat>
  <Paragraphs>331</Paragraphs>
  <Slides>35</Slides>
  <Notes>3</Notes>
  <HiddenSlides>0</HiddenSlides>
  <MMClips>0</MMClips>
  <ScaleCrop>false</ScaleCrop>
  <HeadingPairs>
    <vt:vector size="4" baseType="variant">
      <vt:variant>
        <vt:lpstr>Thème</vt:lpstr>
      </vt:variant>
      <vt:variant>
        <vt:i4>1</vt:i4>
      </vt:variant>
      <vt:variant>
        <vt:lpstr>Titres des diapositives</vt:lpstr>
      </vt:variant>
      <vt:variant>
        <vt:i4>35</vt:i4>
      </vt:variant>
    </vt:vector>
  </HeadingPairs>
  <TitlesOfParts>
    <vt:vector size="36" baseType="lpstr">
      <vt:lpstr>Capitaux</vt:lpstr>
      <vt:lpstr>Présentation PowerPoint</vt:lpstr>
      <vt:lpstr>Présentation PowerPoint</vt:lpstr>
      <vt:lpstr>Présentation PowerPoint</vt:lpstr>
      <vt:lpstr>Présentation PowerPoint</vt:lpstr>
      <vt:lpstr>Jeunesses : re-connaître la diversité de leurs participations ! </vt:lpstr>
      <vt:lpstr>Rappel des enjeux </vt:lpstr>
      <vt:lpstr>Qu’est-ce que la participation des jeunes? </vt:lpstr>
      <vt:lpstr>Variété de situations de participation</vt:lpstr>
      <vt:lpstr>Variété des contextes institutionnels</vt:lpstr>
      <vt:lpstr>Trois grands types de modalités </vt:lpstr>
      <vt:lpstr>Variété des attentes des pouvoirs publics</vt:lpstr>
      <vt:lpstr>Où en sommes-nous avec la participation des jeunes en France et en Europe? </vt:lpstr>
      <vt:lpstr>Perspective individuelle</vt:lpstr>
      <vt:lpstr>Participation et territoire </vt:lpstr>
      <vt:lpstr>Les freins à la participation des jeunes </vt:lpstr>
      <vt:lpstr>Sens et portée de la participation des jeunes </vt:lpstr>
      <vt:lpstr>    Initiatives étudiées </vt:lpstr>
      <vt:lpstr>Quel sens les jeunes donnent-ils à la participation ?</vt:lpstr>
      <vt:lpstr>Quel sens les décideurs donnent-ils à la participation des jeunes? </vt:lpstr>
      <vt:lpstr>Quels effets de la participation des jeunes sur les politiques publiques? </vt:lpstr>
      <vt:lpstr>Pour conclure provisoirement…</vt:lpstr>
      <vt:lpstr>Participation et… </vt:lpstr>
      <vt:lpstr>Re-connaissance, conflit, contrat, confiance :   </vt:lpstr>
      <vt:lpstr>Groupe « re-connaissance »</vt:lpstr>
      <vt:lpstr>Présentation PowerPoint</vt:lpstr>
      <vt:lpstr>Groupe « conflit » </vt:lpstr>
      <vt:lpstr>Présentation PowerPoint</vt:lpstr>
      <vt:lpstr> Groupe « Confiance »   Cultiver la démocratie : entre récupération et abandon</vt:lpstr>
      <vt:lpstr>Présentation PowerPoint</vt:lpstr>
      <vt:lpstr>Groupe « Contrat »</vt:lpstr>
      <vt:lpstr>Présentation PowerPoint</vt:lpstr>
      <vt:lpstr>Diversité des participations : table ronde</vt:lpstr>
      <vt:lpstr>Présentation PowerPoint</vt:lpstr>
      <vt:lpstr>Première journée thématique : conclusion</vt:lpstr>
      <vt:lpstr>Présentation PowerPoint</vt:lpstr>
    </vt:vector>
  </TitlesOfParts>
  <Company>EHESP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Jeunesses : re-connaître la diversité de leurs participations !</dc:title>
  <dc:creator>Loncle, Patricia</dc:creator>
  <cp:lastModifiedBy>vmuniglia</cp:lastModifiedBy>
  <cp:revision>28</cp:revision>
  <dcterms:created xsi:type="dcterms:W3CDTF">2014-05-28T09:02:04Z</dcterms:created>
  <dcterms:modified xsi:type="dcterms:W3CDTF">2014-07-02T15:50:37Z</dcterms:modified>
</cp:coreProperties>
</file>