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81" r:id="rId2"/>
    <p:sldId id="303" r:id="rId3"/>
    <p:sldId id="304" r:id="rId4"/>
    <p:sldId id="305" r:id="rId5"/>
    <p:sldId id="306" r:id="rId6"/>
    <p:sldId id="276" r:id="rId7"/>
    <p:sldId id="295" r:id="rId8"/>
    <p:sldId id="272" r:id="rId9"/>
    <p:sldId id="257" r:id="rId10"/>
    <p:sldId id="296" r:id="rId11"/>
    <p:sldId id="297" r:id="rId12"/>
    <p:sldId id="299" r:id="rId13"/>
    <p:sldId id="300" r:id="rId14"/>
    <p:sldId id="307" r:id="rId15"/>
    <p:sldId id="308" r:id="rId16"/>
    <p:sldId id="309" r:id="rId17"/>
    <p:sldId id="310" r:id="rId18"/>
    <p:sldId id="315" r:id="rId19"/>
    <p:sldId id="313" r:id="rId20"/>
    <p:sldId id="316" r:id="rId21"/>
    <p:sldId id="317" r:id="rId22"/>
    <p:sldId id="318" r:id="rId23"/>
    <p:sldId id="294"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7F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54" autoAdjust="0"/>
    <p:restoredTop sz="57647" autoAdjust="0"/>
  </p:normalViewPr>
  <p:slideViewPr>
    <p:cSldViewPr>
      <p:cViewPr>
        <p:scale>
          <a:sx n="100" d="100"/>
          <a:sy n="100" d="100"/>
        </p:scale>
        <p:origin x="-72" y="426"/>
      </p:cViewPr>
      <p:guideLst>
        <p:guide orient="horz" pos="2160"/>
        <p:guide pos="2880"/>
      </p:guideLst>
    </p:cSldViewPr>
  </p:slideViewPr>
  <p:notesTextViewPr>
    <p:cViewPr>
      <p:scale>
        <a:sx n="1" d="1"/>
        <a:sy n="1" d="1"/>
      </p:scale>
      <p:origin x="0" y="0"/>
    </p:cViewPr>
  </p:notesTextViewPr>
  <p:sorterViewPr>
    <p:cViewPr>
      <p:scale>
        <a:sx n="100" d="100"/>
        <a:sy n="100" d="100"/>
      </p:scale>
      <p:origin x="0" y="169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D0D453-9D80-477B-AFC1-340A7C593E9D}" type="datetimeFigureOut">
              <a:rPr lang="fr-FR" smtClean="0"/>
              <a:t>01/12/2014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9B5A4B-334D-4CFC-81EA-BBCB6C057806}" type="slidenum">
              <a:rPr lang="fr-FR" smtClean="0"/>
              <a:t>‹N°›</a:t>
            </a:fld>
            <a:endParaRPr lang="fr-FR"/>
          </a:p>
        </p:txBody>
      </p:sp>
    </p:spTree>
    <p:extLst>
      <p:ext uri="{BB962C8B-B14F-4D97-AF65-F5344CB8AC3E}">
        <p14:creationId xmlns:p14="http://schemas.microsoft.com/office/powerpoint/2010/main" val="1458401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628650" lvl="1" indent="-171450">
              <a:buFont typeface="Arial" panose="020B0604020202020204" pitchFamily="34" charset="0"/>
              <a:buChar char="•"/>
            </a:pPr>
            <a:r>
              <a:rPr lang="fr-FR" dirty="0" smtClean="0"/>
              <a:t>Participation des individus considérée comme essentielle à la fois pour les personnes et pour la cohésion sociale </a:t>
            </a:r>
          </a:p>
          <a:p>
            <a:pPr marL="628650" lvl="1" indent="-171450">
              <a:buFont typeface="Arial" panose="020B0604020202020204" pitchFamily="34" charset="0"/>
              <a:buChar char="•"/>
            </a:pPr>
            <a:r>
              <a:rPr lang="fr-FR" dirty="0" smtClean="0"/>
              <a:t>Complexité croissante des systèmes de décision appelle à de nouvelles formes de validation dont celle des « populations cibles »</a:t>
            </a:r>
          </a:p>
          <a:p>
            <a:pPr marL="628650" lvl="1" indent="-171450">
              <a:buFont typeface="Arial" panose="020B0604020202020204" pitchFamily="34" charset="0"/>
              <a:buChar char="•"/>
            </a:pPr>
            <a:r>
              <a:rPr lang="fr-FR" dirty="0" smtClean="0"/>
              <a:t>Dans un contexte où les individus sont de plus en plus considérés comme responsables de leurs choix, les discours sur la participation font partie des outils ciblant plus les individus que les collectifs </a:t>
            </a:r>
          </a:p>
          <a:p>
            <a:pPr marL="628650" lvl="1" indent="-171450">
              <a:buFont typeface="Arial" panose="020B0604020202020204" pitchFamily="34" charset="0"/>
              <a:buChar char="•"/>
            </a:pPr>
            <a:r>
              <a:rPr lang="fr-FR" dirty="0" smtClean="0"/>
              <a:t>Les politiques de jeunesse étant globalement peu articulées, plutôt faibles du point de vue de leur financement, l’appel à la participation fait partie des moyens de montrer l’intérêt des pouvoirs publics pour cette population </a:t>
            </a:r>
          </a:p>
          <a:p>
            <a:pPr marL="628650" lvl="1" indent="-171450">
              <a:buFont typeface="Arial" panose="020B0604020202020204" pitchFamily="34" charset="0"/>
              <a:buChar char="•"/>
            </a:pPr>
            <a:r>
              <a:rPr lang="fr-FR" dirty="0" smtClean="0"/>
              <a:t>Inquiétude persistante des adultes sur la volonté des jeunes de participer &gt; la participation est vue comme une des manières de les amener à l’engagement </a:t>
            </a:r>
          </a:p>
          <a:p>
            <a:endParaRPr lang="fr-FR" dirty="0"/>
          </a:p>
        </p:txBody>
      </p:sp>
      <p:sp>
        <p:nvSpPr>
          <p:cNvPr id="4" name="Espace réservé du numéro de diapositive 3"/>
          <p:cNvSpPr>
            <a:spLocks noGrp="1"/>
          </p:cNvSpPr>
          <p:nvPr>
            <p:ph type="sldNum" sz="quarter" idx="10"/>
          </p:nvPr>
        </p:nvSpPr>
        <p:spPr/>
        <p:txBody>
          <a:bodyPr/>
          <a:lstStyle/>
          <a:p>
            <a:fld id="{ED9B5A4B-334D-4CFC-81EA-BBCB6C057806}" type="slidenum">
              <a:rPr lang="fr-FR" smtClean="0"/>
              <a:t>6</a:t>
            </a:fld>
            <a:endParaRPr lang="fr-FR"/>
          </a:p>
        </p:txBody>
      </p:sp>
    </p:spTree>
    <p:extLst>
      <p:ext uri="{BB962C8B-B14F-4D97-AF65-F5344CB8AC3E}">
        <p14:creationId xmlns:p14="http://schemas.microsoft.com/office/powerpoint/2010/main" val="2401075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628650" lvl="1" indent="-171450">
              <a:buFont typeface="Arial" panose="020B0604020202020204" pitchFamily="34" charset="0"/>
              <a:buChar char="•"/>
            </a:pPr>
            <a:r>
              <a:rPr lang="fr-FR" dirty="0" smtClean="0"/>
              <a:t>Participation des individus considérée comme essentielle à la fois pour les personnes et pour la cohésion sociale </a:t>
            </a:r>
          </a:p>
          <a:p>
            <a:pPr marL="628650" lvl="1" indent="-171450">
              <a:buFont typeface="Arial" panose="020B0604020202020204" pitchFamily="34" charset="0"/>
              <a:buChar char="•"/>
            </a:pPr>
            <a:r>
              <a:rPr lang="fr-FR" dirty="0" smtClean="0"/>
              <a:t>Complexité croissante des systèmes de décision appelle à de nouvelles formes de validation dont celle des « populations cibles »</a:t>
            </a:r>
          </a:p>
          <a:p>
            <a:pPr marL="628650" lvl="1" indent="-171450">
              <a:buFont typeface="Arial" panose="020B0604020202020204" pitchFamily="34" charset="0"/>
              <a:buChar char="•"/>
            </a:pPr>
            <a:r>
              <a:rPr lang="fr-FR" dirty="0" smtClean="0"/>
              <a:t>Dans un contexte où les individus sont de plus en plus considérés comme responsables de leurs choix, les discours sur la participation font partie des outils ciblant plus les individus que les collectifs </a:t>
            </a:r>
          </a:p>
          <a:p>
            <a:pPr marL="628650" lvl="1" indent="-171450">
              <a:buFont typeface="Arial" panose="020B0604020202020204" pitchFamily="34" charset="0"/>
              <a:buChar char="•"/>
            </a:pPr>
            <a:r>
              <a:rPr lang="fr-FR" dirty="0" smtClean="0"/>
              <a:t>Les politiques de jeunesse étant globalement peu articulées, plutôt faibles du point de vue de leur financement, l’appel à la participation fait partie des moyens de montrer l’intérêt des pouvoirs publics pour cette population </a:t>
            </a:r>
          </a:p>
          <a:p>
            <a:pPr marL="628650" lvl="1" indent="-171450">
              <a:buFont typeface="Arial" panose="020B0604020202020204" pitchFamily="34" charset="0"/>
              <a:buChar char="•"/>
            </a:pPr>
            <a:r>
              <a:rPr lang="fr-FR" dirty="0" smtClean="0"/>
              <a:t>Inquiétude persistante des adultes sur la volonté des jeunes de participer &gt; la participation est vue comme une des manières de les amener à l’engagement </a:t>
            </a:r>
          </a:p>
          <a:p>
            <a:endParaRPr lang="fr-FR" dirty="0"/>
          </a:p>
        </p:txBody>
      </p:sp>
      <p:sp>
        <p:nvSpPr>
          <p:cNvPr id="4" name="Espace réservé du numéro de diapositive 3"/>
          <p:cNvSpPr>
            <a:spLocks noGrp="1"/>
          </p:cNvSpPr>
          <p:nvPr>
            <p:ph type="sldNum" sz="quarter" idx="10"/>
          </p:nvPr>
        </p:nvSpPr>
        <p:spPr/>
        <p:txBody>
          <a:bodyPr/>
          <a:lstStyle/>
          <a:p>
            <a:fld id="{ED9B5A4B-334D-4CFC-81EA-BBCB6C057806}" type="slidenum">
              <a:rPr lang="fr-FR" smtClean="0"/>
              <a:t>14</a:t>
            </a:fld>
            <a:endParaRPr lang="fr-FR"/>
          </a:p>
        </p:txBody>
      </p:sp>
    </p:spTree>
    <p:extLst>
      <p:ext uri="{BB962C8B-B14F-4D97-AF65-F5344CB8AC3E}">
        <p14:creationId xmlns:p14="http://schemas.microsoft.com/office/powerpoint/2010/main" val="2401075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628650" lvl="1" indent="-171450">
              <a:buFont typeface="Arial" panose="020B0604020202020204" pitchFamily="34" charset="0"/>
              <a:buChar char="•"/>
            </a:pPr>
            <a:r>
              <a:rPr lang="fr-FR" dirty="0" smtClean="0"/>
              <a:t>Participation des individus considérée comme essentielle à la fois pour les personnes et pour la cohésion sociale </a:t>
            </a:r>
          </a:p>
          <a:p>
            <a:pPr marL="628650" lvl="1" indent="-171450">
              <a:buFont typeface="Arial" panose="020B0604020202020204" pitchFamily="34" charset="0"/>
              <a:buChar char="•"/>
            </a:pPr>
            <a:r>
              <a:rPr lang="fr-FR" dirty="0" smtClean="0"/>
              <a:t>Complexité croissante des systèmes de décision appelle à de nouvelles formes de validation dont celle des « populations cibles »</a:t>
            </a:r>
          </a:p>
          <a:p>
            <a:pPr marL="628650" lvl="1" indent="-171450">
              <a:buFont typeface="Arial" panose="020B0604020202020204" pitchFamily="34" charset="0"/>
              <a:buChar char="•"/>
            </a:pPr>
            <a:r>
              <a:rPr lang="fr-FR" dirty="0" smtClean="0"/>
              <a:t>Dans un contexte où les individus sont de plus en plus considérés comme responsables de leurs choix, les discours sur la participation font partie des outils ciblant plus les individus que les collectifs </a:t>
            </a:r>
          </a:p>
          <a:p>
            <a:pPr marL="628650" lvl="1" indent="-171450">
              <a:buFont typeface="Arial" panose="020B0604020202020204" pitchFamily="34" charset="0"/>
              <a:buChar char="•"/>
            </a:pPr>
            <a:r>
              <a:rPr lang="fr-FR" dirty="0" smtClean="0"/>
              <a:t>Les politiques de jeunesse étant globalement peu articulées, plutôt faibles du point de vue de leur financement, l’appel à la participation fait partie des moyens de montrer l’intérêt des pouvoirs publics pour cette population </a:t>
            </a:r>
          </a:p>
          <a:p>
            <a:pPr marL="628650" lvl="1" indent="-171450">
              <a:buFont typeface="Arial" panose="020B0604020202020204" pitchFamily="34" charset="0"/>
              <a:buChar char="•"/>
            </a:pPr>
            <a:r>
              <a:rPr lang="fr-FR" dirty="0" smtClean="0"/>
              <a:t>Inquiétude persistante des adultes sur la volonté des jeunes de participer &gt; la participation est vue comme une des manières de les amener à l’engagement </a:t>
            </a:r>
          </a:p>
          <a:p>
            <a:endParaRPr lang="fr-FR" dirty="0"/>
          </a:p>
        </p:txBody>
      </p:sp>
      <p:sp>
        <p:nvSpPr>
          <p:cNvPr id="4" name="Espace réservé du numéro de diapositive 3"/>
          <p:cNvSpPr>
            <a:spLocks noGrp="1"/>
          </p:cNvSpPr>
          <p:nvPr>
            <p:ph type="sldNum" sz="quarter" idx="10"/>
          </p:nvPr>
        </p:nvSpPr>
        <p:spPr/>
        <p:txBody>
          <a:bodyPr/>
          <a:lstStyle/>
          <a:p>
            <a:fld id="{ED9B5A4B-334D-4CFC-81EA-BBCB6C057806}" type="slidenum">
              <a:rPr lang="fr-FR" smtClean="0"/>
              <a:t>15</a:t>
            </a:fld>
            <a:endParaRPr lang="fr-FR"/>
          </a:p>
        </p:txBody>
      </p:sp>
    </p:spTree>
    <p:extLst>
      <p:ext uri="{BB962C8B-B14F-4D97-AF65-F5344CB8AC3E}">
        <p14:creationId xmlns:p14="http://schemas.microsoft.com/office/powerpoint/2010/main" val="2401075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GB" noProof="0" dirty="0" smtClean="0"/>
              <a:t>Brittany</a:t>
            </a:r>
            <a:r>
              <a:rPr lang="en-GB" baseline="0" noProof="0" dirty="0" smtClean="0"/>
              <a:t> is a Region from the West of France. It has 4.5 millions inhabitants which 17,4% are </a:t>
            </a:r>
            <a:r>
              <a:rPr lang="en-GB" baseline="0" noProof="0" dirty="0" err="1" smtClean="0"/>
              <a:t>yp</a:t>
            </a:r>
            <a:r>
              <a:rPr lang="en-GB" baseline="0" noProof="0" dirty="0" smtClean="0"/>
              <a:t> between 15 and 29 years old </a:t>
            </a:r>
            <a:r>
              <a:rPr lang="en-GB" noProof="0" dirty="0" smtClean="0"/>
              <a:t>(INSEE, 2013).</a:t>
            </a:r>
          </a:p>
          <a:p>
            <a:endParaRPr lang="en-GB" noProof="0" dirty="0" smtClean="0"/>
          </a:p>
          <a:p>
            <a:r>
              <a:rPr lang="en-GB" noProof="0" dirty="0" smtClean="0"/>
              <a:t>Some specific</a:t>
            </a:r>
            <a:r>
              <a:rPr lang="en-GB" baseline="0" noProof="0" dirty="0" smtClean="0"/>
              <a:t> challenges : </a:t>
            </a:r>
          </a:p>
          <a:p>
            <a:r>
              <a:rPr lang="en-GB" baseline="0" noProof="0" dirty="0" smtClean="0"/>
              <a:t>- Whereas young Bretons are particularly well educated compared to the national average, a large part of them have to leave the Region to seek employment.  Thus, during the last 10 years, the Region lost 5% of its youngest. </a:t>
            </a:r>
            <a:endParaRPr lang="en-GB" noProof="0" dirty="0" smtClean="0"/>
          </a:p>
          <a:p>
            <a:pPr marL="171450" indent="-171450">
              <a:buFontTx/>
              <a:buChar char="-"/>
            </a:pPr>
            <a:r>
              <a:rPr lang="en-GB" noProof="0" dirty="0" smtClean="0"/>
              <a:t>This issue is al</a:t>
            </a:r>
            <a:r>
              <a:rPr lang="en-GB" baseline="0" noProof="0" dirty="0" smtClean="0"/>
              <a:t>l the more crucial for rural areas which are still important in the territory. </a:t>
            </a:r>
          </a:p>
          <a:p>
            <a:r>
              <a:rPr lang="en-GB" baseline="0" noProof="0" dirty="0" smtClean="0"/>
              <a:t>As a consequence, to struggle against the ageing process and to propose attractive jobs for young people, locally elected people (regional as well as local) have often a real preoccupation in getting young people participate in consultation spaces in order to understand their needs and expectations and to deliver relevant services and public actions. </a:t>
            </a:r>
            <a:endParaRPr lang="en-GB" noProof="0" dirty="0"/>
          </a:p>
        </p:txBody>
      </p:sp>
      <p:sp>
        <p:nvSpPr>
          <p:cNvPr id="4" name="Espace réservé du numéro de diapositive 3"/>
          <p:cNvSpPr>
            <a:spLocks noGrp="1"/>
          </p:cNvSpPr>
          <p:nvPr>
            <p:ph type="sldNum" sz="quarter" idx="10"/>
          </p:nvPr>
        </p:nvSpPr>
        <p:spPr/>
        <p:txBody>
          <a:bodyPr/>
          <a:lstStyle/>
          <a:p>
            <a:fld id="{46B02FD9-B9FF-4EA7-A357-7944058420C7}" type="slidenum">
              <a:rPr lang="fr-FR" smtClean="0"/>
              <a:t>16</a:t>
            </a:fld>
            <a:endParaRPr lang="fr-FR"/>
          </a:p>
        </p:txBody>
      </p:sp>
    </p:spTree>
    <p:extLst>
      <p:ext uri="{BB962C8B-B14F-4D97-AF65-F5344CB8AC3E}">
        <p14:creationId xmlns:p14="http://schemas.microsoft.com/office/powerpoint/2010/main" val="4186014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039A3ED4-2222-4739-9DB7-77D71D90B055}" type="datetime1">
              <a:rPr lang="fr-FR" smtClean="0"/>
              <a:t>01/12/2014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7AB4892-2B34-43D3-8647-5FECFEBD65B9}" type="slidenum">
              <a:rPr lang="fr-FR" smtClean="0"/>
              <a:t>‹N°›</a:t>
            </a:fld>
            <a:endParaRPr lang="fr-FR"/>
          </a:p>
        </p:txBody>
      </p:sp>
    </p:spTree>
    <p:extLst>
      <p:ext uri="{BB962C8B-B14F-4D97-AF65-F5344CB8AC3E}">
        <p14:creationId xmlns:p14="http://schemas.microsoft.com/office/powerpoint/2010/main" val="2840692330"/>
      </p:ext>
    </p:extLst>
  </p:cSld>
  <p:clrMapOvr>
    <a:masterClrMapping/>
  </p:clrMapOvr>
  <p:transition spd="med" advClick="0" advTm="1000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1FFF869-C7C7-4A33-A3B6-3E01D7A172A3}" type="datetime1">
              <a:rPr lang="fr-FR" smtClean="0"/>
              <a:t>01/12/2014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7AB4892-2B34-43D3-8647-5FECFEBD65B9}" type="slidenum">
              <a:rPr lang="fr-FR" smtClean="0"/>
              <a:t>‹N°›</a:t>
            </a:fld>
            <a:endParaRPr lang="fr-FR"/>
          </a:p>
        </p:txBody>
      </p:sp>
    </p:spTree>
    <p:extLst>
      <p:ext uri="{BB962C8B-B14F-4D97-AF65-F5344CB8AC3E}">
        <p14:creationId xmlns:p14="http://schemas.microsoft.com/office/powerpoint/2010/main" val="3803374873"/>
      </p:ext>
    </p:extLst>
  </p:cSld>
  <p:clrMapOvr>
    <a:masterClrMapping/>
  </p:clrMapOvr>
  <p:transition spd="med" advClick="0" advTm="1000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91CF620-5B42-4BB8-83DF-9F3179265208}" type="datetime1">
              <a:rPr lang="fr-FR" smtClean="0"/>
              <a:t>01/12/2014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7AB4892-2B34-43D3-8647-5FECFEBD65B9}" type="slidenum">
              <a:rPr lang="fr-FR" smtClean="0"/>
              <a:t>‹N°›</a:t>
            </a:fld>
            <a:endParaRPr lang="fr-FR"/>
          </a:p>
        </p:txBody>
      </p:sp>
    </p:spTree>
    <p:extLst>
      <p:ext uri="{BB962C8B-B14F-4D97-AF65-F5344CB8AC3E}">
        <p14:creationId xmlns:p14="http://schemas.microsoft.com/office/powerpoint/2010/main" val="1474106523"/>
      </p:ext>
    </p:extLst>
  </p:cSld>
  <p:clrMapOvr>
    <a:masterClrMapping/>
  </p:clrMapOvr>
  <p:transition spd="med" advClick="0" advTm="1000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11F5997-3B06-4342-A4AD-4B7FC2035BC4}" type="datetime1">
              <a:rPr lang="fr-FR" smtClean="0"/>
              <a:t>01/12/2014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7AB4892-2B34-43D3-8647-5FECFEBD65B9}" type="slidenum">
              <a:rPr lang="fr-FR" smtClean="0"/>
              <a:t>‹N°›</a:t>
            </a:fld>
            <a:endParaRPr lang="fr-FR"/>
          </a:p>
        </p:txBody>
      </p:sp>
    </p:spTree>
    <p:extLst>
      <p:ext uri="{BB962C8B-B14F-4D97-AF65-F5344CB8AC3E}">
        <p14:creationId xmlns:p14="http://schemas.microsoft.com/office/powerpoint/2010/main" val="3646946226"/>
      </p:ext>
    </p:extLst>
  </p:cSld>
  <p:clrMapOvr>
    <a:masterClrMapping/>
  </p:clrMapOvr>
  <p:transition spd="med" advClick="0" advTm="1000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F5CFB72-D26E-4398-A5F4-331A997F0835}" type="datetime1">
              <a:rPr lang="fr-FR" smtClean="0"/>
              <a:t>01/12/2014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7AB4892-2B34-43D3-8647-5FECFEBD65B9}" type="slidenum">
              <a:rPr lang="fr-FR" smtClean="0"/>
              <a:t>‹N°›</a:t>
            </a:fld>
            <a:endParaRPr lang="fr-FR"/>
          </a:p>
        </p:txBody>
      </p:sp>
    </p:spTree>
    <p:extLst>
      <p:ext uri="{BB962C8B-B14F-4D97-AF65-F5344CB8AC3E}">
        <p14:creationId xmlns:p14="http://schemas.microsoft.com/office/powerpoint/2010/main" val="3919708930"/>
      </p:ext>
    </p:extLst>
  </p:cSld>
  <p:clrMapOvr>
    <a:masterClrMapping/>
  </p:clrMapOvr>
  <p:transition spd="med" advClick="0" advTm="1000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6893433A-8817-4B24-BB1B-268CEEC90F12}" type="datetime1">
              <a:rPr lang="fr-FR" smtClean="0"/>
              <a:t>01/12/2014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7AB4892-2B34-43D3-8647-5FECFEBD65B9}" type="slidenum">
              <a:rPr lang="fr-FR" smtClean="0"/>
              <a:t>‹N°›</a:t>
            </a:fld>
            <a:endParaRPr lang="fr-FR"/>
          </a:p>
        </p:txBody>
      </p:sp>
    </p:spTree>
    <p:extLst>
      <p:ext uri="{BB962C8B-B14F-4D97-AF65-F5344CB8AC3E}">
        <p14:creationId xmlns:p14="http://schemas.microsoft.com/office/powerpoint/2010/main" val="2763189570"/>
      </p:ext>
    </p:extLst>
  </p:cSld>
  <p:clrMapOvr>
    <a:masterClrMapping/>
  </p:clrMapOvr>
  <p:transition spd="med" advClick="0" advTm="1000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CBF67A15-E912-448B-ACC2-7344036862F5}" type="datetime1">
              <a:rPr lang="fr-FR" smtClean="0"/>
              <a:t>01/12/2014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7AB4892-2B34-43D3-8647-5FECFEBD65B9}" type="slidenum">
              <a:rPr lang="fr-FR" smtClean="0"/>
              <a:t>‹N°›</a:t>
            </a:fld>
            <a:endParaRPr lang="fr-FR"/>
          </a:p>
        </p:txBody>
      </p:sp>
    </p:spTree>
    <p:extLst>
      <p:ext uri="{BB962C8B-B14F-4D97-AF65-F5344CB8AC3E}">
        <p14:creationId xmlns:p14="http://schemas.microsoft.com/office/powerpoint/2010/main" val="2769818564"/>
      </p:ext>
    </p:extLst>
  </p:cSld>
  <p:clrMapOvr>
    <a:masterClrMapping/>
  </p:clrMapOvr>
  <p:transition spd="med" advClick="0" advTm="1000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6292D7C7-D799-4793-ABBE-5C4C73BE6236}" type="datetime1">
              <a:rPr lang="fr-FR" smtClean="0"/>
              <a:t>01/12/2014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7AB4892-2B34-43D3-8647-5FECFEBD65B9}" type="slidenum">
              <a:rPr lang="fr-FR" smtClean="0"/>
              <a:t>‹N°›</a:t>
            </a:fld>
            <a:endParaRPr lang="fr-FR"/>
          </a:p>
        </p:txBody>
      </p:sp>
    </p:spTree>
    <p:extLst>
      <p:ext uri="{BB962C8B-B14F-4D97-AF65-F5344CB8AC3E}">
        <p14:creationId xmlns:p14="http://schemas.microsoft.com/office/powerpoint/2010/main" val="530598291"/>
      </p:ext>
    </p:extLst>
  </p:cSld>
  <p:clrMapOvr>
    <a:masterClrMapping/>
  </p:clrMapOvr>
  <p:transition spd="med" advClick="0" advTm="1000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87C687-2061-4EF1-ADB3-B04734635347}" type="datetime1">
              <a:rPr lang="fr-FR" smtClean="0"/>
              <a:t>01/12/2014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7AB4892-2B34-43D3-8647-5FECFEBD65B9}" type="slidenum">
              <a:rPr lang="fr-FR" smtClean="0"/>
              <a:t>‹N°›</a:t>
            </a:fld>
            <a:endParaRPr lang="fr-FR"/>
          </a:p>
        </p:txBody>
      </p:sp>
    </p:spTree>
    <p:extLst>
      <p:ext uri="{BB962C8B-B14F-4D97-AF65-F5344CB8AC3E}">
        <p14:creationId xmlns:p14="http://schemas.microsoft.com/office/powerpoint/2010/main" val="405350497"/>
      </p:ext>
    </p:extLst>
  </p:cSld>
  <p:clrMapOvr>
    <a:masterClrMapping/>
  </p:clrMapOvr>
  <p:transition spd="med" advClick="0" advTm="1000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07213F32-3D0D-4B30-8115-B7DEEE09D4AD}" type="datetime1">
              <a:rPr lang="fr-FR" smtClean="0"/>
              <a:t>01/12/2014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7AB4892-2B34-43D3-8647-5FECFEBD65B9}" type="slidenum">
              <a:rPr lang="fr-FR" smtClean="0"/>
              <a:t>‹N°›</a:t>
            </a:fld>
            <a:endParaRPr lang="fr-FR"/>
          </a:p>
        </p:txBody>
      </p:sp>
    </p:spTree>
    <p:extLst>
      <p:ext uri="{BB962C8B-B14F-4D97-AF65-F5344CB8AC3E}">
        <p14:creationId xmlns:p14="http://schemas.microsoft.com/office/powerpoint/2010/main" val="1577770075"/>
      </p:ext>
    </p:extLst>
  </p:cSld>
  <p:clrMapOvr>
    <a:masterClrMapping/>
  </p:clrMapOvr>
  <p:transition spd="med" advClick="0" advTm="1000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55D96AE-F75C-46D7-8182-80932042DDE2}" type="datetime1">
              <a:rPr lang="fr-FR" smtClean="0"/>
              <a:t>01/12/2014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7AB4892-2B34-43D3-8647-5FECFEBD65B9}" type="slidenum">
              <a:rPr lang="fr-FR" smtClean="0"/>
              <a:t>‹N°›</a:t>
            </a:fld>
            <a:endParaRPr lang="fr-FR"/>
          </a:p>
        </p:txBody>
      </p:sp>
    </p:spTree>
    <p:extLst>
      <p:ext uri="{BB962C8B-B14F-4D97-AF65-F5344CB8AC3E}">
        <p14:creationId xmlns:p14="http://schemas.microsoft.com/office/powerpoint/2010/main" val="2113665908"/>
      </p:ext>
    </p:extLst>
  </p:cSld>
  <p:clrMapOvr>
    <a:masterClrMapping/>
  </p:clrMapOvr>
  <p:transition spd="med" advClick="0" advTm="10000">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8A45D1-2F3C-47F9-AD4E-7CE511B0AD4E}" type="datetime1">
              <a:rPr lang="fr-FR" smtClean="0"/>
              <a:t>01/12/2014</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AB4892-2B34-43D3-8647-5FECFEBD65B9}" type="slidenum">
              <a:rPr lang="fr-FR" smtClean="0"/>
              <a:t>‹N°›</a:t>
            </a:fld>
            <a:endParaRPr lang="fr-FR"/>
          </a:p>
        </p:txBody>
      </p:sp>
    </p:spTree>
    <p:extLst>
      <p:ext uri="{BB962C8B-B14F-4D97-AF65-F5344CB8AC3E}">
        <p14:creationId xmlns:p14="http://schemas.microsoft.com/office/powerpoint/2010/main" val="39309960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advClick="0" advTm="10000">
    <p:fade/>
  </p:transition>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cid:image003.png@01CF3937.F14FFF5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3.png"/><Relationship Id="rId18" Type="http://schemas.openxmlformats.org/officeDocument/2006/relationships/image" Target="../media/image18.png"/><Relationship Id="rId3" Type="http://schemas.openxmlformats.org/officeDocument/2006/relationships/image" Target="../media/image5.png"/><Relationship Id="rId7" Type="http://schemas.openxmlformats.org/officeDocument/2006/relationships/image" Target="../media/image9.png"/><Relationship Id="rId12" Type="http://schemas.microsoft.com/office/2007/relationships/hdphoto" Target="../media/hdphoto2.wdp"/><Relationship Id="rId17" Type="http://schemas.openxmlformats.org/officeDocument/2006/relationships/image" Target="../media/image17.png"/><Relationship Id="rId2" Type="http://schemas.openxmlformats.org/officeDocument/2006/relationships/notesSlide" Target="../notesSlides/notesSlide4.xml"/><Relationship Id="rId16" Type="http://schemas.openxmlformats.org/officeDocument/2006/relationships/image" Target="../media/image16.png"/><Relationship Id="rId1" Type="http://schemas.openxmlformats.org/officeDocument/2006/relationships/slideLayout" Target="../slideLayouts/slideLayout7.xml"/><Relationship Id="rId6" Type="http://schemas.openxmlformats.org/officeDocument/2006/relationships/image" Target="../media/image8.png"/><Relationship Id="rId11" Type="http://schemas.openxmlformats.org/officeDocument/2006/relationships/image" Target="../media/image12.png"/><Relationship Id="rId5" Type="http://schemas.openxmlformats.org/officeDocument/2006/relationships/image" Target="../media/image7.png"/><Relationship Id="rId15" Type="http://schemas.openxmlformats.org/officeDocument/2006/relationships/image" Target="../media/image15.png"/><Relationship Id="rId10" Type="http://schemas.openxmlformats.org/officeDocument/2006/relationships/image" Target="../media/image11.png"/><Relationship Id="rId4" Type="http://schemas.openxmlformats.org/officeDocument/2006/relationships/image" Target="../media/image6.png"/><Relationship Id="rId9" Type="http://schemas.microsoft.com/office/2007/relationships/hdphoto" Target="../media/hdphoto1.wdp"/><Relationship Id="rId14" Type="http://schemas.openxmlformats.org/officeDocument/2006/relationships/image" Target="../media/image1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ehesp.fr/recherche/les-chaires/chaire-de-recherche-sur-la-jeuness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Imag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7437"/>
            <a:ext cx="2491351" cy="2491351"/>
          </a:xfrm>
          <a:prstGeom prst="rect">
            <a:avLst/>
          </a:prstGeom>
        </p:spPr>
      </p:pic>
      <p:sp>
        <p:nvSpPr>
          <p:cNvPr id="10" name="Rectangle 9"/>
          <p:cNvSpPr/>
          <p:nvPr/>
        </p:nvSpPr>
        <p:spPr>
          <a:xfrm>
            <a:off x="2411760" y="1363112"/>
            <a:ext cx="6876256" cy="1031051"/>
          </a:xfrm>
          <a:prstGeom prst="rect">
            <a:avLst/>
          </a:prstGeom>
        </p:spPr>
        <p:txBody>
          <a:bodyPr wrap="square">
            <a:spAutoFit/>
          </a:bodyPr>
          <a:lstStyle/>
          <a:p>
            <a:pPr algn="ctr">
              <a:spcAft>
                <a:spcPts val="600"/>
              </a:spcAft>
            </a:pPr>
            <a:r>
              <a:rPr lang="fr-FR" sz="2800" b="1" dirty="0" smtClean="0">
                <a:solidFill>
                  <a:schemeClr val="accent1">
                    <a:lumMod val="50000"/>
                  </a:schemeClr>
                </a:solidFill>
                <a:latin typeface="Arial" panose="020B0604020202020204" pitchFamily="34" charset="0"/>
                <a:cs typeface="Arial" panose="020B0604020202020204" pitchFamily="34" charset="0"/>
              </a:rPr>
              <a:t>Pourquoi avez-vous besoin </a:t>
            </a:r>
          </a:p>
          <a:p>
            <a:pPr algn="ctr">
              <a:spcAft>
                <a:spcPts val="600"/>
              </a:spcAft>
            </a:pPr>
            <a:r>
              <a:rPr lang="fr-FR" sz="2800" b="1" dirty="0" smtClean="0">
                <a:solidFill>
                  <a:schemeClr val="accent1">
                    <a:lumMod val="50000"/>
                  </a:schemeClr>
                </a:solidFill>
                <a:latin typeface="Arial" panose="020B0604020202020204" pitchFamily="34" charset="0"/>
                <a:cs typeface="Arial" panose="020B0604020202020204" pitchFamily="34" charset="0"/>
              </a:rPr>
              <a:t>des jeunes ?</a:t>
            </a:r>
            <a:endParaRPr lang="fr-FR" sz="2800" b="1" dirty="0">
              <a:solidFill>
                <a:schemeClr val="accent1">
                  <a:lumMod val="50000"/>
                </a:schemeClr>
              </a:solidFill>
              <a:latin typeface="Arial" panose="020B0604020202020204" pitchFamily="34" charset="0"/>
              <a:cs typeface="Arial" panose="020B0604020202020204" pitchFamily="34" charset="0"/>
            </a:endParaRPr>
          </a:p>
        </p:txBody>
      </p:sp>
      <p:pic>
        <p:nvPicPr>
          <p:cNvPr id="11" name="Image 10" descr="cid:image003.png@01CF3937.F14FFF50"/>
          <p:cNvPicPr>
            <a:picLocks noChangeAspect="1"/>
          </p:cNvPicPr>
          <p:nvPr/>
        </p:nvPicPr>
        <p:blipFill>
          <a:blip r:embed="rId3" r:link="rId4">
            <a:extLst>
              <a:ext uri="{28A0092B-C50C-407E-A947-70E740481C1C}">
                <a14:useLocalDpi xmlns:a14="http://schemas.microsoft.com/office/drawing/2010/main" val="0"/>
              </a:ext>
            </a:extLst>
          </a:blip>
          <a:stretch>
            <a:fillRect/>
          </a:stretch>
        </p:blipFill>
        <p:spPr bwMode="auto">
          <a:xfrm>
            <a:off x="3470235" y="4630171"/>
            <a:ext cx="5181600" cy="1546860"/>
          </a:xfrm>
          <a:prstGeom prst="rect">
            <a:avLst/>
          </a:prstGeom>
          <a:noFill/>
          <a:ln>
            <a:noFill/>
          </a:ln>
        </p:spPr>
      </p:pic>
      <p:sp>
        <p:nvSpPr>
          <p:cNvPr id="12" name="Rectangle 11"/>
          <p:cNvSpPr/>
          <p:nvPr/>
        </p:nvSpPr>
        <p:spPr>
          <a:xfrm>
            <a:off x="2699792" y="2629623"/>
            <a:ext cx="6120680" cy="2000548"/>
          </a:xfrm>
          <a:prstGeom prst="rect">
            <a:avLst/>
          </a:prstGeom>
        </p:spPr>
        <p:txBody>
          <a:bodyPr wrap="square">
            <a:spAutoFit/>
          </a:bodyPr>
          <a:lstStyle/>
          <a:p>
            <a:pPr algn="ctr">
              <a:spcAft>
                <a:spcPts val="600"/>
              </a:spcAft>
            </a:pPr>
            <a:r>
              <a:rPr lang="fr-FR" sz="2400" b="1" dirty="0" smtClean="0">
                <a:solidFill>
                  <a:srgbClr val="EE7F00"/>
                </a:solidFill>
                <a:latin typeface="Arial" panose="020B0604020202020204" pitchFamily="34" charset="0"/>
                <a:cs typeface="Arial" panose="020B0604020202020204" pitchFamily="34" charset="0"/>
              </a:rPr>
              <a:t>2 décembre 2014</a:t>
            </a:r>
            <a:r>
              <a:rPr lang="fr-FR" sz="2400" dirty="0" smtClean="0">
                <a:solidFill>
                  <a:srgbClr val="EE7F00"/>
                </a:solidFill>
                <a:latin typeface="Arial" panose="020B0604020202020204" pitchFamily="34" charset="0"/>
                <a:cs typeface="Arial" panose="020B0604020202020204" pitchFamily="34" charset="0"/>
              </a:rPr>
              <a:t> </a:t>
            </a:r>
          </a:p>
          <a:p>
            <a:pPr algn="ctr">
              <a:spcAft>
                <a:spcPts val="600"/>
              </a:spcAft>
            </a:pPr>
            <a:r>
              <a:rPr lang="fr-FR" sz="2000" b="1" dirty="0" smtClean="0">
                <a:solidFill>
                  <a:schemeClr val="accent1">
                    <a:lumMod val="50000"/>
                  </a:schemeClr>
                </a:solidFill>
                <a:latin typeface="Arial" panose="020B0604020202020204" pitchFamily="34" charset="0"/>
                <a:cs typeface="Arial" panose="020B0604020202020204" pitchFamily="34" charset="0"/>
              </a:rPr>
              <a:t>Groupe Interinstitutionnel Jeunesse du Finistère</a:t>
            </a:r>
          </a:p>
          <a:p>
            <a:pPr algn="ctr">
              <a:spcAft>
                <a:spcPts val="600"/>
              </a:spcAft>
            </a:pPr>
            <a:r>
              <a:rPr lang="fr-FR" sz="2000" b="1" dirty="0" smtClean="0">
                <a:solidFill>
                  <a:schemeClr val="accent1">
                    <a:lumMod val="50000"/>
                  </a:schemeClr>
                </a:solidFill>
                <a:latin typeface="Arial" panose="020B0604020202020204" pitchFamily="34" charset="0"/>
                <a:cs typeface="Arial" panose="020B0604020202020204" pitchFamily="34" charset="0"/>
              </a:rPr>
              <a:t>4</a:t>
            </a:r>
            <a:r>
              <a:rPr lang="fr-FR" sz="2000" b="1" baseline="30000" dirty="0" smtClean="0">
                <a:solidFill>
                  <a:schemeClr val="accent1">
                    <a:lumMod val="50000"/>
                  </a:schemeClr>
                </a:solidFill>
                <a:latin typeface="Arial" panose="020B0604020202020204" pitchFamily="34" charset="0"/>
                <a:cs typeface="Arial" panose="020B0604020202020204" pitchFamily="34" charset="0"/>
              </a:rPr>
              <a:t>ème</a:t>
            </a:r>
            <a:r>
              <a:rPr lang="fr-FR" sz="2000" b="1" dirty="0" smtClean="0">
                <a:solidFill>
                  <a:schemeClr val="accent1">
                    <a:lumMod val="50000"/>
                  </a:schemeClr>
                </a:solidFill>
                <a:latin typeface="Arial" panose="020B0604020202020204" pitchFamily="34" charset="0"/>
                <a:cs typeface="Arial" panose="020B0604020202020204" pitchFamily="34" charset="0"/>
              </a:rPr>
              <a:t> rencontre « la jeunesse une priorité »</a:t>
            </a:r>
            <a:endParaRPr lang="fr-FR" sz="2000" b="1" dirty="0" smtClean="0">
              <a:solidFill>
                <a:schemeClr val="accent1">
                  <a:lumMod val="50000"/>
                </a:schemeClr>
              </a:solidFill>
              <a:latin typeface="Arial" panose="020B0604020202020204" pitchFamily="34" charset="0"/>
              <a:cs typeface="Arial" panose="020B0604020202020204" pitchFamily="34" charset="0"/>
            </a:endParaRPr>
          </a:p>
          <a:p>
            <a:pPr algn="ctr">
              <a:spcAft>
                <a:spcPts val="600"/>
              </a:spcAft>
            </a:pPr>
            <a:r>
              <a:rPr lang="fr-FR" sz="2000" b="1" dirty="0" smtClean="0">
                <a:solidFill>
                  <a:schemeClr val="accent1">
                    <a:lumMod val="50000"/>
                  </a:schemeClr>
                </a:solidFill>
                <a:latin typeface="Arial" panose="020B0604020202020204" pitchFamily="34" charset="0"/>
                <a:cs typeface="Arial" panose="020B0604020202020204" pitchFamily="34" charset="0"/>
              </a:rPr>
              <a:t>Pont </a:t>
            </a:r>
            <a:r>
              <a:rPr lang="fr-FR" sz="2000" b="1" dirty="0" smtClean="0">
                <a:solidFill>
                  <a:schemeClr val="accent1">
                    <a:lumMod val="50000"/>
                  </a:schemeClr>
                </a:solidFill>
                <a:latin typeface="Arial" panose="020B0604020202020204" pitchFamily="34" charset="0"/>
                <a:cs typeface="Arial" panose="020B0604020202020204" pitchFamily="34" charset="0"/>
              </a:rPr>
              <a:t>de Buis</a:t>
            </a:r>
          </a:p>
          <a:p>
            <a:pPr algn="ctr">
              <a:spcAft>
                <a:spcPts val="600"/>
              </a:spcAft>
            </a:pPr>
            <a:r>
              <a:rPr lang="fr-FR" sz="2000" b="1" dirty="0" smtClean="0">
                <a:solidFill>
                  <a:schemeClr val="accent1">
                    <a:lumMod val="50000"/>
                  </a:schemeClr>
                </a:solidFill>
                <a:latin typeface="Arial" panose="020B0604020202020204" pitchFamily="34" charset="0"/>
                <a:cs typeface="Arial" panose="020B0604020202020204" pitchFamily="34" charset="0"/>
              </a:rPr>
              <a:t>Patricia Loncle – Karinne Guilloux</a:t>
            </a:r>
          </a:p>
        </p:txBody>
      </p:sp>
      <p:pic>
        <p:nvPicPr>
          <p:cNvPr id="3" name="Imag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 y="6156752"/>
            <a:ext cx="9066500" cy="453312"/>
          </a:xfrm>
          <a:prstGeom prst="rect">
            <a:avLst/>
          </a:prstGeom>
        </p:spPr>
      </p:pic>
    </p:spTree>
    <p:extLst>
      <p:ext uri="{BB962C8B-B14F-4D97-AF65-F5344CB8AC3E}">
        <p14:creationId xmlns:p14="http://schemas.microsoft.com/office/powerpoint/2010/main" val="3500919053"/>
      </p:ext>
    </p:extLst>
  </p:cSld>
  <p:clrMapOvr>
    <a:masterClrMapping/>
  </p:clrMapOvr>
  <p:transition spd="med" advClick="0" advTm="1000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solidFill>
                  <a:srgbClr val="EE7F00"/>
                </a:solidFill>
                <a:latin typeface="Arial Narrow" panose="020B0606020202030204" pitchFamily="34" charset="0"/>
              </a:rPr>
              <a:t>Variété des contextes institutionnels</a:t>
            </a:r>
          </a:p>
        </p:txBody>
      </p:sp>
      <p:sp>
        <p:nvSpPr>
          <p:cNvPr id="3" name="Espace réservé du contenu 2"/>
          <p:cNvSpPr>
            <a:spLocks noGrp="1"/>
          </p:cNvSpPr>
          <p:nvPr>
            <p:ph idx="1"/>
          </p:nvPr>
        </p:nvSpPr>
        <p:spPr/>
        <p:txBody>
          <a:bodyPr/>
          <a:lstStyle/>
          <a:p>
            <a:pPr lvl="1">
              <a:spcBef>
                <a:spcPts val="0"/>
              </a:spcBef>
              <a:spcAft>
                <a:spcPts val="600"/>
              </a:spcAft>
              <a:buClr>
                <a:srgbClr val="FF6600"/>
              </a:buClr>
            </a:pPr>
            <a:r>
              <a:rPr lang="fr-FR" dirty="0">
                <a:solidFill>
                  <a:schemeClr val="accent1">
                    <a:lumMod val="50000"/>
                  </a:schemeClr>
                </a:solidFill>
              </a:rPr>
              <a:t>Promue et encouragée par toutes les instances de décision </a:t>
            </a:r>
          </a:p>
          <a:p>
            <a:pPr lvl="1">
              <a:spcBef>
                <a:spcPts val="0"/>
              </a:spcBef>
              <a:spcAft>
                <a:spcPts val="600"/>
              </a:spcAft>
              <a:buClr>
                <a:srgbClr val="FF6600"/>
              </a:buClr>
            </a:pPr>
            <a:r>
              <a:rPr lang="fr-FR" dirty="0">
                <a:solidFill>
                  <a:schemeClr val="accent1">
                    <a:lumMod val="50000"/>
                  </a:schemeClr>
                </a:solidFill>
              </a:rPr>
              <a:t>Concerne les politiques de jeunesse</a:t>
            </a:r>
          </a:p>
          <a:p>
            <a:pPr lvl="1">
              <a:spcBef>
                <a:spcPts val="0"/>
              </a:spcBef>
              <a:spcAft>
                <a:spcPts val="600"/>
              </a:spcAft>
              <a:buClr>
                <a:srgbClr val="FF6600"/>
              </a:buClr>
            </a:pPr>
            <a:r>
              <a:rPr lang="fr-FR" dirty="0">
                <a:solidFill>
                  <a:schemeClr val="accent1">
                    <a:lumMod val="50000"/>
                  </a:schemeClr>
                </a:solidFill>
              </a:rPr>
              <a:t>Mais aussi de plus en plus </a:t>
            </a:r>
          </a:p>
          <a:p>
            <a:pPr lvl="2">
              <a:spcBef>
                <a:spcPts val="0"/>
              </a:spcBef>
              <a:spcAft>
                <a:spcPts val="600"/>
              </a:spcAft>
              <a:buClr>
                <a:srgbClr val="FF6600"/>
              </a:buClr>
            </a:pPr>
            <a:r>
              <a:rPr lang="fr-FR" dirty="0">
                <a:solidFill>
                  <a:schemeClr val="accent1">
                    <a:lumMod val="50000"/>
                  </a:schemeClr>
                </a:solidFill>
              </a:rPr>
              <a:t>Les politiques sociales, de santé, d’éducation </a:t>
            </a:r>
          </a:p>
          <a:p>
            <a:pPr lvl="2">
              <a:spcBef>
                <a:spcPts val="0"/>
              </a:spcBef>
              <a:spcAft>
                <a:spcPts val="600"/>
              </a:spcAft>
              <a:buClr>
                <a:srgbClr val="FF6600"/>
              </a:buClr>
            </a:pPr>
            <a:r>
              <a:rPr lang="fr-FR" dirty="0">
                <a:solidFill>
                  <a:schemeClr val="accent1">
                    <a:lumMod val="50000"/>
                  </a:schemeClr>
                </a:solidFill>
              </a:rPr>
              <a:t>Des formes classiques </a:t>
            </a:r>
          </a:p>
          <a:p>
            <a:pPr lvl="3">
              <a:spcBef>
                <a:spcPts val="0"/>
              </a:spcBef>
              <a:spcAft>
                <a:spcPts val="600"/>
              </a:spcAft>
              <a:buClr>
                <a:srgbClr val="FF6600"/>
              </a:buClr>
            </a:pPr>
            <a:r>
              <a:rPr lang="fr-FR" dirty="0">
                <a:solidFill>
                  <a:schemeClr val="accent1">
                    <a:lumMod val="50000"/>
                  </a:schemeClr>
                </a:solidFill>
              </a:rPr>
              <a:t>Conseils et assemblées de jeunes, conseils de classe</a:t>
            </a:r>
          </a:p>
          <a:p>
            <a:pPr lvl="2">
              <a:spcBef>
                <a:spcPts val="0"/>
              </a:spcBef>
              <a:spcAft>
                <a:spcPts val="600"/>
              </a:spcAft>
              <a:buClr>
                <a:srgbClr val="FF6600"/>
              </a:buClr>
            </a:pPr>
            <a:r>
              <a:rPr lang="fr-FR" dirty="0">
                <a:solidFill>
                  <a:schemeClr val="accent1">
                    <a:lumMod val="50000"/>
                  </a:schemeClr>
                </a:solidFill>
              </a:rPr>
              <a:t>Des formes plus récentes </a:t>
            </a:r>
          </a:p>
          <a:p>
            <a:pPr lvl="3">
              <a:spcBef>
                <a:spcPts val="0"/>
              </a:spcBef>
              <a:spcAft>
                <a:spcPts val="600"/>
              </a:spcAft>
              <a:buClr>
                <a:srgbClr val="FF6600"/>
              </a:buClr>
            </a:pPr>
            <a:r>
              <a:rPr lang="fr-FR" dirty="0">
                <a:solidFill>
                  <a:schemeClr val="accent1">
                    <a:lumMod val="50000"/>
                  </a:schemeClr>
                </a:solidFill>
              </a:rPr>
              <a:t>Prévention par les pairs, junior associations, </a:t>
            </a:r>
            <a:r>
              <a:rPr lang="fr-FR" dirty="0" err="1">
                <a:solidFill>
                  <a:schemeClr val="accent1">
                    <a:lumMod val="50000"/>
                  </a:schemeClr>
                </a:solidFill>
              </a:rPr>
              <a:t>co</a:t>
            </a:r>
            <a:r>
              <a:rPr lang="fr-FR" dirty="0">
                <a:solidFill>
                  <a:schemeClr val="accent1">
                    <a:lumMod val="50000"/>
                  </a:schemeClr>
                </a:solidFill>
              </a:rPr>
              <a:t>-construction des politiques publiques, participation via les réseaux sociaux </a:t>
            </a:r>
          </a:p>
          <a:p>
            <a:endParaRPr lang="fr-FR" dirty="0"/>
          </a:p>
        </p:txBody>
      </p:sp>
      <p:sp>
        <p:nvSpPr>
          <p:cNvPr id="4" name="Espace réservé du numéro de diapositive 3"/>
          <p:cNvSpPr>
            <a:spLocks noGrp="1"/>
          </p:cNvSpPr>
          <p:nvPr>
            <p:ph type="sldNum" sz="quarter" idx="12"/>
          </p:nvPr>
        </p:nvSpPr>
        <p:spPr/>
        <p:txBody>
          <a:bodyPr/>
          <a:lstStyle/>
          <a:p>
            <a:fld id="{B7AB4892-2B34-43D3-8647-5FECFEBD65B9}" type="slidenum">
              <a:rPr lang="fr-FR" smtClean="0"/>
              <a:t>10</a:t>
            </a:fld>
            <a:endParaRPr lang="fr-FR"/>
          </a:p>
        </p:txBody>
      </p:sp>
    </p:spTree>
    <p:extLst>
      <p:ext uri="{BB962C8B-B14F-4D97-AF65-F5344CB8AC3E}">
        <p14:creationId xmlns:p14="http://schemas.microsoft.com/office/powerpoint/2010/main" val="713822644"/>
      </p:ext>
    </p:extLst>
  </p:cSld>
  <p:clrMapOvr>
    <a:masterClrMapping/>
  </p:clrMapOvr>
  <p:transition spd="med" advClick="0" advTm="10000">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EE7F00"/>
                </a:solidFill>
                <a:latin typeface="Arial Narrow" panose="020B0606020202030204" pitchFamily="34" charset="0"/>
              </a:rPr>
              <a:t>Trois grands types de </a:t>
            </a:r>
            <a:r>
              <a:rPr lang="fr-FR" dirty="0" smtClean="0">
                <a:solidFill>
                  <a:srgbClr val="EE7F00"/>
                </a:solidFill>
                <a:latin typeface="Arial Narrow" panose="020B0606020202030204" pitchFamily="34" charset="0"/>
              </a:rPr>
              <a:t>modalités</a:t>
            </a:r>
            <a:r>
              <a:rPr lang="fr-FR" dirty="0" smtClean="0"/>
              <a:t> </a:t>
            </a:r>
            <a:endParaRPr lang="fr-FR" dirty="0"/>
          </a:p>
        </p:txBody>
      </p:sp>
      <p:sp>
        <p:nvSpPr>
          <p:cNvPr id="3" name="Espace réservé du contenu 2"/>
          <p:cNvSpPr>
            <a:spLocks noGrp="1"/>
          </p:cNvSpPr>
          <p:nvPr>
            <p:ph idx="1"/>
          </p:nvPr>
        </p:nvSpPr>
        <p:spPr/>
        <p:txBody>
          <a:bodyPr>
            <a:normAutofit lnSpcReduction="10000"/>
          </a:bodyPr>
          <a:lstStyle/>
          <a:p>
            <a:pPr lvl="1">
              <a:buClr>
                <a:srgbClr val="FF6600"/>
              </a:buClr>
            </a:pPr>
            <a:r>
              <a:rPr lang="fr-FR" dirty="0">
                <a:solidFill>
                  <a:schemeClr val="accent1">
                    <a:lumMod val="50000"/>
                  </a:schemeClr>
                </a:solidFill>
              </a:rPr>
              <a:t>Participation formelle</a:t>
            </a:r>
          </a:p>
          <a:p>
            <a:pPr lvl="2">
              <a:buClr>
                <a:srgbClr val="FF6600"/>
              </a:buClr>
            </a:pPr>
            <a:r>
              <a:rPr lang="fr-FR" dirty="0">
                <a:solidFill>
                  <a:schemeClr val="accent1">
                    <a:lumMod val="50000"/>
                  </a:schemeClr>
                </a:solidFill>
              </a:rPr>
              <a:t>Via le vote, les partis, les syndicats </a:t>
            </a:r>
          </a:p>
          <a:p>
            <a:pPr lvl="2">
              <a:buClr>
                <a:srgbClr val="FF6600"/>
              </a:buClr>
            </a:pPr>
            <a:r>
              <a:rPr lang="fr-FR" dirty="0">
                <a:solidFill>
                  <a:schemeClr val="accent1">
                    <a:lumMod val="50000"/>
                  </a:schemeClr>
                </a:solidFill>
              </a:rPr>
              <a:t>Les appels à la participation publique des jeunes</a:t>
            </a:r>
          </a:p>
          <a:p>
            <a:pPr lvl="2">
              <a:buClr>
                <a:srgbClr val="FF6600"/>
              </a:buClr>
            </a:pPr>
            <a:r>
              <a:rPr lang="fr-FR" dirty="0">
                <a:solidFill>
                  <a:schemeClr val="accent1">
                    <a:lumMod val="50000"/>
                  </a:schemeClr>
                </a:solidFill>
              </a:rPr>
              <a:t>Les soutiens aux initiatives jeunes</a:t>
            </a:r>
          </a:p>
          <a:p>
            <a:pPr lvl="1">
              <a:buClr>
                <a:srgbClr val="FF6600"/>
              </a:buClr>
            </a:pPr>
            <a:r>
              <a:rPr lang="fr-FR" dirty="0">
                <a:solidFill>
                  <a:schemeClr val="accent1">
                    <a:lumMod val="50000"/>
                  </a:schemeClr>
                </a:solidFill>
              </a:rPr>
              <a:t>Non-formelle  </a:t>
            </a:r>
          </a:p>
          <a:p>
            <a:pPr lvl="2">
              <a:buClr>
                <a:srgbClr val="FF6600"/>
              </a:buClr>
            </a:pPr>
            <a:r>
              <a:rPr lang="fr-FR" dirty="0">
                <a:solidFill>
                  <a:schemeClr val="accent1">
                    <a:lumMod val="50000"/>
                  </a:schemeClr>
                </a:solidFill>
              </a:rPr>
              <a:t>Participation collective et sociale des jeunes </a:t>
            </a:r>
          </a:p>
          <a:p>
            <a:pPr lvl="3">
              <a:buClr>
                <a:srgbClr val="FF6600"/>
              </a:buClr>
            </a:pPr>
            <a:r>
              <a:rPr lang="fr-FR" dirty="0">
                <a:solidFill>
                  <a:schemeClr val="accent1">
                    <a:lumMod val="50000"/>
                  </a:schemeClr>
                </a:solidFill>
              </a:rPr>
              <a:t>À travers le volontariat,  le bénévolat,  les organisations de jeunesse</a:t>
            </a:r>
          </a:p>
          <a:p>
            <a:pPr lvl="3">
              <a:buClr>
                <a:srgbClr val="FF6600"/>
              </a:buClr>
            </a:pPr>
            <a:r>
              <a:rPr lang="fr-FR" dirty="0">
                <a:solidFill>
                  <a:schemeClr val="accent1">
                    <a:lumMod val="50000"/>
                  </a:schemeClr>
                </a:solidFill>
              </a:rPr>
              <a:t>Avec le soutien des professionnels de la jeunesse </a:t>
            </a:r>
          </a:p>
          <a:p>
            <a:pPr lvl="1">
              <a:buClr>
                <a:srgbClr val="FF6600"/>
              </a:buClr>
            </a:pPr>
            <a:r>
              <a:rPr lang="fr-FR" dirty="0">
                <a:solidFill>
                  <a:schemeClr val="accent1">
                    <a:lumMod val="50000"/>
                  </a:schemeClr>
                </a:solidFill>
              </a:rPr>
              <a:t>Informelle </a:t>
            </a:r>
          </a:p>
          <a:p>
            <a:pPr lvl="2">
              <a:buClr>
                <a:srgbClr val="FF6600"/>
              </a:buClr>
            </a:pPr>
            <a:r>
              <a:rPr lang="fr-FR" dirty="0">
                <a:solidFill>
                  <a:schemeClr val="accent1">
                    <a:lumMod val="50000"/>
                  </a:schemeClr>
                </a:solidFill>
              </a:rPr>
              <a:t>Des formes collectives et protestataires </a:t>
            </a:r>
          </a:p>
          <a:p>
            <a:pPr lvl="2">
              <a:buClr>
                <a:srgbClr val="FF6600"/>
              </a:buClr>
            </a:pPr>
            <a:r>
              <a:rPr lang="fr-FR" dirty="0">
                <a:solidFill>
                  <a:schemeClr val="accent1">
                    <a:lumMod val="50000"/>
                  </a:schemeClr>
                </a:solidFill>
              </a:rPr>
              <a:t>Les squatters, les </a:t>
            </a:r>
            <a:r>
              <a:rPr lang="fr-FR" dirty="0" err="1">
                <a:solidFill>
                  <a:schemeClr val="accent1">
                    <a:lumMod val="50000"/>
                  </a:schemeClr>
                </a:solidFill>
              </a:rPr>
              <a:t>skaters</a:t>
            </a:r>
            <a:r>
              <a:rPr lang="fr-FR" dirty="0">
                <a:solidFill>
                  <a:schemeClr val="accent1">
                    <a:lumMod val="50000"/>
                  </a:schemeClr>
                </a:solidFill>
              </a:rPr>
              <a:t>, les indignés… </a:t>
            </a:r>
          </a:p>
          <a:p>
            <a:pPr lvl="2">
              <a:buClr>
                <a:srgbClr val="FF6600"/>
              </a:buClr>
            </a:pPr>
            <a:r>
              <a:rPr lang="fr-FR" dirty="0">
                <a:solidFill>
                  <a:schemeClr val="accent1">
                    <a:lumMod val="50000"/>
                  </a:schemeClr>
                </a:solidFill>
              </a:rPr>
              <a:t>Avec un recours croissant aux réseaux sociaux</a:t>
            </a:r>
          </a:p>
          <a:p>
            <a:endParaRPr lang="fr-FR" dirty="0"/>
          </a:p>
        </p:txBody>
      </p:sp>
      <p:sp>
        <p:nvSpPr>
          <p:cNvPr id="4" name="Espace réservé du numéro de diapositive 3"/>
          <p:cNvSpPr>
            <a:spLocks noGrp="1"/>
          </p:cNvSpPr>
          <p:nvPr>
            <p:ph type="sldNum" sz="quarter" idx="12"/>
          </p:nvPr>
        </p:nvSpPr>
        <p:spPr/>
        <p:txBody>
          <a:bodyPr/>
          <a:lstStyle/>
          <a:p>
            <a:fld id="{B7AB4892-2B34-43D3-8647-5FECFEBD65B9}" type="slidenum">
              <a:rPr lang="fr-FR" smtClean="0"/>
              <a:t>11</a:t>
            </a:fld>
            <a:endParaRPr lang="fr-FR"/>
          </a:p>
        </p:txBody>
      </p:sp>
      <p:sp>
        <p:nvSpPr>
          <p:cNvPr id="5" name="Accolade fermante 4"/>
          <p:cNvSpPr/>
          <p:nvPr/>
        </p:nvSpPr>
        <p:spPr>
          <a:xfrm>
            <a:off x="6804248" y="4928394"/>
            <a:ext cx="288032" cy="1008112"/>
          </a:xfrm>
          <a:prstGeom prst="rightBrace">
            <a:avLst/>
          </a:pr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fr-FR"/>
          </a:p>
        </p:txBody>
      </p:sp>
      <p:sp>
        <p:nvSpPr>
          <p:cNvPr id="6" name="ZoneTexte 5"/>
          <p:cNvSpPr txBox="1"/>
          <p:nvPr/>
        </p:nvSpPr>
        <p:spPr>
          <a:xfrm>
            <a:off x="7308304" y="4970785"/>
            <a:ext cx="1368152" cy="923330"/>
          </a:xfrm>
          <a:prstGeom prst="rect">
            <a:avLst/>
          </a:prstGeom>
          <a:noFill/>
        </p:spPr>
        <p:txBody>
          <a:bodyPr wrap="square" rtlCol="0">
            <a:spAutoFit/>
          </a:bodyPr>
          <a:lstStyle/>
          <a:p>
            <a:r>
              <a:rPr lang="fr-FR" dirty="0" smtClean="0">
                <a:solidFill>
                  <a:schemeClr val="accent1">
                    <a:lumMod val="50000"/>
                  </a:schemeClr>
                </a:solidFill>
              </a:rPr>
              <a:t>Importance de la culture jeunes </a:t>
            </a:r>
            <a:endParaRPr lang="fr-FR" dirty="0">
              <a:solidFill>
                <a:schemeClr val="accent1">
                  <a:lumMod val="50000"/>
                </a:schemeClr>
              </a:solidFill>
            </a:endParaRPr>
          </a:p>
        </p:txBody>
      </p:sp>
    </p:spTree>
    <p:extLst>
      <p:ext uri="{BB962C8B-B14F-4D97-AF65-F5344CB8AC3E}">
        <p14:creationId xmlns:p14="http://schemas.microsoft.com/office/powerpoint/2010/main" val="2193254809"/>
      </p:ext>
    </p:extLst>
  </p:cSld>
  <p:clrMapOvr>
    <a:masterClrMapping/>
  </p:clrMapOvr>
  <p:transition spd="med" advClick="0" advTm="10000">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EE7F00"/>
                </a:solidFill>
                <a:latin typeface="Arial Narrow" panose="020B0606020202030204" pitchFamily="34" charset="0"/>
              </a:rPr>
              <a:t>Participation et territoire </a:t>
            </a:r>
          </a:p>
        </p:txBody>
      </p:sp>
      <p:sp>
        <p:nvSpPr>
          <p:cNvPr id="3" name="Espace réservé du contenu 2"/>
          <p:cNvSpPr>
            <a:spLocks noGrp="1"/>
          </p:cNvSpPr>
          <p:nvPr>
            <p:ph idx="1"/>
          </p:nvPr>
        </p:nvSpPr>
        <p:spPr/>
        <p:txBody>
          <a:bodyPr>
            <a:normAutofit fontScale="92500" lnSpcReduction="10000"/>
          </a:bodyPr>
          <a:lstStyle/>
          <a:p>
            <a:pPr>
              <a:buClr>
                <a:srgbClr val="FF6600"/>
              </a:buClr>
            </a:pPr>
            <a:r>
              <a:rPr lang="fr-FR" dirty="0">
                <a:solidFill>
                  <a:schemeClr val="accent1">
                    <a:lumMod val="50000"/>
                  </a:schemeClr>
                </a:solidFill>
              </a:rPr>
              <a:t>Coexistence de deux liens aux territoires  </a:t>
            </a:r>
          </a:p>
          <a:p>
            <a:pPr lvl="1">
              <a:buClr>
                <a:srgbClr val="FF6600"/>
              </a:buClr>
            </a:pPr>
            <a:r>
              <a:rPr lang="fr-FR" dirty="0">
                <a:solidFill>
                  <a:schemeClr val="accent1">
                    <a:lumMod val="50000"/>
                  </a:schemeClr>
                </a:solidFill>
              </a:rPr>
              <a:t>Des formes très déterritorialisées de la participation via les médias sociaux </a:t>
            </a:r>
          </a:p>
          <a:p>
            <a:pPr lvl="1">
              <a:buClr>
                <a:srgbClr val="FF6600"/>
              </a:buClr>
            </a:pPr>
            <a:r>
              <a:rPr lang="fr-FR" dirty="0">
                <a:solidFill>
                  <a:schemeClr val="accent1">
                    <a:lumMod val="50000"/>
                  </a:schemeClr>
                </a:solidFill>
              </a:rPr>
              <a:t>Des formes très territoriales et des sentiments d’appartenance locale </a:t>
            </a:r>
          </a:p>
          <a:p>
            <a:pPr>
              <a:buClr>
                <a:srgbClr val="FF6600"/>
              </a:buClr>
            </a:pPr>
            <a:r>
              <a:rPr lang="fr-FR" dirty="0">
                <a:solidFill>
                  <a:schemeClr val="accent1">
                    <a:lumMod val="50000"/>
                  </a:schemeClr>
                </a:solidFill>
              </a:rPr>
              <a:t>La participation semble prendre tout son sens au niveau local</a:t>
            </a:r>
          </a:p>
          <a:p>
            <a:pPr lvl="1">
              <a:buClr>
                <a:srgbClr val="FF6600"/>
              </a:buClr>
            </a:pPr>
            <a:r>
              <a:rPr lang="fr-FR" dirty="0">
                <a:solidFill>
                  <a:schemeClr val="accent1">
                    <a:lumMod val="50000"/>
                  </a:schemeClr>
                </a:solidFill>
              </a:rPr>
              <a:t>Via le quartier, la communauté, l’école, les associations, la pratique sportive…  </a:t>
            </a:r>
          </a:p>
          <a:p>
            <a:pPr lvl="1">
              <a:buClr>
                <a:srgbClr val="FF6600"/>
              </a:buClr>
            </a:pPr>
            <a:r>
              <a:rPr lang="fr-FR" dirty="0">
                <a:solidFill>
                  <a:schemeClr val="accent1">
                    <a:lumMod val="50000"/>
                  </a:schemeClr>
                </a:solidFill>
              </a:rPr>
              <a:t>Le territoire permet de rassembler les dimensions institutionnelles, sociales, individuelles et culturelles </a:t>
            </a:r>
          </a:p>
          <a:p>
            <a:pPr lvl="1">
              <a:buClr>
                <a:srgbClr val="FF6600"/>
              </a:buClr>
            </a:pPr>
            <a:r>
              <a:rPr lang="fr-FR" dirty="0">
                <a:solidFill>
                  <a:schemeClr val="accent1">
                    <a:lumMod val="50000"/>
                  </a:schemeClr>
                </a:solidFill>
              </a:rPr>
              <a:t>Pour les politiques publiques, le territoire permet d’offrir des espaces délimités, « encadrant » la population des jeunes </a:t>
            </a:r>
          </a:p>
          <a:p>
            <a:endParaRPr lang="fr-FR" dirty="0"/>
          </a:p>
        </p:txBody>
      </p:sp>
      <p:sp>
        <p:nvSpPr>
          <p:cNvPr id="4" name="Espace réservé du numéro de diapositive 3"/>
          <p:cNvSpPr>
            <a:spLocks noGrp="1"/>
          </p:cNvSpPr>
          <p:nvPr>
            <p:ph type="sldNum" sz="quarter" idx="12"/>
          </p:nvPr>
        </p:nvSpPr>
        <p:spPr/>
        <p:txBody>
          <a:bodyPr/>
          <a:lstStyle/>
          <a:p>
            <a:fld id="{B7AB4892-2B34-43D3-8647-5FECFEBD65B9}" type="slidenum">
              <a:rPr lang="fr-FR" smtClean="0"/>
              <a:t>12</a:t>
            </a:fld>
            <a:endParaRPr lang="fr-FR"/>
          </a:p>
        </p:txBody>
      </p:sp>
    </p:spTree>
    <p:extLst>
      <p:ext uri="{BB962C8B-B14F-4D97-AF65-F5344CB8AC3E}">
        <p14:creationId xmlns:p14="http://schemas.microsoft.com/office/powerpoint/2010/main" val="2380660117"/>
      </p:ext>
    </p:extLst>
  </p:cSld>
  <p:clrMapOvr>
    <a:masterClrMapping/>
  </p:clrMapOvr>
  <p:transition spd="med" advClick="0" advTm="10000">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611560" y="476672"/>
            <a:ext cx="7886700" cy="2852737"/>
          </a:xfrm>
        </p:spPr>
        <p:txBody>
          <a:bodyPr/>
          <a:lstStyle/>
          <a:p>
            <a:r>
              <a:rPr lang="fr-FR" dirty="0" smtClean="0">
                <a:solidFill>
                  <a:srgbClr val="EE7F00"/>
                </a:solidFill>
                <a:latin typeface="Arial Narrow" panose="020B0606020202030204" pitchFamily="34" charset="0"/>
                <a:cs typeface="Arial" panose="020B0604020202020204" pitchFamily="34" charset="0"/>
              </a:rPr>
              <a:t>Sens de la </a:t>
            </a:r>
            <a:r>
              <a:rPr lang="fr-FR" dirty="0">
                <a:solidFill>
                  <a:srgbClr val="EE7F00"/>
                </a:solidFill>
                <a:latin typeface="Arial Narrow" panose="020B0606020202030204" pitchFamily="34" charset="0"/>
                <a:cs typeface="Arial" panose="020B0604020202020204" pitchFamily="34" charset="0"/>
              </a:rPr>
              <a:t>participation des jeunes? </a:t>
            </a:r>
          </a:p>
        </p:txBody>
      </p:sp>
      <p:sp>
        <p:nvSpPr>
          <p:cNvPr id="5" name="Espace réservé du texte 4"/>
          <p:cNvSpPr>
            <a:spLocks noGrp="1"/>
          </p:cNvSpPr>
          <p:nvPr>
            <p:ph type="body" idx="1"/>
          </p:nvPr>
        </p:nvSpPr>
        <p:spPr>
          <a:xfrm>
            <a:off x="539552" y="3933056"/>
            <a:ext cx="7886700" cy="1500187"/>
          </a:xfrm>
        </p:spPr>
        <p:txBody>
          <a:bodyPr>
            <a:normAutofit fontScale="70000" lnSpcReduction="20000"/>
          </a:bodyPr>
          <a:lstStyle/>
          <a:p>
            <a:r>
              <a:rPr lang="fr-FR" sz="3200" dirty="0" smtClean="0"/>
              <a:t>Résultats </a:t>
            </a:r>
            <a:r>
              <a:rPr lang="fr-FR" sz="3200" dirty="0"/>
              <a:t>issus </a:t>
            </a:r>
            <a:endParaRPr lang="fr-FR" sz="3200" dirty="0" smtClean="0"/>
          </a:p>
          <a:p>
            <a:r>
              <a:rPr lang="fr-FR" sz="3200" dirty="0" smtClean="0"/>
              <a:t>de </a:t>
            </a:r>
            <a:r>
              <a:rPr lang="fr-FR" sz="3200" dirty="0"/>
              <a:t>la recherche </a:t>
            </a:r>
            <a:endParaRPr lang="fr-FR" sz="3200" dirty="0" smtClean="0"/>
          </a:p>
          <a:p>
            <a:r>
              <a:rPr lang="fr-FR" sz="3200" dirty="0" smtClean="0"/>
              <a:t>JEUPART</a:t>
            </a:r>
            <a:endParaRPr lang="fr-FR" sz="3200" dirty="0"/>
          </a:p>
          <a:p>
            <a:r>
              <a:rPr lang="fr-FR" sz="3200" dirty="0" smtClean="0">
                <a:latin typeface="Arial Narrow" panose="020B0606020202030204" pitchFamily="34" charset="0"/>
              </a:rPr>
              <a:t> </a:t>
            </a:r>
            <a:endParaRPr lang="fr-FR" sz="3200" dirty="0">
              <a:latin typeface="Arial Narrow" panose="020B0606020202030204"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8580" y="3789040"/>
            <a:ext cx="4048125" cy="1798637"/>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pic>
        <p:nvPicPr>
          <p:cNvPr id="9" name="Imag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88191" y="6278693"/>
            <a:ext cx="9066500" cy="453312"/>
          </a:xfrm>
          <a:prstGeom prst="rect">
            <a:avLst/>
          </a:prstGeom>
          <a:scene3d>
            <a:camera prst="perspectiveFront">
              <a:rot lat="0" lon="0" rev="0"/>
            </a:camera>
            <a:lightRig rig="threePt" dir="t"/>
          </a:scene3d>
        </p:spPr>
      </p:pic>
      <p:sp>
        <p:nvSpPr>
          <p:cNvPr id="8" name="Espace réservé du numéro de diapositive 3"/>
          <p:cNvSpPr txBox="1">
            <a:spLocks/>
          </p:cNvSpPr>
          <p:nvPr/>
        </p:nvSpPr>
        <p:spPr>
          <a:xfrm>
            <a:off x="8534932" y="6217979"/>
            <a:ext cx="457200" cy="457200"/>
          </a:xfrm>
          <a:prstGeom prst="ellipse">
            <a:avLst/>
          </a:prstGeom>
          <a:solidFill>
            <a:srgbClr val="FF6600"/>
          </a:solidFill>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B7AB4892-2B34-43D3-8647-5FECFEBD65B9}" type="slidenum">
              <a:rPr lang="fr-FR" smtClean="0">
                <a:solidFill>
                  <a:schemeClr val="bg1"/>
                </a:solidFill>
              </a:rPr>
              <a:pPr algn="ctr"/>
              <a:t>13</a:t>
            </a:fld>
            <a:endParaRPr lang="fr-FR" dirty="0">
              <a:solidFill>
                <a:schemeClr val="bg1"/>
              </a:solidFill>
            </a:endParaRPr>
          </a:p>
        </p:txBody>
      </p:sp>
    </p:spTree>
    <p:extLst>
      <p:ext uri="{BB962C8B-B14F-4D97-AF65-F5344CB8AC3E}">
        <p14:creationId xmlns:p14="http://schemas.microsoft.com/office/powerpoint/2010/main" val="771563801"/>
      </p:ext>
    </p:extLst>
  </p:cSld>
  <p:clrMapOvr>
    <a:masterClrMapping/>
  </p:clrMapOvr>
  <p:transition spd="med" advClick="0" advTm="10000">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nSpc>
                <a:spcPct val="70000"/>
              </a:lnSpc>
              <a:spcBef>
                <a:spcPts val="1000"/>
              </a:spcBef>
            </a:pPr>
            <a:r>
              <a:rPr lang="fr-FR" sz="4000" dirty="0">
                <a:solidFill>
                  <a:srgbClr val="EE7F00"/>
                </a:solidFill>
                <a:latin typeface="+mn-lt"/>
                <a:ea typeface="+mn-ea"/>
                <a:cs typeface="+mn-cs"/>
              </a:rPr>
              <a:t>Répondre aux questionnements  des acteurs jeunesse</a:t>
            </a:r>
          </a:p>
        </p:txBody>
      </p:sp>
      <p:sp>
        <p:nvSpPr>
          <p:cNvPr id="3" name="Espace réservé du contenu 2"/>
          <p:cNvSpPr>
            <a:spLocks noGrp="1"/>
          </p:cNvSpPr>
          <p:nvPr>
            <p:ph idx="1"/>
          </p:nvPr>
        </p:nvSpPr>
        <p:spPr>
          <a:xfrm>
            <a:off x="667400" y="1556792"/>
            <a:ext cx="7886700" cy="4968552"/>
          </a:xfrm>
        </p:spPr>
        <p:txBody>
          <a:bodyPr>
            <a:normAutofit fontScale="92500"/>
          </a:bodyPr>
          <a:lstStyle/>
          <a:p>
            <a:pPr marL="0" indent="0">
              <a:buClr>
                <a:srgbClr val="FF6600"/>
              </a:buClr>
              <a:buNone/>
            </a:pPr>
            <a:endParaRPr lang="fr-FR" sz="2400" dirty="0" smtClean="0">
              <a:solidFill>
                <a:srgbClr val="0070C0"/>
              </a:solidFill>
              <a:latin typeface="Arial" panose="020B0604020202020204" pitchFamily="34" charset="0"/>
              <a:cs typeface="Arial" panose="020B0604020202020204" pitchFamily="34" charset="0"/>
            </a:endParaRPr>
          </a:p>
          <a:p>
            <a:pPr>
              <a:buClr>
                <a:srgbClr val="FF6600"/>
              </a:buClr>
            </a:pPr>
            <a:r>
              <a:rPr lang="fr-FR" sz="2400" dirty="0" smtClean="0">
                <a:solidFill>
                  <a:srgbClr val="0070C0"/>
                </a:solidFill>
                <a:latin typeface="Arial" panose="020B0604020202020204" pitchFamily="34" charset="0"/>
                <a:cs typeface="Arial" panose="020B0604020202020204" pitchFamily="34" charset="0"/>
              </a:rPr>
              <a:t>Une recherche collaborative</a:t>
            </a:r>
          </a:p>
          <a:p>
            <a:pPr lvl="1">
              <a:buClr>
                <a:srgbClr val="FF6600"/>
              </a:buClr>
            </a:pPr>
            <a:r>
              <a:rPr lang="fr-FR" sz="2100" dirty="0" smtClean="0">
                <a:solidFill>
                  <a:schemeClr val="accent1">
                    <a:lumMod val="50000"/>
                  </a:schemeClr>
                </a:solidFill>
                <a:latin typeface="Arial" panose="020B0604020202020204" pitchFamily="34" charset="0"/>
                <a:cs typeface="Arial" panose="020B0604020202020204" pitchFamily="34" charset="0"/>
              </a:rPr>
              <a:t>Un appel </a:t>
            </a:r>
            <a:r>
              <a:rPr lang="fr-FR" sz="2100" dirty="0">
                <a:solidFill>
                  <a:schemeClr val="accent1">
                    <a:lumMod val="50000"/>
                  </a:schemeClr>
                </a:solidFill>
                <a:latin typeface="Arial" panose="020B0604020202020204" pitchFamily="34" charset="0"/>
                <a:cs typeface="Arial" panose="020B0604020202020204" pitchFamily="34" charset="0"/>
              </a:rPr>
              <a:t>à projet </a:t>
            </a:r>
            <a:r>
              <a:rPr lang="fr-FR" sz="2100" dirty="0" err="1">
                <a:solidFill>
                  <a:schemeClr val="accent1">
                    <a:lumMod val="50000"/>
                  </a:schemeClr>
                </a:solidFill>
                <a:latin typeface="Arial" panose="020B0604020202020204" pitchFamily="34" charset="0"/>
                <a:cs typeface="Arial" panose="020B0604020202020204" pitchFamily="34" charset="0"/>
              </a:rPr>
              <a:t>ASOSc</a:t>
            </a:r>
            <a:r>
              <a:rPr lang="fr-FR" sz="2100" dirty="0">
                <a:solidFill>
                  <a:schemeClr val="accent1">
                    <a:lumMod val="50000"/>
                  </a:schemeClr>
                </a:solidFill>
                <a:latin typeface="Arial" panose="020B0604020202020204" pitchFamily="34" charset="0"/>
                <a:cs typeface="Arial" panose="020B0604020202020204" pitchFamily="34" charset="0"/>
              </a:rPr>
              <a:t> </a:t>
            </a:r>
            <a:endParaRPr lang="fr-FR" sz="2100" dirty="0" smtClean="0">
              <a:solidFill>
                <a:schemeClr val="accent1">
                  <a:lumMod val="50000"/>
                </a:schemeClr>
              </a:solidFill>
              <a:latin typeface="Arial" panose="020B0604020202020204" pitchFamily="34" charset="0"/>
              <a:cs typeface="Arial" panose="020B0604020202020204" pitchFamily="34" charset="0"/>
            </a:endParaRPr>
          </a:p>
          <a:p>
            <a:pPr marL="0" indent="0">
              <a:buClr>
                <a:srgbClr val="FF6600"/>
              </a:buClr>
              <a:buNone/>
            </a:pPr>
            <a:r>
              <a:rPr lang="fr-FR" sz="2000" dirty="0" smtClean="0">
                <a:solidFill>
                  <a:schemeClr val="accent1">
                    <a:lumMod val="50000"/>
                  </a:schemeClr>
                </a:solidFill>
              </a:rPr>
              <a:t>Mettre </a:t>
            </a:r>
            <a:r>
              <a:rPr lang="fr-FR" sz="2000" dirty="0">
                <a:solidFill>
                  <a:schemeClr val="accent1">
                    <a:lumMod val="50000"/>
                  </a:schemeClr>
                </a:solidFill>
              </a:rPr>
              <a:t>en cohérence des activités de recherche et des besoins </a:t>
            </a:r>
            <a:r>
              <a:rPr lang="fr-FR" sz="2000" dirty="0" smtClean="0">
                <a:solidFill>
                  <a:schemeClr val="accent1">
                    <a:lumMod val="50000"/>
                  </a:schemeClr>
                </a:solidFill>
              </a:rPr>
              <a:t>sociétaux </a:t>
            </a:r>
          </a:p>
          <a:p>
            <a:pPr marL="0" indent="0">
              <a:buClr>
                <a:srgbClr val="FF6600"/>
              </a:buClr>
              <a:buNone/>
            </a:pPr>
            <a:r>
              <a:rPr lang="fr-FR" sz="2000" dirty="0" smtClean="0">
                <a:solidFill>
                  <a:schemeClr val="accent1">
                    <a:lumMod val="50000"/>
                  </a:schemeClr>
                </a:solidFill>
              </a:rPr>
              <a:t>Favoriser </a:t>
            </a:r>
            <a:r>
              <a:rPr lang="fr-FR" sz="2000" dirty="0">
                <a:solidFill>
                  <a:schemeClr val="accent1">
                    <a:lumMod val="50000"/>
                  </a:schemeClr>
                </a:solidFill>
              </a:rPr>
              <a:t>le dialogue entre le monde scientifique et la société civile </a:t>
            </a:r>
            <a:r>
              <a:rPr lang="fr-FR" sz="2000" dirty="0" smtClean="0">
                <a:solidFill>
                  <a:schemeClr val="accent1">
                    <a:lumMod val="50000"/>
                  </a:schemeClr>
                </a:solidFill>
              </a:rPr>
              <a:t>régionale</a:t>
            </a:r>
            <a:endParaRPr lang="fr-FR" sz="2000" dirty="0">
              <a:solidFill>
                <a:schemeClr val="accent1">
                  <a:lumMod val="50000"/>
                </a:schemeClr>
              </a:solidFill>
              <a:latin typeface="Arial" panose="020B0604020202020204" pitchFamily="34" charset="0"/>
              <a:cs typeface="Arial" panose="020B0604020202020204" pitchFamily="34" charset="0"/>
            </a:endParaRPr>
          </a:p>
          <a:p>
            <a:pPr lvl="1">
              <a:spcAft>
                <a:spcPts val="600"/>
              </a:spcAft>
              <a:buClr>
                <a:srgbClr val="FF6600"/>
              </a:buClr>
            </a:pPr>
            <a:r>
              <a:rPr lang="fr-FR" sz="2100" dirty="0" smtClean="0">
                <a:solidFill>
                  <a:schemeClr val="accent1">
                    <a:lumMod val="50000"/>
                  </a:schemeClr>
                </a:solidFill>
                <a:latin typeface="Arial" panose="020B0604020202020204" pitchFamily="34" charset="0"/>
                <a:cs typeface="Arial" panose="020B0604020202020204" pitchFamily="34" charset="0"/>
              </a:rPr>
              <a:t>Des liens </a:t>
            </a:r>
            <a:r>
              <a:rPr lang="fr-FR" sz="2100" dirty="0">
                <a:solidFill>
                  <a:schemeClr val="accent1">
                    <a:lumMod val="50000"/>
                  </a:schemeClr>
                </a:solidFill>
                <a:latin typeface="Arial" panose="020B0604020202020204" pitchFamily="34" charset="0"/>
                <a:cs typeface="Arial" panose="020B0604020202020204" pitchFamily="34" charset="0"/>
              </a:rPr>
              <a:t>avec les acteurs de la jeunesse à différents moments</a:t>
            </a:r>
          </a:p>
          <a:p>
            <a:pPr>
              <a:buClr>
                <a:srgbClr val="FF6600"/>
              </a:buClr>
            </a:pPr>
            <a:r>
              <a:rPr lang="fr-FR" sz="2400" dirty="0" smtClean="0">
                <a:solidFill>
                  <a:srgbClr val="0070C0"/>
                </a:solidFill>
                <a:latin typeface="Arial" panose="020B0604020202020204" pitchFamily="34" charset="0"/>
                <a:cs typeface="Arial" panose="020B0604020202020204" pitchFamily="34" charset="0"/>
              </a:rPr>
              <a:t>L’appropriation des dispositifs d’accompagnement </a:t>
            </a:r>
          </a:p>
          <a:p>
            <a:pPr lvl="1">
              <a:buClr>
                <a:srgbClr val="FF6600"/>
              </a:buClr>
            </a:pPr>
            <a:r>
              <a:rPr lang="fr-FR" dirty="0" smtClean="0">
                <a:solidFill>
                  <a:schemeClr val="accent1">
                    <a:lumMod val="50000"/>
                  </a:schemeClr>
                </a:solidFill>
              </a:rPr>
              <a:t>Quels sont les freins et les leviers à la participation de jeunes?</a:t>
            </a:r>
          </a:p>
          <a:p>
            <a:pPr lvl="1">
              <a:buClr>
                <a:srgbClr val="FF6600"/>
              </a:buClr>
            </a:pPr>
            <a:r>
              <a:rPr lang="fr-FR" dirty="0" smtClean="0">
                <a:solidFill>
                  <a:schemeClr val="accent1">
                    <a:lumMod val="50000"/>
                  </a:schemeClr>
                </a:solidFill>
              </a:rPr>
              <a:t>Quelles évolutions des dispositifs existants ?</a:t>
            </a:r>
          </a:p>
          <a:p>
            <a:pPr lvl="1">
              <a:buClr>
                <a:srgbClr val="FF6600"/>
              </a:buClr>
            </a:pPr>
            <a:r>
              <a:rPr lang="fr-FR" dirty="0" smtClean="0">
                <a:solidFill>
                  <a:schemeClr val="accent1">
                    <a:lumMod val="50000"/>
                  </a:schemeClr>
                </a:solidFill>
              </a:rPr>
              <a:t>Comment donner envie de participer ?</a:t>
            </a:r>
          </a:p>
          <a:p>
            <a:pPr lvl="1">
              <a:buClr>
                <a:srgbClr val="FF6600"/>
              </a:buClr>
            </a:pPr>
            <a:r>
              <a:rPr lang="fr-FR" dirty="0" smtClean="0">
                <a:solidFill>
                  <a:schemeClr val="accent1">
                    <a:lumMod val="50000"/>
                  </a:schemeClr>
                </a:solidFill>
              </a:rPr>
              <a:t>Comment pérenniser la participation des jeunes ?</a:t>
            </a:r>
          </a:p>
          <a:p>
            <a:pPr lvl="1">
              <a:buClr>
                <a:srgbClr val="FF6600"/>
              </a:buClr>
            </a:pPr>
            <a:r>
              <a:rPr lang="fr-FR" dirty="0" smtClean="0">
                <a:solidFill>
                  <a:schemeClr val="accent1">
                    <a:lumMod val="50000"/>
                  </a:schemeClr>
                </a:solidFill>
              </a:rPr>
              <a:t>Comment accompagner les jeunes ?</a:t>
            </a:r>
          </a:p>
        </p:txBody>
      </p:sp>
      <p:sp>
        <p:nvSpPr>
          <p:cNvPr id="4" name="Espace réservé du numéro de diapositive 3"/>
          <p:cNvSpPr>
            <a:spLocks noGrp="1"/>
          </p:cNvSpPr>
          <p:nvPr>
            <p:ph type="sldNum" sz="quarter" idx="12"/>
          </p:nvPr>
        </p:nvSpPr>
        <p:spPr/>
        <p:txBody>
          <a:bodyPr/>
          <a:lstStyle/>
          <a:p>
            <a:fld id="{B7AB4892-2B34-43D3-8647-5FECFEBD65B9}" type="slidenum">
              <a:rPr lang="fr-FR" smtClean="0"/>
              <a:t>14</a:t>
            </a:fld>
            <a:endParaRPr lang="fr-FR"/>
          </a:p>
        </p:txBody>
      </p:sp>
    </p:spTree>
    <p:extLst>
      <p:ext uri="{BB962C8B-B14F-4D97-AF65-F5344CB8AC3E}">
        <p14:creationId xmlns:p14="http://schemas.microsoft.com/office/powerpoint/2010/main" val="3938260801"/>
      </p:ext>
    </p:extLst>
  </p:cSld>
  <p:clrMapOvr>
    <a:masterClrMapping/>
  </p:clrMapOvr>
  <p:transition spd="med" advClick="0" advTm="10000">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err="1" smtClean="0">
                <a:solidFill>
                  <a:schemeClr val="accent2"/>
                </a:solidFill>
                <a:latin typeface="+mn-lt"/>
              </a:rPr>
              <a:t>Jeupart</a:t>
            </a:r>
            <a:r>
              <a:rPr lang="fr-FR" sz="4000" dirty="0" smtClean="0">
                <a:solidFill>
                  <a:schemeClr val="accent2"/>
                </a:solidFill>
                <a:latin typeface="+mn-lt"/>
              </a:rPr>
              <a:t> 1 : une méthode </a:t>
            </a:r>
            <a:r>
              <a:rPr lang="fr-FR" sz="4000" dirty="0">
                <a:solidFill>
                  <a:schemeClr val="accent2"/>
                </a:solidFill>
                <a:latin typeface="+mn-lt"/>
              </a:rPr>
              <a:t>de </a:t>
            </a:r>
            <a:r>
              <a:rPr lang="fr-FR" sz="4000" dirty="0" smtClean="0">
                <a:solidFill>
                  <a:schemeClr val="accent2"/>
                </a:solidFill>
                <a:latin typeface="+mn-lt"/>
              </a:rPr>
              <a:t>recherche adaptée</a:t>
            </a:r>
            <a:endParaRPr lang="fr-FR" sz="4000" dirty="0">
              <a:solidFill>
                <a:schemeClr val="accent2"/>
              </a:solidFill>
              <a:latin typeface="+mn-lt"/>
            </a:endParaRPr>
          </a:p>
        </p:txBody>
      </p:sp>
      <p:sp>
        <p:nvSpPr>
          <p:cNvPr id="3" name="Espace réservé du contenu 2"/>
          <p:cNvSpPr>
            <a:spLocks noGrp="1"/>
          </p:cNvSpPr>
          <p:nvPr>
            <p:ph idx="1"/>
          </p:nvPr>
        </p:nvSpPr>
        <p:spPr>
          <a:xfrm>
            <a:off x="667400" y="1556792"/>
            <a:ext cx="7886700" cy="4896544"/>
          </a:xfrm>
        </p:spPr>
        <p:txBody>
          <a:bodyPr>
            <a:normAutofit fontScale="62500" lnSpcReduction="20000"/>
          </a:bodyPr>
          <a:lstStyle/>
          <a:p>
            <a:pPr>
              <a:buClr>
                <a:srgbClr val="FF6600"/>
              </a:buClr>
            </a:pPr>
            <a:endParaRPr lang="fr-FR" sz="2400" dirty="0" smtClean="0">
              <a:solidFill>
                <a:srgbClr val="0070C0"/>
              </a:solidFill>
              <a:latin typeface="Arial" panose="020B0604020202020204" pitchFamily="34" charset="0"/>
              <a:cs typeface="Arial" panose="020B0604020202020204" pitchFamily="34" charset="0"/>
            </a:endParaRPr>
          </a:p>
          <a:p>
            <a:pPr marL="0" indent="0">
              <a:buClr>
                <a:srgbClr val="FF6600"/>
              </a:buClr>
              <a:buNone/>
            </a:pPr>
            <a:r>
              <a:rPr lang="fr-FR" sz="3400" dirty="0" smtClean="0">
                <a:solidFill>
                  <a:srgbClr val="0070C0"/>
                </a:solidFill>
                <a:latin typeface="Arial" panose="020B0604020202020204" pitchFamily="34" charset="0"/>
                <a:cs typeface="Arial" panose="020B0604020202020204" pitchFamily="34" charset="0"/>
              </a:rPr>
              <a:t>Diversité des dispositifs et des acteurs</a:t>
            </a:r>
          </a:p>
          <a:p>
            <a:pPr lvl="1">
              <a:spcAft>
                <a:spcPts val="600"/>
              </a:spcAft>
              <a:buClr>
                <a:srgbClr val="FF6600"/>
              </a:buClr>
            </a:pPr>
            <a:r>
              <a:rPr lang="fr-FR" sz="3200" dirty="0">
                <a:solidFill>
                  <a:schemeClr val="accent1">
                    <a:lumMod val="50000"/>
                  </a:schemeClr>
                </a:solidFill>
                <a:latin typeface="Arial" panose="020B0604020202020204" pitchFamily="34" charset="0"/>
                <a:cs typeface="Arial" panose="020B0604020202020204" pitchFamily="34" charset="0"/>
              </a:rPr>
              <a:t>Dispositifs plus ou moins formels </a:t>
            </a:r>
          </a:p>
          <a:p>
            <a:pPr lvl="1">
              <a:spcAft>
                <a:spcPts val="600"/>
              </a:spcAft>
              <a:buClr>
                <a:srgbClr val="FF6600"/>
              </a:buClr>
            </a:pPr>
            <a:r>
              <a:rPr lang="fr-FR" sz="3200" dirty="0">
                <a:solidFill>
                  <a:schemeClr val="accent1">
                    <a:lumMod val="50000"/>
                  </a:schemeClr>
                </a:solidFill>
                <a:latin typeface="Arial" panose="020B0604020202020204" pitchFamily="34" charset="0"/>
                <a:cs typeface="Arial" panose="020B0604020202020204" pitchFamily="34" charset="0"/>
              </a:rPr>
              <a:t>Dispositifs plus ou moins </a:t>
            </a:r>
            <a:r>
              <a:rPr lang="fr-FR" sz="3200" dirty="0" smtClean="0">
                <a:solidFill>
                  <a:schemeClr val="accent1">
                    <a:lumMod val="50000"/>
                  </a:schemeClr>
                </a:solidFill>
                <a:latin typeface="Arial" panose="020B0604020202020204" pitchFamily="34" charset="0"/>
                <a:cs typeface="Arial" panose="020B0604020202020204" pitchFamily="34" charset="0"/>
              </a:rPr>
              <a:t>participatifs </a:t>
            </a:r>
            <a:r>
              <a:rPr lang="fr-FR" sz="3200" dirty="0">
                <a:solidFill>
                  <a:schemeClr val="accent1">
                    <a:lumMod val="50000"/>
                  </a:schemeClr>
                </a:solidFill>
                <a:latin typeface="Arial" panose="020B0604020202020204" pitchFamily="34" charset="0"/>
                <a:cs typeface="Arial" panose="020B0604020202020204" pitchFamily="34" charset="0"/>
              </a:rPr>
              <a:t>(objectif politique)</a:t>
            </a:r>
          </a:p>
          <a:p>
            <a:pPr lvl="1">
              <a:spcAft>
                <a:spcPts val="600"/>
              </a:spcAft>
              <a:buClr>
                <a:srgbClr val="FF6600"/>
              </a:buClr>
            </a:pPr>
            <a:r>
              <a:rPr lang="fr-FR" sz="3200" dirty="0">
                <a:solidFill>
                  <a:schemeClr val="accent1">
                    <a:lumMod val="50000"/>
                  </a:schemeClr>
                </a:solidFill>
                <a:latin typeface="Arial" panose="020B0604020202020204" pitchFamily="34" charset="0"/>
                <a:cs typeface="Arial" panose="020B0604020202020204" pitchFamily="34" charset="0"/>
              </a:rPr>
              <a:t>Porteurs/accompagnateurs </a:t>
            </a:r>
          </a:p>
          <a:p>
            <a:pPr marL="0" indent="0">
              <a:buClr>
                <a:srgbClr val="FF6600"/>
              </a:buClr>
              <a:buNone/>
            </a:pPr>
            <a:r>
              <a:rPr lang="fr-FR" sz="3400" dirty="0" smtClean="0">
                <a:solidFill>
                  <a:srgbClr val="0070C0"/>
                </a:solidFill>
                <a:latin typeface="Arial" panose="020B0604020202020204" pitchFamily="34" charset="0"/>
                <a:cs typeface="Arial" panose="020B0604020202020204" pitchFamily="34" charset="0"/>
              </a:rPr>
              <a:t>Recherche régionale</a:t>
            </a:r>
          </a:p>
          <a:p>
            <a:pPr lvl="1">
              <a:spcAft>
                <a:spcPts val="600"/>
              </a:spcAft>
              <a:buClr>
                <a:srgbClr val="FF6600"/>
              </a:buClr>
            </a:pPr>
            <a:r>
              <a:rPr lang="fr-FR" sz="3200" dirty="0">
                <a:solidFill>
                  <a:schemeClr val="accent1">
                    <a:lumMod val="50000"/>
                  </a:schemeClr>
                </a:solidFill>
                <a:latin typeface="Arial" panose="020B0604020202020204" pitchFamily="34" charset="0"/>
                <a:cs typeface="Arial" panose="020B0604020202020204" pitchFamily="34" charset="0"/>
              </a:rPr>
              <a:t>4 départements</a:t>
            </a:r>
          </a:p>
          <a:p>
            <a:pPr lvl="1">
              <a:spcAft>
                <a:spcPts val="600"/>
              </a:spcAft>
              <a:buClr>
                <a:srgbClr val="FF6600"/>
              </a:buClr>
            </a:pPr>
            <a:r>
              <a:rPr lang="fr-FR" sz="3200" dirty="0">
                <a:solidFill>
                  <a:schemeClr val="accent1">
                    <a:lumMod val="50000"/>
                  </a:schemeClr>
                </a:solidFill>
                <a:latin typeface="Arial" panose="020B0604020202020204" pitchFamily="34" charset="0"/>
                <a:cs typeface="Arial" panose="020B0604020202020204" pitchFamily="34" charset="0"/>
              </a:rPr>
              <a:t>Différents territoires</a:t>
            </a:r>
          </a:p>
          <a:p>
            <a:pPr marL="0" indent="0">
              <a:buClr>
                <a:srgbClr val="FF6600"/>
              </a:buClr>
              <a:buNone/>
            </a:pPr>
            <a:r>
              <a:rPr lang="fr-FR" sz="3400" dirty="0" smtClean="0">
                <a:solidFill>
                  <a:srgbClr val="0070C0"/>
                </a:solidFill>
                <a:latin typeface="Arial" panose="020B0604020202020204" pitchFamily="34" charset="0"/>
                <a:cs typeface="Arial" panose="020B0604020202020204" pitchFamily="34" charset="0"/>
              </a:rPr>
              <a:t>Approche qualitative </a:t>
            </a:r>
          </a:p>
          <a:p>
            <a:pPr lvl="1">
              <a:lnSpc>
                <a:spcPct val="120000"/>
              </a:lnSpc>
              <a:spcAft>
                <a:spcPts val="600"/>
              </a:spcAft>
              <a:buClr>
                <a:srgbClr val="FF6600"/>
              </a:buClr>
              <a:buFont typeface="Arial" panose="020B0604020202020204" pitchFamily="34" charset="0"/>
              <a:buChar char="•"/>
            </a:pPr>
            <a:r>
              <a:rPr lang="fr-FR" sz="3200" dirty="0" smtClean="0">
                <a:solidFill>
                  <a:schemeClr val="accent1">
                    <a:lumMod val="50000"/>
                  </a:schemeClr>
                </a:solidFill>
                <a:latin typeface="Arial" panose="020B0604020202020204" pitchFamily="34" charset="0"/>
                <a:cs typeface="Arial" panose="020B0604020202020204" pitchFamily="34" charset="0"/>
              </a:rPr>
              <a:t>Compréhension de la diversité : questionnaires et entretiens directifs </a:t>
            </a:r>
          </a:p>
          <a:p>
            <a:pPr lvl="1">
              <a:lnSpc>
                <a:spcPct val="120000"/>
              </a:lnSpc>
              <a:spcAft>
                <a:spcPts val="600"/>
              </a:spcAft>
              <a:buClr>
                <a:srgbClr val="FF6600"/>
              </a:buClr>
              <a:buFont typeface="Arial" panose="020B0604020202020204" pitchFamily="34" charset="0"/>
              <a:buChar char="•"/>
            </a:pPr>
            <a:r>
              <a:rPr lang="fr-FR" sz="3200" dirty="0" smtClean="0">
                <a:solidFill>
                  <a:schemeClr val="accent1">
                    <a:lumMod val="50000"/>
                  </a:schemeClr>
                </a:solidFill>
                <a:latin typeface="Arial" panose="020B0604020202020204" pitchFamily="34" charset="0"/>
                <a:cs typeface="Arial" panose="020B0604020202020204" pitchFamily="34" charset="0"/>
              </a:rPr>
              <a:t>Analyse des freins et des leviers à partir d’entretiens individuels et collectifs</a:t>
            </a:r>
          </a:p>
          <a:p>
            <a:pPr marL="457200" lvl="1" indent="0">
              <a:lnSpc>
                <a:spcPct val="120000"/>
              </a:lnSpc>
              <a:spcAft>
                <a:spcPts val="600"/>
              </a:spcAft>
              <a:buClr>
                <a:srgbClr val="FF6600"/>
              </a:buClr>
              <a:buNone/>
            </a:pPr>
            <a:endParaRPr lang="fr-FR" sz="3200" dirty="0"/>
          </a:p>
        </p:txBody>
      </p:sp>
      <p:sp>
        <p:nvSpPr>
          <p:cNvPr id="4" name="Espace réservé du numéro de diapositive 3"/>
          <p:cNvSpPr>
            <a:spLocks noGrp="1"/>
          </p:cNvSpPr>
          <p:nvPr>
            <p:ph type="sldNum" sz="quarter" idx="12"/>
          </p:nvPr>
        </p:nvSpPr>
        <p:spPr/>
        <p:txBody>
          <a:bodyPr/>
          <a:lstStyle/>
          <a:p>
            <a:fld id="{B7AB4892-2B34-43D3-8647-5FECFEBD65B9}" type="slidenum">
              <a:rPr lang="fr-FR" smtClean="0"/>
              <a:t>15</a:t>
            </a:fld>
            <a:endParaRPr lang="fr-FR"/>
          </a:p>
        </p:txBody>
      </p:sp>
    </p:spTree>
    <p:extLst>
      <p:ext uri="{BB962C8B-B14F-4D97-AF65-F5344CB8AC3E}">
        <p14:creationId xmlns:p14="http://schemas.microsoft.com/office/powerpoint/2010/main" val="1650078266"/>
      </p:ext>
    </p:extLst>
  </p:cSld>
  <p:clrMapOvr>
    <a:masterClrMapping/>
  </p:clrMapOvr>
  <p:transition spd="med" advClick="0" advTm="10000">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608583" y="332656"/>
            <a:ext cx="7772400" cy="634082"/>
          </a:xfrm>
        </p:spPr>
        <p:txBody>
          <a:bodyPr>
            <a:normAutofit fontScale="90000"/>
          </a:bodyPr>
          <a:lstStyle/>
          <a:p>
            <a:r>
              <a:rPr lang="fr-FR" dirty="0" smtClean="0"/>
              <a:t/>
            </a:r>
            <a:br>
              <a:rPr lang="fr-FR" dirty="0" smtClean="0"/>
            </a:br>
            <a:r>
              <a:rPr lang="fr-FR" dirty="0"/>
              <a:t/>
            </a:r>
            <a:br>
              <a:rPr lang="fr-FR" dirty="0"/>
            </a:br>
            <a:r>
              <a:rPr lang="fr-FR" dirty="0" smtClean="0">
                <a:solidFill>
                  <a:schemeClr val="accent1">
                    <a:lumMod val="50000"/>
                  </a:schemeClr>
                </a:solidFill>
              </a:rPr>
              <a:t>Dispositifs observés par JEUPART 1</a:t>
            </a:r>
            <a:r>
              <a:rPr lang="fr-FR" dirty="0" smtClean="0"/>
              <a:t/>
            </a:r>
            <a:br>
              <a:rPr lang="fr-FR" dirty="0" smtClean="0"/>
            </a:br>
            <a:r>
              <a:rPr lang="fr-FR" dirty="0"/>
              <a:t/>
            </a:r>
            <a:br>
              <a:rPr lang="fr-FR" dirty="0"/>
            </a:br>
            <a:r>
              <a:rPr lang="fr-FR" sz="2200" dirty="0" smtClean="0"/>
              <a:t>Initiatives étudiées </a:t>
            </a:r>
            <a:endParaRPr lang="fr-FR"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5" y="1124744"/>
            <a:ext cx="8081819" cy="49532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oneTexte 3"/>
          <p:cNvSpPr txBox="1"/>
          <p:nvPr/>
        </p:nvSpPr>
        <p:spPr>
          <a:xfrm>
            <a:off x="4644008" y="2060848"/>
            <a:ext cx="1152128" cy="307777"/>
          </a:xfrm>
          <a:prstGeom prst="rect">
            <a:avLst/>
          </a:prstGeom>
          <a:noFill/>
        </p:spPr>
        <p:txBody>
          <a:bodyPr wrap="square" rtlCol="0">
            <a:spAutoFit/>
          </a:bodyPr>
          <a:lstStyle/>
          <a:p>
            <a:r>
              <a:rPr lang="fr-FR" sz="1400" dirty="0" smtClean="0"/>
              <a:t>Mille possibles </a:t>
            </a:r>
            <a:endParaRPr lang="fr-FR" sz="1400" dirty="0"/>
          </a:p>
        </p:txBody>
      </p:sp>
      <p:sp>
        <p:nvSpPr>
          <p:cNvPr id="5" name="ZoneTexte 4"/>
          <p:cNvSpPr txBox="1"/>
          <p:nvPr/>
        </p:nvSpPr>
        <p:spPr>
          <a:xfrm>
            <a:off x="5220072" y="2744744"/>
            <a:ext cx="1368152" cy="307777"/>
          </a:xfrm>
          <a:prstGeom prst="rect">
            <a:avLst/>
          </a:prstGeom>
          <a:noFill/>
        </p:spPr>
        <p:txBody>
          <a:bodyPr wrap="square" rtlCol="0">
            <a:spAutoFit/>
          </a:bodyPr>
          <a:lstStyle/>
          <a:p>
            <a:r>
              <a:rPr lang="fr-FR" sz="1400" dirty="0" err="1" smtClean="0"/>
              <a:t>Pass</a:t>
            </a:r>
            <a:r>
              <a:rPr lang="fr-FR" sz="1400" dirty="0" smtClean="0"/>
              <a:t> engagement</a:t>
            </a:r>
            <a:endParaRPr lang="fr-FR" sz="1400" dirty="0"/>
          </a:p>
        </p:txBody>
      </p:sp>
      <p:sp>
        <p:nvSpPr>
          <p:cNvPr id="6" name="ZoneTexte 5"/>
          <p:cNvSpPr txBox="1"/>
          <p:nvPr/>
        </p:nvSpPr>
        <p:spPr>
          <a:xfrm>
            <a:off x="5592587" y="2421073"/>
            <a:ext cx="2304256" cy="307777"/>
          </a:xfrm>
          <a:prstGeom prst="rect">
            <a:avLst/>
          </a:prstGeom>
          <a:noFill/>
        </p:spPr>
        <p:txBody>
          <a:bodyPr wrap="square" rtlCol="0">
            <a:spAutoFit/>
          </a:bodyPr>
          <a:lstStyle/>
          <a:p>
            <a:r>
              <a:rPr lang="fr-FR" sz="1400" dirty="0" smtClean="0"/>
              <a:t>Bourse projets jeunes</a:t>
            </a:r>
            <a:endParaRPr lang="fr-FR" sz="1400" dirty="0"/>
          </a:p>
        </p:txBody>
      </p:sp>
      <p:sp>
        <p:nvSpPr>
          <p:cNvPr id="7" name="Étoile à 4 branches 6"/>
          <p:cNvSpPr/>
          <p:nvPr/>
        </p:nvSpPr>
        <p:spPr>
          <a:xfrm>
            <a:off x="5292080" y="2398456"/>
            <a:ext cx="252028" cy="307777"/>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3848" y="2085640"/>
            <a:ext cx="298450"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ZoneTexte 7"/>
          <p:cNvSpPr txBox="1"/>
          <p:nvPr/>
        </p:nvSpPr>
        <p:spPr>
          <a:xfrm>
            <a:off x="3502298" y="2090679"/>
            <a:ext cx="1224136" cy="307777"/>
          </a:xfrm>
          <a:prstGeom prst="rect">
            <a:avLst/>
          </a:prstGeom>
          <a:noFill/>
        </p:spPr>
        <p:txBody>
          <a:bodyPr wrap="square" rtlCol="0">
            <a:spAutoFit/>
          </a:bodyPr>
          <a:lstStyle/>
          <a:p>
            <a:r>
              <a:rPr lang="fr-FR" sz="1400" dirty="0" err="1" smtClean="0"/>
              <a:t>Imagin’action</a:t>
            </a:r>
            <a:endParaRPr lang="fr-FR" sz="1400" dirty="0"/>
          </a:p>
        </p:txBody>
      </p:sp>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3768" y="3429000"/>
            <a:ext cx="298450"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ZoneTexte 9"/>
          <p:cNvSpPr txBox="1"/>
          <p:nvPr/>
        </p:nvSpPr>
        <p:spPr>
          <a:xfrm>
            <a:off x="2710210" y="3508074"/>
            <a:ext cx="1285726" cy="307777"/>
          </a:xfrm>
          <a:prstGeom prst="rect">
            <a:avLst/>
          </a:prstGeom>
          <a:noFill/>
        </p:spPr>
        <p:txBody>
          <a:bodyPr wrap="square" rtlCol="0">
            <a:spAutoFit/>
          </a:bodyPr>
          <a:lstStyle/>
          <a:p>
            <a:r>
              <a:rPr lang="fr-FR" sz="1400" dirty="0" smtClean="0"/>
              <a:t>Coup de pouce</a:t>
            </a:r>
            <a:endParaRPr lang="fr-FR" sz="1400" dirty="0"/>
          </a:p>
        </p:txBody>
      </p:sp>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1262" y="3016958"/>
            <a:ext cx="298450"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ZoneTexte 10"/>
          <p:cNvSpPr txBox="1"/>
          <p:nvPr/>
        </p:nvSpPr>
        <p:spPr>
          <a:xfrm>
            <a:off x="4292294" y="3167390"/>
            <a:ext cx="1008382" cy="523220"/>
          </a:xfrm>
          <a:prstGeom prst="rect">
            <a:avLst/>
          </a:prstGeom>
          <a:noFill/>
        </p:spPr>
        <p:txBody>
          <a:bodyPr wrap="square" rtlCol="0">
            <a:spAutoFit/>
          </a:bodyPr>
          <a:lstStyle/>
          <a:p>
            <a:r>
              <a:rPr lang="fr-FR" sz="1400" dirty="0" smtClean="0"/>
              <a:t>Espace jeunesse </a:t>
            </a:r>
            <a:endParaRPr lang="fr-FR" sz="1400" dirty="0"/>
          </a:p>
        </p:txBody>
      </p:sp>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98393" y="2783215"/>
            <a:ext cx="298450"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ZoneTexte 11"/>
          <p:cNvSpPr txBox="1"/>
          <p:nvPr/>
        </p:nvSpPr>
        <p:spPr>
          <a:xfrm>
            <a:off x="7896843" y="2884444"/>
            <a:ext cx="1067645" cy="523220"/>
          </a:xfrm>
          <a:prstGeom prst="rect">
            <a:avLst/>
          </a:prstGeom>
          <a:noFill/>
        </p:spPr>
        <p:txBody>
          <a:bodyPr wrap="square" rtlCol="0">
            <a:spAutoFit/>
          </a:bodyPr>
          <a:lstStyle/>
          <a:p>
            <a:r>
              <a:rPr lang="fr-FR" sz="1400" dirty="0" smtClean="0"/>
              <a:t>Argent de poche</a:t>
            </a:r>
            <a:endParaRPr lang="fr-FR" sz="1400" dirty="0"/>
          </a:p>
        </p:txBody>
      </p:sp>
      <p:sp>
        <p:nvSpPr>
          <p:cNvPr id="13" name="ZoneTexte 12"/>
          <p:cNvSpPr txBox="1"/>
          <p:nvPr/>
        </p:nvSpPr>
        <p:spPr>
          <a:xfrm>
            <a:off x="7020272" y="3078170"/>
            <a:ext cx="1080120" cy="523220"/>
          </a:xfrm>
          <a:prstGeom prst="rect">
            <a:avLst/>
          </a:prstGeom>
          <a:noFill/>
        </p:spPr>
        <p:txBody>
          <a:bodyPr wrap="square" rtlCol="0">
            <a:spAutoFit/>
          </a:bodyPr>
          <a:lstStyle/>
          <a:p>
            <a:r>
              <a:rPr lang="fr-FR" sz="1400" dirty="0" smtClean="0"/>
              <a:t>Junior associations </a:t>
            </a:r>
            <a:endParaRPr lang="fr-FR" sz="1400" dirty="0"/>
          </a:p>
        </p:txBody>
      </p:sp>
      <p:sp>
        <p:nvSpPr>
          <p:cNvPr id="14" name="Arc plein 13"/>
          <p:cNvSpPr/>
          <p:nvPr/>
        </p:nvSpPr>
        <p:spPr>
          <a:xfrm>
            <a:off x="4409712" y="1988840"/>
            <a:ext cx="316722" cy="255727"/>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pic>
        <p:nvPicPr>
          <p:cNvPr id="1031"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72063" y="2744744"/>
            <a:ext cx="328613" cy="13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91659" y="3235274"/>
            <a:ext cx="328613" cy="17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8">
            <a:extLst>
              <a:ext uri="{BEBA8EAE-BF5A-486C-A8C5-ECC9F3942E4B}">
                <a14:imgProps xmlns:a14="http://schemas.microsoft.com/office/drawing/2010/main">
                  <a14:imgLayer r:embed="rId9">
                    <a14:imgEffect>
                      <a14:sharpenSoften amount="-55000"/>
                    </a14:imgEffect>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5157424" y="3132686"/>
            <a:ext cx="298450"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ZoneTexte 14"/>
          <p:cNvSpPr txBox="1"/>
          <p:nvPr/>
        </p:nvSpPr>
        <p:spPr>
          <a:xfrm>
            <a:off x="5380590" y="3200297"/>
            <a:ext cx="772310" cy="307777"/>
          </a:xfrm>
          <a:prstGeom prst="rect">
            <a:avLst/>
          </a:prstGeom>
          <a:noFill/>
        </p:spPr>
        <p:txBody>
          <a:bodyPr wrap="square" rtlCol="0">
            <a:spAutoFit/>
          </a:bodyPr>
          <a:lstStyle/>
          <a:p>
            <a:r>
              <a:rPr lang="fr-FR" sz="1400" dirty="0" smtClean="0"/>
              <a:t>La </a:t>
            </a:r>
            <a:r>
              <a:rPr lang="fr-FR" sz="1400" dirty="0" err="1" smtClean="0"/>
              <a:t>Karaf</a:t>
            </a:r>
            <a:endParaRPr lang="fr-FR" sz="1400" dirty="0"/>
          </a:p>
        </p:txBody>
      </p:sp>
      <p:sp>
        <p:nvSpPr>
          <p:cNvPr id="16" name="ZoneTexte 15"/>
          <p:cNvSpPr txBox="1"/>
          <p:nvPr/>
        </p:nvSpPr>
        <p:spPr>
          <a:xfrm>
            <a:off x="6251077" y="3904140"/>
            <a:ext cx="1645766" cy="523220"/>
          </a:xfrm>
          <a:prstGeom prst="rect">
            <a:avLst/>
          </a:prstGeom>
          <a:noFill/>
        </p:spPr>
        <p:txBody>
          <a:bodyPr wrap="square" rtlCol="0">
            <a:spAutoFit/>
          </a:bodyPr>
          <a:lstStyle/>
          <a:p>
            <a:r>
              <a:rPr lang="fr-FR" sz="1400" dirty="0" smtClean="0"/>
              <a:t>Fonds rennais initiatives jeunes </a:t>
            </a:r>
            <a:endParaRPr lang="fr-FR" sz="1400" dirty="0"/>
          </a:p>
        </p:txBody>
      </p:sp>
      <p:pic>
        <p:nvPicPr>
          <p:cNvPr id="1035" name="Picture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20272" y="3660783"/>
            <a:ext cx="298450"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6" name="Picture 12"/>
          <p:cNvPicPr>
            <a:picLocks noChangeAspect="1" noChangeArrowheads="1"/>
          </p:cNvPicPr>
          <p:nvPr/>
        </p:nvPicPr>
        <p:blipFill>
          <a:blip r:embed="rId11">
            <a:extLst>
              <a:ext uri="{BEBA8EAE-BF5A-486C-A8C5-ECC9F3942E4B}">
                <a14:imgProps xmlns:a14="http://schemas.microsoft.com/office/drawing/2010/main">
                  <a14:imgLayer r:embed="rId12">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7721492" y="3697141"/>
            <a:ext cx="298450"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ZoneTexte 16"/>
          <p:cNvSpPr txBox="1"/>
          <p:nvPr/>
        </p:nvSpPr>
        <p:spPr>
          <a:xfrm>
            <a:off x="8019942" y="3827470"/>
            <a:ext cx="936104" cy="523220"/>
          </a:xfrm>
          <a:prstGeom prst="rect">
            <a:avLst/>
          </a:prstGeom>
          <a:noFill/>
        </p:spPr>
        <p:txBody>
          <a:bodyPr wrap="square" rtlCol="0">
            <a:spAutoFit/>
          </a:bodyPr>
          <a:lstStyle/>
          <a:p>
            <a:r>
              <a:rPr lang="fr-FR" sz="1400" dirty="0" smtClean="0"/>
              <a:t>Initiatives jeunes</a:t>
            </a:r>
            <a:endParaRPr lang="fr-FR" sz="1400" dirty="0"/>
          </a:p>
        </p:txBody>
      </p:sp>
      <p:pic>
        <p:nvPicPr>
          <p:cNvPr id="1037" name="Picture 1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157144" y="4319477"/>
            <a:ext cx="298450"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ZoneTexte 17"/>
          <p:cNvSpPr txBox="1"/>
          <p:nvPr/>
        </p:nvSpPr>
        <p:spPr>
          <a:xfrm>
            <a:off x="4644008" y="4309481"/>
            <a:ext cx="1182875" cy="523220"/>
          </a:xfrm>
          <a:prstGeom prst="rect">
            <a:avLst/>
          </a:prstGeom>
          <a:noFill/>
        </p:spPr>
        <p:txBody>
          <a:bodyPr wrap="square" rtlCol="0">
            <a:spAutoFit/>
          </a:bodyPr>
          <a:lstStyle/>
          <a:p>
            <a:r>
              <a:rPr lang="fr-FR" sz="1400" dirty="0" smtClean="0"/>
              <a:t>Fonds de participation</a:t>
            </a:r>
            <a:endParaRPr lang="fr-FR" sz="1400" dirty="0"/>
          </a:p>
        </p:txBody>
      </p:sp>
      <p:pic>
        <p:nvPicPr>
          <p:cNvPr id="1038" name="Picture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345558" y="4420829"/>
            <a:ext cx="298450"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ZoneTexte 18"/>
          <p:cNvSpPr txBox="1"/>
          <p:nvPr/>
        </p:nvSpPr>
        <p:spPr>
          <a:xfrm>
            <a:off x="3811137" y="3904140"/>
            <a:ext cx="1426466" cy="523220"/>
          </a:xfrm>
          <a:prstGeom prst="rect">
            <a:avLst/>
          </a:prstGeom>
          <a:noFill/>
        </p:spPr>
        <p:txBody>
          <a:bodyPr wrap="square" rtlCol="0">
            <a:spAutoFit/>
          </a:bodyPr>
          <a:lstStyle/>
          <a:p>
            <a:r>
              <a:rPr lang="fr-FR" sz="1400" dirty="0" smtClean="0"/>
              <a:t>Observatoire jeunesse </a:t>
            </a:r>
            <a:endParaRPr lang="fr-FR" sz="1400" dirty="0"/>
          </a:p>
        </p:txBody>
      </p:sp>
      <p:pic>
        <p:nvPicPr>
          <p:cNvPr id="1039" name="Picture 1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72384" y="4647434"/>
            <a:ext cx="298450"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ZoneTexte 19"/>
          <p:cNvSpPr txBox="1"/>
          <p:nvPr/>
        </p:nvSpPr>
        <p:spPr>
          <a:xfrm>
            <a:off x="6251077" y="4842697"/>
            <a:ext cx="1067645" cy="523220"/>
          </a:xfrm>
          <a:prstGeom prst="rect">
            <a:avLst/>
          </a:prstGeom>
          <a:noFill/>
        </p:spPr>
        <p:txBody>
          <a:bodyPr wrap="square" rtlCol="0">
            <a:spAutoFit/>
          </a:bodyPr>
          <a:lstStyle/>
          <a:p>
            <a:r>
              <a:rPr lang="fr-FR" sz="1400" dirty="0" smtClean="0"/>
              <a:t>Initiatives jeunes</a:t>
            </a:r>
            <a:endParaRPr lang="fr-FR" sz="1400" dirty="0"/>
          </a:p>
        </p:txBody>
      </p:sp>
      <p:sp>
        <p:nvSpPr>
          <p:cNvPr id="21" name="Lune 20"/>
          <p:cNvSpPr/>
          <p:nvPr/>
        </p:nvSpPr>
        <p:spPr>
          <a:xfrm>
            <a:off x="755575" y="4221970"/>
            <a:ext cx="228600" cy="360040"/>
          </a:xfrm>
          <a:prstGeom prst="mo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1178707" y="5031885"/>
            <a:ext cx="3608996" cy="307777"/>
          </a:xfrm>
          <a:prstGeom prst="rect">
            <a:avLst/>
          </a:prstGeom>
          <a:noFill/>
        </p:spPr>
        <p:txBody>
          <a:bodyPr wrap="square" rtlCol="0">
            <a:spAutoFit/>
          </a:bodyPr>
          <a:lstStyle/>
          <a:p>
            <a:r>
              <a:rPr lang="fr-FR" sz="1400" dirty="0" smtClean="0"/>
              <a:t>Mouvement rural de la jeunesse chrétienne</a:t>
            </a:r>
            <a:endParaRPr lang="fr-FR" sz="1400" dirty="0"/>
          </a:p>
        </p:txBody>
      </p:sp>
      <p:pic>
        <p:nvPicPr>
          <p:cNvPr id="3" name="Picture 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89164" y="6269979"/>
            <a:ext cx="280987"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ZoneTexte 8"/>
          <p:cNvSpPr txBox="1"/>
          <p:nvPr/>
        </p:nvSpPr>
        <p:spPr>
          <a:xfrm>
            <a:off x="1183005" y="6279543"/>
            <a:ext cx="1800200" cy="338554"/>
          </a:xfrm>
          <a:prstGeom prst="rect">
            <a:avLst/>
          </a:prstGeom>
          <a:noFill/>
        </p:spPr>
        <p:txBody>
          <a:bodyPr wrap="square" rtlCol="0">
            <a:spAutoFit/>
          </a:bodyPr>
          <a:lstStyle>
            <a:defPPr>
              <a:defRPr lang="fr-FR"/>
            </a:defPPr>
            <a:lvl1pPr>
              <a:defRPr sz="1600"/>
            </a:lvl1pPr>
          </a:lstStyle>
          <a:p>
            <a:r>
              <a:rPr lang="fr-FR" dirty="0">
                <a:solidFill>
                  <a:schemeClr val="accent1">
                    <a:lumMod val="50000"/>
                  </a:schemeClr>
                </a:solidFill>
              </a:rPr>
              <a:t>Projets régionaux</a:t>
            </a:r>
          </a:p>
        </p:txBody>
      </p:sp>
      <p:pic>
        <p:nvPicPr>
          <p:cNvPr id="23" name="Picture 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451298" y="6435794"/>
            <a:ext cx="328613" cy="13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ZoneTexte 23"/>
          <p:cNvSpPr txBox="1"/>
          <p:nvPr/>
        </p:nvSpPr>
        <p:spPr>
          <a:xfrm>
            <a:off x="3762815" y="6230738"/>
            <a:ext cx="1986833" cy="584775"/>
          </a:xfrm>
          <a:prstGeom prst="rect">
            <a:avLst/>
          </a:prstGeom>
          <a:noFill/>
        </p:spPr>
        <p:txBody>
          <a:bodyPr wrap="square" rtlCol="0">
            <a:spAutoFit/>
          </a:bodyPr>
          <a:lstStyle/>
          <a:p>
            <a:r>
              <a:rPr lang="fr-FR" sz="1600" dirty="0" smtClean="0">
                <a:solidFill>
                  <a:schemeClr val="accent1">
                    <a:lumMod val="50000"/>
                  </a:schemeClr>
                </a:solidFill>
              </a:rPr>
              <a:t>Projets départementaux </a:t>
            </a:r>
            <a:endParaRPr lang="fr-FR" sz="1600" dirty="0">
              <a:solidFill>
                <a:schemeClr val="accent1">
                  <a:lumMod val="50000"/>
                </a:schemeClr>
              </a:solidFill>
            </a:endParaRPr>
          </a:p>
        </p:txBody>
      </p:sp>
      <p:pic>
        <p:nvPicPr>
          <p:cNvPr id="25" name="Picture 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393209" y="6279543"/>
            <a:ext cx="298450"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ZoneTexte 25"/>
          <p:cNvSpPr txBox="1"/>
          <p:nvPr/>
        </p:nvSpPr>
        <p:spPr>
          <a:xfrm>
            <a:off x="6657701" y="6280575"/>
            <a:ext cx="1944216" cy="338554"/>
          </a:xfrm>
          <a:prstGeom prst="rect">
            <a:avLst/>
          </a:prstGeom>
          <a:noFill/>
        </p:spPr>
        <p:txBody>
          <a:bodyPr wrap="square" rtlCol="0">
            <a:spAutoFit/>
          </a:bodyPr>
          <a:lstStyle/>
          <a:p>
            <a:r>
              <a:rPr lang="fr-FR" sz="1600" dirty="0" smtClean="0">
                <a:solidFill>
                  <a:schemeClr val="accent1">
                    <a:lumMod val="50000"/>
                  </a:schemeClr>
                </a:solidFill>
              </a:rPr>
              <a:t>Projets locaux  </a:t>
            </a:r>
            <a:endParaRPr lang="fr-FR" sz="1600" dirty="0">
              <a:solidFill>
                <a:schemeClr val="accent1">
                  <a:lumMod val="50000"/>
                </a:schemeClr>
              </a:solidFill>
            </a:endParaRPr>
          </a:p>
        </p:txBody>
      </p:sp>
      <p:sp>
        <p:nvSpPr>
          <p:cNvPr id="27" name="Espace réservé du numéro de diapositive 26"/>
          <p:cNvSpPr>
            <a:spLocks noGrp="1"/>
          </p:cNvSpPr>
          <p:nvPr>
            <p:ph type="sldNum" sz="quarter" idx="12"/>
          </p:nvPr>
        </p:nvSpPr>
        <p:spPr>
          <a:xfrm>
            <a:off x="6430594" y="6187359"/>
            <a:ext cx="2057400" cy="365125"/>
          </a:xfrm>
        </p:spPr>
        <p:txBody>
          <a:bodyPr/>
          <a:lstStyle/>
          <a:p>
            <a:fld id="{7C6D6EE0-54A7-4DD7-850B-4B0781E1A542}" type="slidenum">
              <a:rPr lang="fr-FR" smtClean="0"/>
              <a:t>16</a:t>
            </a:fld>
            <a:endParaRPr lang="fr-FR" dirty="0"/>
          </a:p>
        </p:txBody>
      </p:sp>
      <p:sp>
        <p:nvSpPr>
          <p:cNvPr id="41" name="Lune 40"/>
          <p:cNvSpPr/>
          <p:nvPr/>
        </p:nvSpPr>
        <p:spPr>
          <a:xfrm>
            <a:off x="915357" y="5005877"/>
            <a:ext cx="228600" cy="360040"/>
          </a:xfrm>
          <a:prstGeom prst="mo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p:cNvSpPr txBox="1"/>
          <p:nvPr/>
        </p:nvSpPr>
        <p:spPr>
          <a:xfrm>
            <a:off x="1016734" y="4308314"/>
            <a:ext cx="3608996" cy="307777"/>
          </a:xfrm>
          <a:prstGeom prst="rect">
            <a:avLst/>
          </a:prstGeom>
          <a:noFill/>
        </p:spPr>
        <p:txBody>
          <a:bodyPr wrap="square" rtlCol="0">
            <a:spAutoFit/>
          </a:bodyPr>
          <a:lstStyle/>
          <a:p>
            <a:r>
              <a:rPr lang="fr-FR" sz="1400" dirty="0" smtClean="0"/>
              <a:t>Conseil régional des jeunes</a:t>
            </a:r>
          </a:p>
        </p:txBody>
      </p:sp>
    </p:spTree>
    <p:extLst>
      <p:ext uri="{BB962C8B-B14F-4D97-AF65-F5344CB8AC3E}">
        <p14:creationId xmlns:p14="http://schemas.microsoft.com/office/powerpoint/2010/main" val="276442802"/>
      </p:ext>
    </p:extLst>
  </p:cSld>
  <p:clrMapOvr>
    <a:masterClrMapping/>
  </p:clrMapOvr>
  <p:transition spd="med" advClick="0" advTm="10000">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solidFill>
                  <a:srgbClr val="EE7F00"/>
                </a:solidFill>
                <a:latin typeface="+mn-lt"/>
              </a:rPr>
              <a:t>Quel sens les jeunes donnent-ils à la participation ?</a:t>
            </a:r>
            <a:endParaRPr lang="fr-FR" sz="4000" dirty="0">
              <a:solidFill>
                <a:srgbClr val="EE7F00"/>
              </a:solidFill>
              <a:latin typeface="+mn-lt"/>
            </a:endParaRPr>
          </a:p>
        </p:txBody>
      </p:sp>
      <p:sp>
        <p:nvSpPr>
          <p:cNvPr id="3" name="Espace réservé du contenu 2"/>
          <p:cNvSpPr>
            <a:spLocks noGrp="1"/>
          </p:cNvSpPr>
          <p:nvPr>
            <p:ph sz="quarter" idx="1"/>
          </p:nvPr>
        </p:nvSpPr>
        <p:spPr/>
        <p:txBody>
          <a:bodyPr>
            <a:normAutofit fontScale="92500" lnSpcReduction="10000"/>
          </a:bodyPr>
          <a:lstStyle/>
          <a:p>
            <a:pPr>
              <a:buClr>
                <a:srgbClr val="FF6600"/>
              </a:buClr>
            </a:pPr>
            <a:r>
              <a:rPr lang="fr-FR" dirty="0" smtClean="0">
                <a:solidFill>
                  <a:schemeClr val="accent1">
                    <a:lumMod val="50000"/>
                  </a:schemeClr>
                </a:solidFill>
              </a:rPr>
              <a:t>Un mélange entre perspectives individuelles et collectives </a:t>
            </a:r>
          </a:p>
          <a:p>
            <a:pPr lvl="1">
              <a:buClr>
                <a:srgbClr val="FF6600"/>
              </a:buClr>
            </a:pPr>
            <a:r>
              <a:rPr lang="fr-FR" dirty="0" smtClean="0">
                <a:solidFill>
                  <a:schemeClr val="accent1">
                    <a:lumMod val="50000"/>
                  </a:schemeClr>
                </a:solidFill>
              </a:rPr>
              <a:t>Apprendre, expérimenter de nouvelles réalités </a:t>
            </a:r>
          </a:p>
          <a:p>
            <a:pPr lvl="2">
              <a:buClr>
                <a:srgbClr val="FF6600"/>
              </a:buClr>
            </a:pPr>
            <a:r>
              <a:rPr lang="fr-FR" dirty="0" smtClean="0">
                <a:solidFill>
                  <a:schemeClr val="accent1">
                    <a:lumMod val="50000"/>
                  </a:schemeClr>
                </a:solidFill>
              </a:rPr>
              <a:t>Pour leur travail à venir, pour être performants </a:t>
            </a:r>
          </a:p>
          <a:p>
            <a:pPr lvl="2">
              <a:buClr>
                <a:srgbClr val="FF6600"/>
              </a:buClr>
            </a:pPr>
            <a:r>
              <a:rPr lang="fr-FR" dirty="0" smtClean="0">
                <a:solidFill>
                  <a:schemeClr val="accent1">
                    <a:lumMod val="50000"/>
                  </a:schemeClr>
                </a:solidFill>
              </a:rPr>
              <a:t>Pour développer leur confiance en eux et leur estime d’eux-mêmes </a:t>
            </a:r>
          </a:p>
          <a:p>
            <a:pPr marL="594360" lvl="2" indent="0">
              <a:buClr>
                <a:srgbClr val="FF6600"/>
              </a:buClr>
              <a:buNone/>
            </a:pPr>
            <a:r>
              <a:rPr lang="fr-FR" dirty="0" smtClean="0">
                <a:solidFill>
                  <a:schemeClr val="accent1">
                    <a:lumMod val="50000"/>
                  </a:schemeClr>
                </a:solidFill>
                <a:sym typeface="Wingdings"/>
              </a:rPr>
              <a:t>acquérir de nouvelles capacités </a:t>
            </a:r>
            <a:endParaRPr lang="fr-FR" dirty="0" smtClean="0">
              <a:solidFill>
                <a:schemeClr val="accent1">
                  <a:lumMod val="50000"/>
                </a:schemeClr>
              </a:solidFill>
            </a:endParaRPr>
          </a:p>
          <a:p>
            <a:pPr lvl="1">
              <a:buClr>
                <a:srgbClr val="FF6600"/>
              </a:buClr>
            </a:pPr>
            <a:r>
              <a:rPr lang="fr-FR" dirty="0" smtClean="0">
                <a:solidFill>
                  <a:schemeClr val="accent1">
                    <a:lumMod val="50000"/>
                  </a:schemeClr>
                </a:solidFill>
              </a:rPr>
              <a:t>Pour s’engager dans leur territoire, pour être avec d’autres jeunes</a:t>
            </a:r>
          </a:p>
          <a:p>
            <a:pPr lvl="2">
              <a:buClr>
                <a:srgbClr val="FF6600"/>
              </a:buClr>
            </a:pPr>
            <a:r>
              <a:rPr lang="fr-FR" dirty="0" smtClean="0">
                <a:solidFill>
                  <a:schemeClr val="accent1">
                    <a:lumMod val="50000"/>
                  </a:schemeClr>
                </a:solidFill>
              </a:rPr>
              <a:t>Ils évoquent </a:t>
            </a:r>
          </a:p>
          <a:p>
            <a:pPr lvl="3">
              <a:buClr>
                <a:srgbClr val="FF6600"/>
              </a:buClr>
            </a:pPr>
            <a:r>
              <a:rPr lang="fr-FR" dirty="0" smtClean="0">
                <a:solidFill>
                  <a:schemeClr val="accent1">
                    <a:lumMod val="50000"/>
                  </a:schemeClr>
                </a:solidFill>
              </a:rPr>
              <a:t>La solidarité, l’amitié, le sentiment d’appartenance </a:t>
            </a:r>
          </a:p>
          <a:p>
            <a:pPr lvl="3">
              <a:buClr>
                <a:srgbClr val="FF6600"/>
              </a:buClr>
            </a:pPr>
            <a:r>
              <a:rPr lang="fr-FR" dirty="0" smtClean="0">
                <a:solidFill>
                  <a:schemeClr val="accent1">
                    <a:lumMod val="50000"/>
                  </a:schemeClr>
                </a:solidFill>
              </a:rPr>
              <a:t>Le fun, le plaisir</a:t>
            </a:r>
          </a:p>
          <a:p>
            <a:pPr lvl="1">
              <a:buClr>
                <a:srgbClr val="FF6600"/>
              </a:buClr>
            </a:pPr>
            <a:r>
              <a:rPr lang="fr-FR" dirty="0" smtClean="0">
                <a:solidFill>
                  <a:schemeClr val="accent1">
                    <a:lumMod val="50000"/>
                  </a:schemeClr>
                </a:solidFill>
              </a:rPr>
              <a:t>Aucune opposition entre les aspirations individuelles et les aspirations plus collectives  </a:t>
            </a:r>
          </a:p>
          <a:p>
            <a:endParaRPr lang="fr-FR" dirty="0"/>
          </a:p>
        </p:txBody>
      </p:sp>
      <p:sp>
        <p:nvSpPr>
          <p:cNvPr id="4" name="Espace réservé du numéro de diapositive 3"/>
          <p:cNvSpPr>
            <a:spLocks noGrp="1"/>
          </p:cNvSpPr>
          <p:nvPr>
            <p:ph type="sldNum" sz="quarter" idx="12"/>
          </p:nvPr>
        </p:nvSpPr>
        <p:spPr/>
        <p:txBody>
          <a:bodyPr/>
          <a:lstStyle/>
          <a:p>
            <a:fld id="{B7AB4892-2B34-43D3-8647-5FECFEBD65B9}" type="slidenum">
              <a:rPr lang="fr-FR" smtClean="0"/>
              <a:t>17</a:t>
            </a:fld>
            <a:endParaRPr lang="fr-FR"/>
          </a:p>
        </p:txBody>
      </p:sp>
    </p:spTree>
    <p:extLst>
      <p:ext uri="{BB962C8B-B14F-4D97-AF65-F5344CB8AC3E}">
        <p14:creationId xmlns:p14="http://schemas.microsoft.com/office/powerpoint/2010/main" val="2718027185"/>
      </p:ext>
    </p:extLst>
  </p:cSld>
  <p:clrMapOvr>
    <a:masterClrMapping/>
  </p:clrMapOvr>
  <p:transition spd="med" advClick="0" advTm="10000">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solidFill>
                  <a:srgbClr val="EE7F00"/>
                </a:solidFill>
                <a:latin typeface="Arial Narrow" panose="020B0606020202030204" pitchFamily="34" charset="0"/>
              </a:rPr>
              <a:t>Quel sens les jeunes donnent-ils à la participation ?</a:t>
            </a:r>
          </a:p>
        </p:txBody>
      </p:sp>
      <p:sp>
        <p:nvSpPr>
          <p:cNvPr id="3" name="Espace réservé du contenu 2"/>
          <p:cNvSpPr>
            <a:spLocks noGrp="1"/>
          </p:cNvSpPr>
          <p:nvPr>
            <p:ph sz="quarter" idx="1"/>
          </p:nvPr>
        </p:nvSpPr>
        <p:spPr>
          <a:xfrm>
            <a:off x="395536" y="1988840"/>
            <a:ext cx="8280920" cy="4351338"/>
          </a:xfrm>
        </p:spPr>
        <p:txBody>
          <a:bodyPr>
            <a:normAutofit/>
          </a:bodyPr>
          <a:lstStyle/>
          <a:p>
            <a:pPr lvl="1" algn="just">
              <a:lnSpc>
                <a:spcPct val="100000"/>
              </a:lnSpc>
              <a:spcBef>
                <a:spcPts val="0"/>
              </a:spcBef>
              <a:spcAft>
                <a:spcPts val="600"/>
              </a:spcAft>
              <a:buClr>
                <a:srgbClr val="FF6600"/>
              </a:buClr>
            </a:pPr>
            <a:r>
              <a:rPr lang="fr-FR" sz="2000" dirty="0" smtClean="0">
                <a:solidFill>
                  <a:schemeClr val="accent1">
                    <a:lumMod val="50000"/>
                  </a:schemeClr>
                </a:solidFill>
                <a:latin typeface="Arial" panose="020B0604020202020204" pitchFamily="34" charset="0"/>
                <a:cs typeface="Arial" panose="020B0604020202020204" pitchFamily="34" charset="0"/>
              </a:rPr>
              <a:t>Une </a:t>
            </a:r>
            <a:r>
              <a:rPr lang="fr-FR" sz="2000" dirty="0">
                <a:solidFill>
                  <a:schemeClr val="accent1">
                    <a:lumMod val="50000"/>
                  </a:schemeClr>
                </a:solidFill>
                <a:latin typeface="Arial" panose="020B0604020202020204" pitchFamily="34" charset="0"/>
                <a:cs typeface="Arial" panose="020B0604020202020204" pitchFamily="34" charset="0"/>
              </a:rPr>
              <a:t>expérience qu’ils choisissent par envie, c’est une aventure à vivre </a:t>
            </a:r>
            <a:r>
              <a:rPr lang="fr-FR" sz="2000" dirty="0" smtClean="0">
                <a:solidFill>
                  <a:schemeClr val="accent1">
                    <a:lumMod val="50000"/>
                  </a:schemeClr>
                </a:solidFill>
                <a:latin typeface="Arial" panose="020B0604020202020204" pitchFamily="34" charset="0"/>
                <a:cs typeface="Arial" panose="020B0604020202020204" pitchFamily="34" charset="0"/>
              </a:rPr>
              <a:t>sincèrement</a:t>
            </a:r>
          </a:p>
          <a:p>
            <a:pPr lvl="1" algn="just">
              <a:lnSpc>
                <a:spcPct val="100000"/>
              </a:lnSpc>
              <a:spcBef>
                <a:spcPts val="0"/>
              </a:spcBef>
              <a:spcAft>
                <a:spcPts val="600"/>
              </a:spcAft>
              <a:buClr>
                <a:srgbClr val="FF6600"/>
              </a:buClr>
            </a:pPr>
            <a:endParaRPr lang="fr-FR" sz="2000" dirty="0">
              <a:solidFill>
                <a:schemeClr val="accent1">
                  <a:lumMod val="50000"/>
                </a:schemeClr>
              </a:solidFill>
              <a:latin typeface="Arial" panose="020B0604020202020204" pitchFamily="34" charset="0"/>
              <a:cs typeface="Arial" panose="020B0604020202020204" pitchFamily="34" charset="0"/>
            </a:endParaRPr>
          </a:p>
          <a:p>
            <a:pPr lvl="1" algn="just">
              <a:lnSpc>
                <a:spcPct val="100000"/>
              </a:lnSpc>
              <a:spcBef>
                <a:spcPts val="0"/>
              </a:spcBef>
              <a:spcAft>
                <a:spcPts val="600"/>
              </a:spcAft>
              <a:buClr>
                <a:srgbClr val="FF6600"/>
              </a:buClr>
            </a:pPr>
            <a:r>
              <a:rPr lang="fr-FR" sz="2000" dirty="0" smtClean="0">
                <a:solidFill>
                  <a:schemeClr val="accent1">
                    <a:lumMod val="50000"/>
                  </a:schemeClr>
                </a:solidFill>
                <a:latin typeface="Arial" panose="020B0604020202020204" pitchFamily="34" charset="0"/>
                <a:cs typeface="Arial" panose="020B0604020202020204" pitchFamily="34" charset="0"/>
              </a:rPr>
              <a:t>La </a:t>
            </a:r>
            <a:r>
              <a:rPr lang="fr-FR" sz="2000" dirty="0">
                <a:solidFill>
                  <a:schemeClr val="accent1">
                    <a:lumMod val="50000"/>
                  </a:schemeClr>
                </a:solidFill>
                <a:latin typeface="Arial" panose="020B0604020202020204" pitchFamily="34" charset="0"/>
                <a:cs typeface="Arial" panose="020B0604020202020204" pitchFamily="34" charset="0"/>
              </a:rPr>
              <a:t>participation leur permet d’élaborer des liens sociaux </a:t>
            </a:r>
            <a:endParaRPr lang="fr-FR" sz="2000" dirty="0" smtClean="0">
              <a:solidFill>
                <a:schemeClr val="accent1">
                  <a:lumMod val="50000"/>
                </a:schemeClr>
              </a:solidFill>
              <a:latin typeface="Arial" panose="020B0604020202020204" pitchFamily="34" charset="0"/>
              <a:cs typeface="Arial" panose="020B0604020202020204" pitchFamily="34" charset="0"/>
            </a:endParaRPr>
          </a:p>
          <a:p>
            <a:pPr marL="457200" lvl="1" indent="0" algn="just">
              <a:lnSpc>
                <a:spcPct val="100000"/>
              </a:lnSpc>
              <a:spcBef>
                <a:spcPts val="0"/>
              </a:spcBef>
              <a:spcAft>
                <a:spcPts val="600"/>
              </a:spcAft>
              <a:buClr>
                <a:srgbClr val="FF6600"/>
              </a:buClr>
              <a:buNone/>
            </a:pPr>
            <a:endParaRPr lang="fr-FR" sz="2000" dirty="0">
              <a:solidFill>
                <a:schemeClr val="accent1">
                  <a:lumMod val="50000"/>
                </a:schemeClr>
              </a:solidFill>
              <a:latin typeface="Arial" panose="020B0604020202020204" pitchFamily="34" charset="0"/>
              <a:cs typeface="Arial" panose="020B0604020202020204" pitchFamily="34" charset="0"/>
            </a:endParaRPr>
          </a:p>
          <a:p>
            <a:pPr lvl="1" algn="just">
              <a:lnSpc>
                <a:spcPct val="100000"/>
              </a:lnSpc>
              <a:spcBef>
                <a:spcPts val="0"/>
              </a:spcBef>
              <a:spcAft>
                <a:spcPts val="600"/>
              </a:spcAft>
              <a:buClr>
                <a:srgbClr val="FF6600"/>
              </a:buClr>
            </a:pPr>
            <a:r>
              <a:rPr lang="fr-FR" sz="2000" dirty="0" smtClean="0">
                <a:solidFill>
                  <a:schemeClr val="accent1">
                    <a:lumMod val="50000"/>
                  </a:schemeClr>
                </a:solidFill>
                <a:latin typeface="Arial" panose="020B0604020202020204" pitchFamily="34" charset="0"/>
                <a:cs typeface="Arial" panose="020B0604020202020204" pitchFamily="34" charset="0"/>
              </a:rPr>
              <a:t>Des </a:t>
            </a:r>
            <a:r>
              <a:rPr lang="fr-FR" sz="2000" dirty="0">
                <a:solidFill>
                  <a:schemeClr val="accent1">
                    <a:lumMod val="50000"/>
                  </a:schemeClr>
                </a:solidFill>
                <a:latin typeface="Arial" panose="020B0604020202020204" pitchFamily="34" charset="0"/>
                <a:cs typeface="Arial" panose="020B0604020202020204" pitchFamily="34" charset="0"/>
              </a:rPr>
              <a:t>espaces d’apprentissage qui passent par l’acquisition de compétences (</a:t>
            </a:r>
            <a:r>
              <a:rPr lang="fr-FR" sz="2000" dirty="0" smtClean="0">
                <a:solidFill>
                  <a:schemeClr val="accent1">
                    <a:lumMod val="50000"/>
                  </a:schemeClr>
                </a:solidFill>
                <a:latin typeface="Arial" panose="020B0604020202020204" pitchFamily="34" charset="0"/>
                <a:cs typeface="Arial" panose="020B0604020202020204" pitchFamily="34" charset="0"/>
              </a:rPr>
              <a:t>savoir-faire</a:t>
            </a:r>
            <a:r>
              <a:rPr lang="fr-FR" sz="2000" dirty="0">
                <a:solidFill>
                  <a:schemeClr val="accent1">
                    <a:lumMod val="50000"/>
                  </a:schemeClr>
                </a:solidFill>
                <a:latin typeface="Arial" panose="020B0604020202020204" pitchFamily="34" charset="0"/>
                <a:cs typeface="Arial" panose="020B0604020202020204" pitchFamily="34" charset="0"/>
              </a:rPr>
              <a:t>, </a:t>
            </a:r>
            <a:r>
              <a:rPr lang="fr-FR" sz="2000" dirty="0" smtClean="0">
                <a:solidFill>
                  <a:schemeClr val="accent1">
                    <a:lumMod val="50000"/>
                  </a:schemeClr>
                </a:solidFill>
                <a:latin typeface="Arial" panose="020B0604020202020204" pitchFamily="34" charset="0"/>
                <a:cs typeface="Arial" panose="020B0604020202020204" pitchFamily="34" charset="0"/>
              </a:rPr>
              <a:t>savoir-être </a:t>
            </a:r>
            <a:r>
              <a:rPr lang="fr-FR" sz="2000" dirty="0">
                <a:solidFill>
                  <a:schemeClr val="accent1">
                    <a:lumMod val="50000"/>
                  </a:schemeClr>
                </a:solidFill>
                <a:latin typeface="Arial" panose="020B0604020202020204" pitchFamily="34" charset="0"/>
                <a:cs typeface="Arial" panose="020B0604020202020204" pitchFamily="34" charset="0"/>
              </a:rPr>
              <a:t>et savoirs) et la connaissance de </a:t>
            </a:r>
            <a:r>
              <a:rPr lang="fr-FR" sz="2000" dirty="0" smtClean="0">
                <a:solidFill>
                  <a:schemeClr val="accent1">
                    <a:lumMod val="50000"/>
                  </a:schemeClr>
                </a:solidFill>
                <a:latin typeface="Arial" panose="020B0604020202020204" pitchFamily="34" charset="0"/>
                <a:cs typeface="Arial" panose="020B0604020202020204" pitchFamily="34" charset="0"/>
              </a:rPr>
              <a:t>soi</a:t>
            </a:r>
          </a:p>
          <a:p>
            <a:pPr marL="457200" lvl="1" indent="0" algn="just">
              <a:lnSpc>
                <a:spcPct val="100000"/>
              </a:lnSpc>
              <a:spcBef>
                <a:spcPts val="0"/>
              </a:spcBef>
              <a:spcAft>
                <a:spcPts val="600"/>
              </a:spcAft>
              <a:buClr>
                <a:srgbClr val="FF6600"/>
              </a:buClr>
              <a:buNone/>
            </a:pPr>
            <a:endParaRPr lang="fr-FR" sz="2000" dirty="0">
              <a:solidFill>
                <a:schemeClr val="accent1">
                  <a:lumMod val="50000"/>
                </a:schemeClr>
              </a:solidFill>
              <a:latin typeface="Arial" panose="020B0604020202020204" pitchFamily="34" charset="0"/>
              <a:cs typeface="Arial" panose="020B0604020202020204" pitchFamily="34" charset="0"/>
            </a:endParaRPr>
          </a:p>
          <a:p>
            <a:pPr lvl="1" algn="just">
              <a:lnSpc>
                <a:spcPct val="100000"/>
              </a:lnSpc>
              <a:spcBef>
                <a:spcPts val="0"/>
              </a:spcBef>
              <a:spcAft>
                <a:spcPts val="600"/>
              </a:spcAft>
              <a:buClr>
                <a:srgbClr val="FF6600"/>
              </a:buClr>
            </a:pPr>
            <a:r>
              <a:rPr lang="fr-FR" sz="2000" dirty="0" smtClean="0">
                <a:solidFill>
                  <a:schemeClr val="accent1">
                    <a:lumMod val="50000"/>
                  </a:schemeClr>
                </a:solidFill>
                <a:latin typeface="Arial" panose="020B0604020202020204" pitchFamily="34" charset="0"/>
                <a:cs typeface="Arial" panose="020B0604020202020204" pitchFamily="34" charset="0"/>
              </a:rPr>
              <a:t>Un </a:t>
            </a:r>
            <a:r>
              <a:rPr lang="fr-FR" sz="2000" dirty="0">
                <a:solidFill>
                  <a:schemeClr val="accent1">
                    <a:lumMod val="50000"/>
                  </a:schemeClr>
                </a:solidFill>
                <a:latin typeface="Arial" panose="020B0604020202020204" pitchFamily="34" charset="0"/>
                <a:cs typeface="Arial" panose="020B0604020202020204" pitchFamily="34" charset="0"/>
              </a:rPr>
              <a:t>parcours d’émancipation qui commence souvent par des </a:t>
            </a:r>
            <a:r>
              <a:rPr lang="fr-FR" sz="2000" dirty="0" smtClean="0">
                <a:solidFill>
                  <a:schemeClr val="accent1">
                    <a:lumMod val="50000"/>
                  </a:schemeClr>
                </a:solidFill>
                <a:latin typeface="Arial" panose="020B0604020202020204" pitchFamily="34" charset="0"/>
                <a:cs typeface="Arial" panose="020B0604020202020204" pitchFamily="34" charset="0"/>
              </a:rPr>
              <a:t>micro-projets</a:t>
            </a:r>
            <a:endParaRPr lang="fr-FR" sz="2100" dirty="0">
              <a:solidFill>
                <a:schemeClr val="accent1">
                  <a:lumMod val="50000"/>
                </a:schemeClr>
              </a:solidFill>
              <a:sym typeface="Wingdings"/>
            </a:endParaRPr>
          </a:p>
          <a:p>
            <a:pPr marL="457200" lvl="1" indent="0">
              <a:spcBef>
                <a:spcPts val="0"/>
              </a:spcBef>
              <a:spcAft>
                <a:spcPts val="600"/>
              </a:spcAft>
              <a:buClr>
                <a:srgbClr val="FF6600"/>
              </a:buClr>
              <a:buNone/>
            </a:pPr>
            <a:endParaRPr lang="fr-FR" sz="2100" dirty="0" smtClean="0">
              <a:solidFill>
                <a:srgbClr val="002060"/>
              </a:solidFill>
              <a:sym typeface="Wingdings"/>
            </a:endParaRPr>
          </a:p>
          <a:p>
            <a:pPr marL="457200" lvl="1" indent="0">
              <a:spcBef>
                <a:spcPts val="0"/>
              </a:spcBef>
              <a:spcAft>
                <a:spcPts val="600"/>
              </a:spcAft>
              <a:buClr>
                <a:srgbClr val="FF6600"/>
              </a:buClr>
              <a:buNone/>
            </a:pPr>
            <a:endParaRPr lang="fr-FR" sz="2100" dirty="0">
              <a:solidFill>
                <a:srgbClr val="002060"/>
              </a:solidFill>
              <a:sym typeface="Wingdings"/>
            </a:endParaRPr>
          </a:p>
        </p:txBody>
      </p:sp>
      <p:sp>
        <p:nvSpPr>
          <p:cNvPr id="4" name="Espace réservé du numéro de diapositive 3"/>
          <p:cNvSpPr>
            <a:spLocks noGrp="1"/>
          </p:cNvSpPr>
          <p:nvPr>
            <p:ph type="sldNum" sz="quarter" idx="12"/>
          </p:nvPr>
        </p:nvSpPr>
        <p:spPr/>
        <p:txBody>
          <a:bodyPr/>
          <a:lstStyle/>
          <a:p>
            <a:fld id="{B7AB4892-2B34-43D3-8647-5FECFEBD65B9}" type="slidenum">
              <a:rPr lang="fr-FR" smtClean="0"/>
              <a:t>18</a:t>
            </a:fld>
            <a:endParaRPr lang="fr-FR"/>
          </a:p>
        </p:txBody>
      </p:sp>
    </p:spTree>
    <p:extLst>
      <p:ext uri="{BB962C8B-B14F-4D97-AF65-F5344CB8AC3E}">
        <p14:creationId xmlns:p14="http://schemas.microsoft.com/office/powerpoint/2010/main" val="2949943452"/>
      </p:ext>
    </p:extLst>
  </p:cSld>
  <p:clrMapOvr>
    <a:masterClrMapping/>
  </p:clrMapOvr>
  <p:transition spd="med" advClick="0" advTm="10000">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000" dirty="0">
                <a:solidFill>
                  <a:srgbClr val="EE7F00"/>
                </a:solidFill>
                <a:latin typeface="+mn-lt"/>
              </a:rPr>
              <a:t>Quel sens les </a:t>
            </a:r>
            <a:r>
              <a:rPr lang="fr-FR" sz="4000" dirty="0" smtClean="0">
                <a:solidFill>
                  <a:srgbClr val="EE7F00"/>
                </a:solidFill>
                <a:latin typeface="+mn-lt"/>
              </a:rPr>
              <a:t>acteurs publics donnent-ils </a:t>
            </a:r>
            <a:r>
              <a:rPr lang="fr-FR" sz="4000" dirty="0">
                <a:solidFill>
                  <a:srgbClr val="EE7F00"/>
                </a:solidFill>
                <a:latin typeface="+mn-lt"/>
              </a:rPr>
              <a:t>à la participation des jeunes? </a:t>
            </a:r>
          </a:p>
        </p:txBody>
      </p:sp>
      <p:sp>
        <p:nvSpPr>
          <p:cNvPr id="3" name="Espace réservé du contenu 2"/>
          <p:cNvSpPr>
            <a:spLocks noGrp="1"/>
          </p:cNvSpPr>
          <p:nvPr>
            <p:ph idx="1"/>
          </p:nvPr>
        </p:nvSpPr>
        <p:spPr>
          <a:xfrm>
            <a:off x="107504" y="1628800"/>
            <a:ext cx="9036496" cy="4876549"/>
          </a:xfrm>
        </p:spPr>
        <p:txBody>
          <a:bodyPr>
            <a:noAutofit/>
          </a:bodyPr>
          <a:lstStyle/>
          <a:p>
            <a:pPr marL="0" indent="0">
              <a:buClr>
                <a:srgbClr val="FF6600"/>
              </a:buClr>
              <a:buNone/>
            </a:pPr>
            <a:r>
              <a:rPr lang="fr-FR" sz="1800" dirty="0">
                <a:solidFill>
                  <a:schemeClr val="accent1">
                    <a:lumMod val="50000"/>
                  </a:schemeClr>
                </a:solidFill>
                <a:latin typeface="Arial" panose="020B0604020202020204" pitchFamily="34" charset="0"/>
                <a:cs typeface="Arial" panose="020B0604020202020204" pitchFamily="34" charset="0"/>
              </a:rPr>
              <a:t>Elle contribue à </a:t>
            </a:r>
          </a:p>
          <a:p>
            <a:pPr lvl="1">
              <a:buClr>
                <a:srgbClr val="FF6600"/>
              </a:buClr>
            </a:pPr>
            <a:r>
              <a:rPr lang="fr-FR" sz="1800" dirty="0">
                <a:solidFill>
                  <a:schemeClr val="accent1">
                    <a:lumMod val="50000"/>
                  </a:schemeClr>
                </a:solidFill>
                <a:latin typeface="Arial" panose="020B0604020202020204" pitchFamily="34" charset="0"/>
                <a:cs typeface="Arial" panose="020B0604020202020204" pitchFamily="34" charset="0"/>
              </a:rPr>
              <a:t>Un changement dans l’image et la perception des </a:t>
            </a:r>
            <a:r>
              <a:rPr lang="fr-FR" sz="1800" dirty="0" smtClean="0">
                <a:solidFill>
                  <a:schemeClr val="accent1">
                    <a:lumMod val="50000"/>
                  </a:schemeClr>
                </a:solidFill>
                <a:latin typeface="Arial" panose="020B0604020202020204" pitchFamily="34" charset="0"/>
                <a:cs typeface="Arial" panose="020B0604020202020204" pitchFamily="34" charset="0"/>
              </a:rPr>
              <a:t>jeunes, une connaissance de leurs attentes</a:t>
            </a:r>
            <a:endParaRPr lang="fr-FR" sz="1800" dirty="0">
              <a:solidFill>
                <a:schemeClr val="accent1">
                  <a:lumMod val="50000"/>
                </a:schemeClr>
              </a:solidFill>
              <a:latin typeface="Arial" panose="020B0604020202020204" pitchFamily="34" charset="0"/>
              <a:cs typeface="Arial" panose="020B0604020202020204" pitchFamily="34" charset="0"/>
            </a:endParaRPr>
          </a:p>
          <a:p>
            <a:pPr lvl="2">
              <a:buClr>
                <a:srgbClr val="FF6600"/>
              </a:buClr>
            </a:pPr>
            <a:r>
              <a:rPr lang="fr-FR" sz="1600" dirty="0">
                <a:solidFill>
                  <a:schemeClr val="accent1">
                    <a:lumMod val="50000"/>
                  </a:schemeClr>
                </a:solidFill>
                <a:latin typeface="Arial" panose="020B0604020202020204" pitchFamily="34" charset="0"/>
                <a:cs typeface="Arial" panose="020B0604020202020204" pitchFamily="34" charset="0"/>
              </a:rPr>
              <a:t>Pas seulement des délinquants potentiels mais aussi des personnes susceptibles de prendre part à la vie du territoire</a:t>
            </a:r>
          </a:p>
          <a:p>
            <a:pPr lvl="1">
              <a:buClr>
                <a:srgbClr val="FF6600"/>
              </a:buClr>
            </a:pPr>
            <a:r>
              <a:rPr lang="fr-FR" sz="1800" dirty="0">
                <a:solidFill>
                  <a:schemeClr val="accent1">
                    <a:lumMod val="50000"/>
                  </a:schemeClr>
                </a:solidFill>
                <a:latin typeface="Arial" panose="020B0604020202020204" pitchFamily="34" charset="0"/>
                <a:cs typeface="Arial" panose="020B0604020202020204" pitchFamily="34" charset="0"/>
              </a:rPr>
              <a:t>Une prise de conscience de la nécessaire implication des jeunes pour contrebalancer la faiblesse des financements publics</a:t>
            </a:r>
          </a:p>
          <a:p>
            <a:pPr lvl="2">
              <a:buClr>
                <a:srgbClr val="FF6600"/>
              </a:buClr>
            </a:pPr>
            <a:r>
              <a:rPr lang="fr-FR" sz="1600" dirty="0">
                <a:solidFill>
                  <a:schemeClr val="accent1">
                    <a:lumMod val="50000"/>
                  </a:schemeClr>
                </a:solidFill>
                <a:latin typeface="Arial" panose="020B0604020202020204" pitchFamily="34" charset="0"/>
                <a:cs typeface="Arial" panose="020B0604020202020204" pitchFamily="34" charset="0"/>
              </a:rPr>
              <a:t>L’investissement des jeunes est une manière de développer des politiques locales de jeunesse ou culturelles</a:t>
            </a:r>
          </a:p>
          <a:p>
            <a:pPr lvl="1">
              <a:buClr>
                <a:srgbClr val="FF6600"/>
              </a:buClr>
            </a:pPr>
            <a:r>
              <a:rPr lang="fr-FR" sz="1800" dirty="0">
                <a:solidFill>
                  <a:schemeClr val="accent1">
                    <a:lumMod val="50000"/>
                  </a:schemeClr>
                </a:solidFill>
                <a:latin typeface="Arial" panose="020B0604020202020204" pitchFamily="34" charset="0"/>
                <a:cs typeface="Arial" panose="020B0604020202020204" pitchFamily="34" charset="0"/>
              </a:rPr>
              <a:t>L’ancrage des jeunes dans le territoire</a:t>
            </a:r>
          </a:p>
          <a:p>
            <a:pPr lvl="2">
              <a:buClr>
                <a:srgbClr val="FF6600"/>
              </a:buClr>
            </a:pPr>
            <a:r>
              <a:rPr lang="fr-FR" sz="1600" dirty="0">
                <a:solidFill>
                  <a:schemeClr val="accent1">
                    <a:lumMod val="50000"/>
                  </a:schemeClr>
                </a:solidFill>
                <a:latin typeface="Arial" panose="020B0604020202020204" pitchFamily="34" charset="0"/>
                <a:cs typeface="Arial" panose="020B0604020202020204" pitchFamily="34" charset="0"/>
              </a:rPr>
              <a:t>Une manière de préserver les dynamiques locales et de lutter contre le vieillissement de la population </a:t>
            </a:r>
          </a:p>
          <a:p>
            <a:pPr lvl="1">
              <a:lnSpc>
                <a:spcPct val="100000"/>
              </a:lnSpc>
              <a:spcBef>
                <a:spcPts val="0"/>
              </a:spcBef>
              <a:spcAft>
                <a:spcPts val="600"/>
              </a:spcAft>
              <a:buClr>
                <a:srgbClr val="FF6600"/>
              </a:buClr>
            </a:pPr>
            <a:r>
              <a:rPr lang="fr-FR" sz="1800" dirty="0" smtClean="0">
                <a:solidFill>
                  <a:schemeClr val="accent1">
                    <a:lumMod val="50000"/>
                  </a:schemeClr>
                </a:solidFill>
                <a:latin typeface="Arial" panose="020B0604020202020204" pitchFamily="34" charset="0"/>
                <a:cs typeface="Arial" panose="020B0604020202020204" pitchFamily="34" charset="0"/>
              </a:rPr>
              <a:t>Accompagner </a:t>
            </a:r>
            <a:r>
              <a:rPr lang="fr-FR" sz="1800" dirty="0">
                <a:solidFill>
                  <a:schemeClr val="accent1">
                    <a:lumMod val="50000"/>
                  </a:schemeClr>
                </a:solidFill>
                <a:latin typeface="Arial" panose="020B0604020202020204" pitchFamily="34" charset="0"/>
                <a:cs typeface="Arial" panose="020B0604020202020204" pitchFamily="34" charset="0"/>
              </a:rPr>
              <a:t>leur parcours vers l’insertion </a:t>
            </a:r>
            <a:r>
              <a:rPr lang="fr-FR" sz="1800" dirty="0" smtClean="0">
                <a:solidFill>
                  <a:schemeClr val="accent1">
                    <a:lumMod val="50000"/>
                  </a:schemeClr>
                </a:solidFill>
                <a:latin typeface="Arial" panose="020B0604020202020204" pitchFamily="34" charset="0"/>
                <a:cs typeface="Arial" panose="020B0604020202020204" pitchFamily="34" charset="0"/>
              </a:rPr>
              <a:t>professionnelle</a:t>
            </a:r>
          </a:p>
          <a:p>
            <a:pPr lvl="1">
              <a:lnSpc>
                <a:spcPct val="100000"/>
              </a:lnSpc>
              <a:spcBef>
                <a:spcPts val="0"/>
              </a:spcBef>
              <a:spcAft>
                <a:spcPts val="600"/>
              </a:spcAft>
              <a:buClr>
                <a:srgbClr val="FF6600"/>
              </a:buClr>
            </a:pPr>
            <a:r>
              <a:rPr lang="fr-FR" sz="1800" dirty="0" smtClean="0">
                <a:solidFill>
                  <a:schemeClr val="accent1">
                    <a:lumMod val="50000"/>
                  </a:schemeClr>
                </a:solidFill>
                <a:latin typeface="Arial" panose="020B0604020202020204" pitchFamily="34" charset="0"/>
                <a:cs typeface="Arial" panose="020B0604020202020204" pitchFamily="34" charset="0"/>
              </a:rPr>
              <a:t>Consolider </a:t>
            </a:r>
            <a:r>
              <a:rPr lang="fr-FR" sz="1800" dirty="0">
                <a:solidFill>
                  <a:schemeClr val="accent1">
                    <a:lumMod val="50000"/>
                  </a:schemeClr>
                </a:solidFill>
                <a:latin typeface="Arial" panose="020B0604020202020204" pitchFamily="34" charset="0"/>
                <a:cs typeface="Arial" panose="020B0604020202020204" pitchFamily="34" charset="0"/>
              </a:rPr>
              <a:t>et développer les liens intergénérationnels et garantir ainsi une certaine </a:t>
            </a:r>
            <a:r>
              <a:rPr lang="fr-FR" sz="1800" dirty="0" smtClean="0">
                <a:solidFill>
                  <a:schemeClr val="accent1">
                    <a:lumMod val="50000"/>
                  </a:schemeClr>
                </a:solidFill>
                <a:latin typeface="Arial" panose="020B0604020202020204" pitchFamily="34" charset="0"/>
                <a:cs typeface="Arial" panose="020B0604020202020204" pitchFamily="34" charset="0"/>
              </a:rPr>
              <a:t>paix sociale</a:t>
            </a:r>
          </a:p>
          <a:p>
            <a:pPr lvl="1">
              <a:lnSpc>
                <a:spcPct val="100000"/>
              </a:lnSpc>
              <a:spcBef>
                <a:spcPts val="0"/>
              </a:spcBef>
              <a:spcAft>
                <a:spcPts val="600"/>
              </a:spcAft>
              <a:buClr>
                <a:srgbClr val="FF6600"/>
              </a:buClr>
            </a:pPr>
            <a:r>
              <a:rPr lang="fr-FR" sz="1800" dirty="0" smtClean="0">
                <a:solidFill>
                  <a:schemeClr val="accent1">
                    <a:lumMod val="50000"/>
                  </a:schemeClr>
                </a:solidFill>
                <a:latin typeface="Arial" panose="020B0604020202020204" pitchFamily="34" charset="0"/>
                <a:cs typeface="Arial" panose="020B0604020202020204" pitchFamily="34" charset="0"/>
              </a:rPr>
              <a:t>Expérimenter </a:t>
            </a:r>
            <a:r>
              <a:rPr lang="fr-FR" sz="1800" dirty="0">
                <a:solidFill>
                  <a:schemeClr val="accent1">
                    <a:lumMod val="50000"/>
                  </a:schemeClr>
                </a:solidFill>
                <a:latin typeface="Arial" panose="020B0604020202020204" pitchFamily="34" charset="0"/>
                <a:cs typeface="Arial" panose="020B0604020202020204" pitchFamily="34" charset="0"/>
              </a:rPr>
              <a:t>des modalités de démocratie participative comme caution politique</a:t>
            </a:r>
          </a:p>
        </p:txBody>
      </p:sp>
      <p:sp>
        <p:nvSpPr>
          <p:cNvPr id="4" name="Espace réservé du numéro de diapositive 3"/>
          <p:cNvSpPr>
            <a:spLocks noGrp="1"/>
          </p:cNvSpPr>
          <p:nvPr>
            <p:ph type="sldNum" sz="quarter" idx="12"/>
          </p:nvPr>
        </p:nvSpPr>
        <p:spPr/>
        <p:txBody>
          <a:bodyPr/>
          <a:lstStyle/>
          <a:p>
            <a:fld id="{B7AB4892-2B34-43D3-8647-5FECFEBD65B9}" type="slidenum">
              <a:rPr lang="fr-FR" smtClean="0"/>
              <a:t>19</a:t>
            </a:fld>
            <a:endParaRPr lang="fr-FR"/>
          </a:p>
        </p:txBody>
      </p:sp>
    </p:spTree>
    <p:extLst>
      <p:ext uri="{BB962C8B-B14F-4D97-AF65-F5344CB8AC3E}">
        <p14:creationId xmlns:p14="http://schemas.microsoft.com/office/powerpoint/2010/main" val="1427925916"/>
      </p:ext>
    </p:extLst>
  </p:cSld>
  <p:clrMapOvr>
    <a:masterClrMapping/>
  </p:clrMapOvr>
  <p:transition spd="med" advClick="0" advTm="1000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60680" y="1484784"/>
            <a:ext cx="7422639" cy="4708981"/>
          </a:xfrm>
          <a:prstGeom prst="rect">
            <a:avLst/>
          </a:prstGeom>
        </p:spPr>
        <p:txBody>
          <a:bodyPr wrap="square">
            <a:spAutoFit/>
          </a:bodyPr>
          <a:lstStyle/>
          <a:p>
            <a:r>
              <a:rPr lang="fr-FR" sz="1900" dirty="0" smtClean="0">
                <a:solidFill>
                  <a:schemeClr val="accent1"/>
                </a:solidFill>
              </a:rPr>
              <a:t>			Objectif </a:t>
            </a:r>
            <a:r>
              <a:rPr lang="fr-FR" sz="1900" dirty="0">
                <a:solidFill>
                  <a:schemeClr val="accent1"/>
                </a:solidFill>
              </a:rPr>
              <a:t>général</a:t>
            </a:r>
            <a:r>
              <a:rPr lang="fr-FR" sz="1900" dirty="0"/>
              <a:t> </a:t>
            </a:r>
          </a:p>
          <a:p>
            <a:pPr algn="ctr"/>
            <a:r>
              <a:rPr lang="fr-FR" sz="1900" dirty="0">
                <a:solidFill>
                  <a:schemeClr val="accent1">
                    <a:lumMod val="50000"/>
                  </a:schemeClr>
                </a:solidFill>
              </a:rPr>
              <a:t>Dans une démarche </a:t>
            </a:r>
            <a:r>
              <a:rPr lang="fr-FR" sz="1900" dirty="0" smtClean="0">
                <a:solidFill>
                  <a:schemeClr val="accent1">
                    <a:lumMod val="50000"/>
                  </a:schemeClr>
                </a:solidFill>
              </a:rPr>
              <a:t>interdisciplinaire, créer </a:t>
            </a:r>
            <a:r>
              <a:rPr lang="fr-FR" sz="1900" dirty="0">
                <a:solidFill>
                  <a:schemeClr val="accent1">
                    <a:lumMod val="50000"/>
                  </a:schemeClr>
                </a:solidFill>
              </a:rPr>
              <a:t>un pôle régional de connaissance dans le domaine de la jeunesse pour améliorer l’action publique et mieux répondre aux besoins des jeunes</a:t>
            </a:r>
          </a:p>
          <a:p>
            <a:endParaRPr lang="fr-FR" sz="1900" dirty="0"/>
          </a:p>
          <a:p>
            <a:endParaRPr lang="fr-FR" sz="1900" dirty="0" smtClean="0">
              <a:solidFill>
                <a:schemeClr val="accent1"/>
              </a:solidFill>
            </a:endParaRPr>
          </a:p>
          <a:p>
            <a:r>
              <a:rPr lang="fr-FR" sz="1900" dirty="0">
                <a:solidFill>
                  <a:schemeClr val="accent1"/>
                </a:solidFill>
              </a:rPr>
              <a:t>	</a:t>
            </a:r>
            <a:r>
              <a:rPr lang="fr-FR" sz="1900" dirty="0" smtClean="0">
                <a:solidFill>
                  <a:schemeClr val="accent1"/>
                </a:solidFill>
              </a:rPr>
              <a:t>	              Objectifs spécifiques</a:t>
            </a:r>
          </a:p>
          <a:p>
            <a:endParaRPr lang="fr-FR" sz="1900" dirty="0">
              <a:solidFill>
                <a:schemeClr val="accent1"/>
              </a:solidFill>
            </a:endParaRPr>
          </a:p>
          <a:p>
            <a:pPr marL="742950" lvl="1" indent="-285750">
              <a:buFont typeface="Arial" panose="020B0604020202020204" pitchFamily="34" charset="0"/>
              <a:buChar char="•"/>
            </a:pPr>
            <a:r>
              <a:rPr lang="fr-FR" sz="1700" dirty="0">
                <a:solidFill>
                  <a:schemeClr val="accent1">
                    <a:lumMod val="50000"/>
                  </a:schemeClr>
                </a:solidFill>
              </a:rPr>
              <a:t>Amélioration des connaissances comparées sur la jeunesse </a:t>
            </a:r>
          </a:p>
          <a:p>
            <a:pPr marL="742950" lvl="1" indent="-285750">
              <a:buFont typeface="Arial" panose="020B0604020202020204" pitchFamily="34" charset="0"/>
              <a:buChar char="•"/>
            </a:pPr>
            <a:r>
              <a:rPr lang="fr-FR" sz="1700" dirty="0">
                <a:solidFill>
                  <a:schemeClr val="accent1">
                    <a:lumMod val="50000"/>
                  </a:schemeClr>
                </a:solidFill>
              </a:rPr>
              <a:t>Formations </a:t>
            </a:r>
            <a:r>
              <a:rPr lang="fr-FR" sz="1700" dirty="0" smtClean="0">
                <a:solidFill>
                  <a:schemeClr val="accent1">
                    <a:lumMod val="50000"/>
                  </a:schemeClr>
                </a:solidFill>
              </a:rPr>
              <a:t>initiales </a:t>
            </a:r>
            <a:r>
              <a:rPr lang="fr-FR" sz="1700" dirty="0">
                <a:solidFill>
                  <a:schemeClr val="accent1">
                    <a:lumMod val="50000"/>
                  </a:schemeClr>
                </a:solidFill>
              </a:rPr>
              <a:t>et </a:t>
            </a:r>
            <a:r>
              <a:rPr lang="fr-FR" sz="1700" dirty="0" smtClean="0">
                <a:solidFill>
                  <a:schemeClr val="accent1">
                    <a:lumMod val="50000"/>
                  </a:schemeClr>
                </a:solidFill>
              </a:rPr>
              <a:t>continues </a:t>
            </a:r>
            <a:endParaRPr lang="fr-FR" sz="1700" dirty="0">
              <a:solidFill>
                <a:schemeClr val="accent1">
                  <a:lumMod val="50000"/>
                </a:schemeClr>
              </a:solidFill>
            </a:endParaRPr>
          </a:p>
          <a:p>
            <a:pPr marL="742950" lvl="1" indent="-285750">
              <a:buFont typeface="Arial" panose="020B0604020202020204" pitchFamily="34" charset="0"/>
              <a:buChar char="•"/>
            </a:pPr>
            <a:r>
              <a:rPr lang="fr-FR" sz="1700" dirty="0">
                <a:solidFill>
                  <a:schemeClr val="accent1">
                    <a:lumMod val="50000"/>
                  </a:schemeClr>
                </a:solidFill>
              </a:rPr>
              <a:t>Coopération avec les acteurs de jeunesse </a:t>
            </a:r>
            <a:endParaRPr lang="fr-FR" sz="1700" dirty="0" smtClean="0">
              <a:solidFill>
                <a:schemeClr val="accent1">
                  <a:lumMod val="50000"/>
                </a:schemeClr>
              </a:solidFill>
            </a:endParaRPr>
          </a:p>
          <a:p>
            <a:pPr lvl="1"/>
            <a:endParaRPr lang="fr-FR" sz="1700" dirty="0">
              <a:solidFill>
                <a:srgbClr val="002060"/>
              </a:solidFill>
            </a:endParaRPr>
          </a:p>
          <a:p>
            <a:r>
              <a:rPr lang="fr-FR" sz="1600" dirty="0" smtClean="0">
                <a:solidFill>
                  <a:schemeClr val="accent1">
                    <a:lumMod val="50000"/>
                  </a:schemeClr>
                </a:solidFill>
                <a:latin typeface="Arial" panose="020B0604020202020204" pitchFamily="34" charset="0"/>
                <a:cs typeface="Arial" panose="020B0604020202020204" pitchFamily="34" charset="0"/>
                <a:sym typeface="Wingdings"/>
              </a:rPr>
              <a:t> </a:t>
            </a:r>
            <a:r>
              <a:rPr lang="fr-FR" sz="1600" dirty="0" smtClean="0">
                <a:solidFill>
                  <a:srgbClr val="EE7F00"/>
                </a:solidFill>
                <a:latin typeface="Arial" panose="020B0604020202020204" pitchFamily="34" charset="0"/>
                <a:cs typeface="Arial" panose="020B0604020202020204" pitchFamily="34" charset="0"/>
              </a:rPr>
              <a:t>Les champs de recherche</a:t>
            </a:r>
          </a:p>
          <a:p>
            <a:r>
              <a:rPr lang="fr-FR" sz="1600" dirty="0" smtClean="0">
                <a:solidFill>
                  <a:schemeClr val="accent1">
                    <a:lumMod val="50000"/>
                  </a:schemeClr>
                </a:solidFill>
                <a:latin typeface="Arial" panose="020B0604020202020204" pitchFamily="34" charset="0"/>
                <a:cs typeface="Arial" panose="020B0604020202020204" pitchFamily="34" charset="0"/>
              </a:rPr>
              <a:t>La participation des jeunes</a:t>
            </a:r>
          </a:p>
          <a:p>
            <a:r>
              <a:rPr lang="fr-FR" sz="1600" dirty="0" smtClean="0">
                <a:solidFill>
                  <a:schemeClr val="accent1">
                    <a:lumMod val="50000"/>
                  </a:schemeClr>
                </a:solidFill>
                <a:latin typeface="Arial" panose="020B0604020202020204" pitchFamily="34" charset="0"/>
                <a:cs typeface="Arial" panose="020B0604020202020204" pitchFamily="34" charset="0"/>
              </a:rPr>
              <a:t>Les jeunes en situation de vulnérabilité</a:t>
            </a:r>
          </a:p>
          <a:p>
            <a:endParaRPr lang="fr-FR" sz="1600" dirty="0" smtClean="0">
              <a:solidFill>
                <a:schemeClr val="accent1">
                  <a:lumMod val="50000"/>
                </a:schemeClr>
              </a:solidFill>
              <a:latin typeface="Arial" panose="020B0604020202020204" pitchFamily="34" charset="0"/>
              <a:cs typeface="Arial" panose="020B0604020202020204" pitchFamily="34" charset="0"/>
            </a:endParaRPr>
          </a:p>
          <a:p>
            <a:r>
              <a:rPr lang="fr-FR" sz="1600" dirty="0" smtClean="0">
                <a:solidFill>
                  <a:schemeClr val="accent1">
                    <a:lumMod val="50000"/>
                  </a:schemeClr>
                </a:solidFill>
                <a:latin typeface="Arial" panose="020B0604020202020204" pitchFamily="34" charset="0"/>
                <a:cs typeface="Arial" panose="020B0604020202020204" pitchFamily="34" charset="0"/>
              </a:rPr>
              <a:t>Approche sociologique et sciences politiques</a:t>
            </a:r>
            <a:endParaRPr lang="fr-FR" sz="1600" dirty="0">
              <a:solidFill>
                <a:schemeClr val="accent1">
                  <a:lumMod val="50000"/>
                </a:schemeClr>
              </a:solidFill>
              <a:latin typeface="Arial" panose="020B0604020202020204" pitchFamily="34" charset="0"/>
              <a:cs typeface="Arial" panose="020B0604020202020204" pitchFamily="34" charset="0"/>
            </a:endParaRPr>
          </a:p>
        </p:txBody>
      </p:sp>
      <p:sp>
        <p:nvSpPr>
          <p:cNvPr id="6" name="Titre 1"/>
          <p:cNvSpPr txBox="1">
            <a:spLocks/>
          </p:cNvSpPr>
          <p:nvPr/>
        </p:nvSpPr>
        <p:spPr>
          <a:xfrm>
            <a:off x="628650" y="365126"/>
            <a:ext cx="78867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dirty="0" smtClean="0">
                <a:solidFill>
                  <a:srgbClr val="EE7F00"/>
                </a:solidFill>
                <a:latin typeface="Arial Narrow" panose="020B0606020202030204" pitchFamily="34" charset="0"/>
                <a:cs typeface="Arial" panose="020B0604020202020204" pitchFamily="34" charset="0"/>
              </a:rPr>
              <a:t>La Chaire de recherche sur la jeunesse</a:t>
            </a:r>
            <a:endParaRPr lang="fr-FR" dirty="0">
              <a:solidFill>
                <a:srgbClr val="EE7F00"/>
              </a:solidFill>
              <a:latin typeface="Arial Narrow" panose="020B0606020202030204" pitchFamily="34" charset="0"/>
              <a:cs typeface="Arial" panose="020B0604020202020204" pitchFamily="34" charset="0"/>
            </a:endParaRPr>
          </a:p>
        </p:txBody>
      </p:sp>
      <p:sp>
        <p:nvSpPr>
          <p:cNvPr id="7" name="Flèche vers le bas 6"/>
          <p:cNvSpPr/>
          <p:nvPr/>
        </p:nvSpPr>
        <p:spPr>
          <a:xfrm>
            <a:off x="4538742" y="2708920"/>
            <a:ext cx="144015"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46506379"/>
      </p:ext>
    </p:extLst>
  </p:cSld>
  <p:clrMapOvr>
    <a:masterClrMapping/>
  </p:clrMapOvr>
  <p:transition spd="med" advClick="0" advTm="10000">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476672"/>
            <a:ext cx="8640960" cy="1163464"/>
          </a:xfrm>
        </p:spPr>
        <p:txBody>
          <a:bodyPr/>
          <a:lstStyle/>
          <a:p>
            <a:pPr lvl="1" algn="l" rtl="0">
              <a:lnSpc>
                <a:spcPct val="90000"/>
              </a:lnSpc>
              <a:spcBef>
                <a:spcPct val="0"/>
              </a:spcBef>
            </a:pPr>
            <a:r>
              <a:rPr lang="fr-FR" sz="5400" kern="1200" dirty="0" smtClean="0">
                <a:solidFill>
                  <a:srgbClr val="EE7F00"/>
                </a:solidFill>
                <a:latin typeface="Arial Narrow" panose="020B0606020202030204" pitchFamily="34" charset="0"/>
                <a:ea typeface="+mj-ea"/>
                <a:cs typeface="+mj-cs"/>
                <a:sym typeface="Wingdings"/>
              </a:rPr>
              <a:t> </a:t>
            </a:r>
            <a:r>
              <a:rPr lang="fr-FR" sz="5400" kern="1200" dirty="0">
                <a:solidFill>
                  <a:srgbClr val="EE7F00"/>
                </a:solidFill>
                <a:latin typeface="Arial Narrow" panose="020B0606020202030204" pitchFamily="34" charset="0"/>
                <a:ea typeface="+mj-ea"/>
                <a:cs typeface="+mj-cs"/>
                <a:sym typeface="Wingdings"/>
              </a:rPr>
              <a:t>S</a:t>
            </a:r>
            <a:r>
              <a:rPr lang="fr-FR" sz="5400" kern="1200" dirty="0" smtClean="0">
                <a:solidFill>
                  <a:srgbClr val="EE7F00"/>
                </a:solidFill>
                <a:latin typeface="Arial Narrow" panose="020B0606020202030204" pitchFamily="34" charset="0"/>
                <a:ea typeface="+mj-ea"/>
                <a:cs typeface="+mj-cs"/>
                <a:sym typeface="Wingdings"/>
              </a:rPr>
              <a:t>ens partagés ?</a:t>
            </a:r>
            <a:r>
              <a:rPr lang="fr-FR" dirty="0" smtClean="0">
                <a:solidFill>
                  <a:srgbClr val="002060"/>
                </a:solidFill>
                <a:sym typeface="Wingdings"/>
              </a:rPr>
              <a:t/>
            </a:r>
            <a:br>
              <a:rPr lang="fr-FR" dirty="0" smtClean="0">
                <a:solidFill>
                  <a:srgbClr val="002060"/>
                </a:solidFill>
                <a:sym typeface="Wingdings"/>
              </a:rPr>
            </a:br>
            <a:endParaRPr lang="fr-FR" dirty="0"/>
          </a:p>
        </p:txBody>
      </p:sp>
      <p:sp>
        <p:nvSpPr>
          <p:cNvPr id="3" name="Sous-titre 2"/>
          <p:cNvSpPr>
            <a:spLocks noGrp="1"/>
          </p:cNvSpPr>
          <p:nvPr>
            <p:ph type="subTitle" idx="1"/>
          </p:nvPr>
        </p:nvSpPr>
        <p:spPr>
          <a:xfrm>
            <a:off x="251520" y="1484784"/>
            <a:ext cx="8640960" cy="5112568"/>
          </a:xfrm>
        </p:spPr>
        <p:txBody>
          <a:bodyPr>
            <a:noAutofit/>
          </a:bodyPr>
          <a:lstStyle/>
          <a:p>
            <a:pPr marL="685800" lvl="1" indent="-228600" algn="l">
              <a:lnSpc>
                <a:spcPct val="100000"/>
              </a:lnSpc>
              <a:spcBef>
                <a:spcPts val="0"/>
              </a:spcBef>
              <a:spcAft>
                <a:spcPts val="600"/>
              </a:spcAft>
              <a:buClr>
                <a:srgbClr val="FF6600"/>
              </a:buClr>
              <a:buFont typeface="Arial" panose="020B0604020202020204" pitchFamily="34" charset="0"/>
              <a:buChar char="•"/>
            </a:pPr>
            <a:r>
              <a:rPr lang="fr-FR" dirty="0" smtClean="0">
                <a:solidFill>
                  <a:schemeClr val="accent1">
                    <a:lumMod val="50000"/>
                  </a:schemeClr>
                </a:solidFill>
                <a:latin typeface="Arial" panose="020B0604020202020204" pitchFamily="34" charset="0"/>
                <a:cs typeface="Arial" panose="020B0604020202020204" pitchFamily="34" charset="0"/>
                <a:sym typeface="Wingdings"/>
              </a:rPr>
              <a:t>Notion </a:t>
            </a:r>
            <a:r>
              <a:rPr lang="fr-FR" dirty="0">
                <a:solidFill>
                  <a:schemeClr val="accent1">
                    <a:lumMod val="50000"/>
                  </a:schemeClr>
                </a:solidFill>
                <a:latin typeface="Arial" panose="020B0604020202020204" pitchFamily="34" charset="0"/>
                <a:cs typeface="Arial" panose="020B0604020202020204" pitchFamily="34" charset="0"/>
                <a:sym typeface="Wingdings"/>
              </a:rPr>
              <a:t>de plaisir, d’envie </a:t>
            </a:r>
            <a:endParaRPr lang="fr-FR" dirty="0" smtClean="0">
              <a:solidFill>
                <a:schemeClr val="accent1">
                  <a:lumMod val="50000"/>
                </a:schemeClr>
              </a:solidFill>
              <a:latin typeface="Arial" panose="020B0604020202020204" pitchFamily="34" charset="0"/>
              <a:cs typeface="Arial" panose="020B0604020202020204" pitchFamily="34" charset="0"/>
              <a:sym typeface="Wingdings"/>
            </a:endParaRPr>
          </a:p>
          <a:p>
            <a:pPr lvl="2" algn="l">
              <a:lnSpc>
                <a:spcPct val="100000"/>
              </a:lnSpc>
              <a:spcBef>
                <a:spcPts val="0"/>
              </a:spcBef>
              <a:spcAft>
                <a:spcPts val="600"/>
              </a:spcAft>
              <a:buClr>
                <a:srgbClr val="FF6600"/>
              </a:buClr>
            </a:pPr>
            <a:r>
              <a:rPr lang="fr-FR" dirty="0" smtClean="0">
                <a:solidFill>
                  <a:schemeClr val="accent1">
                    <a:lumMod val="50000"/>
                  </a:schemeClr>
                </a:solidFill>
                <a:latin typeface="Arial" panose="020B0604020202020204" pitchFamily="34" charset="0"/>
                <a:cs typeface="Arial" panose="020B0604020202020204" pitchFamily="34" charset="0"/>
                <a:sym typeface="Wingdings"/>
              </a:rPr>
              <a:t>choix </a:t>
            </a:r>
            <a:r>
              <a:rPr lang="fr-FR" dirty="0">
                <a:solidFill>
                  <a:schemeClr val="accent1">
                    <a:lumMod val="50000"/>
                  </a:schemeClr>
                </a:solidFill>
                <a:latin typeface="Arial" panose="020B0604020202020204" pitchFamily="34" charset="0"/>
                <a:cs typeface="Arial" panose="020B0604020202020204" pitchFamily="34" charset="0"/>
                <a:sym typeface="Wingdings"/>
              </a:rPr>
              <a:t>d’activité/agir</a:t>
            </a:r>
            <a:r>
              <a:rPr lang="fr-FR" dirty="0">
                <a:solidFill>
                  <a:srgbClr val="EE7F00"/>
                </a:solidFill>
                <a:latin typeface="Arial" panose="020B0604020202020204" pitchFamily="34" charset="0"/>
                <a:cs typeface="Arial" panose="020B0604020202020204" pitchFamily="34" charset="0"/>
                <a:sym typeface="Wingdings"/>
              </a:rPr>
              <a:t>/sincérité de </a:t>
            </a:r>
            <a:r>
              <a:rPr lang="fr-FR" dirty="0" smtClean="0">
                <a:solidFill>
                  <a:srgbClr val="EE7F00"/>
                </a:solidFill>
                <a:latin typeface="Arial" panose="020B0604020202020204" pitchFamily="34" charset="0"/>
                <a:cs typeface="Arial" panose="020B0604020202020204" pitchFamily="34" charset="0"/>
                <a:sym typeface="Wingdings"/>
              </a:rPr>
              <a:t>l’engagement</a:t>
            </a:r>
            <a:endParaRPr lang="fr-FR" dirty="0">
              <a:solidFill>
                <a:srgbClr val="002060"/>
              </a:solidFill>
              <a:latin typeface="Arial" panose="020B0604020202020204" pitchFamily="34" charset="0"/>
              <a:cs typeface="Arial" panose="020B0604020202020204" pitchFamily="34" charset="0"/>
              <a:sym typeface="Wingdings"/>
            </a:endParaRPr>
          </a:p>
          <a:p>
            <a:pPr marL="685800" lvl="1" indent="-228600" algn="l">
              <a:lnSpc>
                <a:spcPct val="100000"/>
              </a:lnSpc>
              <a:spcBef>
                <a:spcPts val="0"/>
              </a:spcBef>
              <a:spcAft>
                <a:spcPts val="600"/>
              </a:spcAft>
              <a:buClr>
                <a:srgbClr val="FF6600"/>
              </a:buClr>
              <a:buFont typeface="Arial" panose="020B0604020202020204" pitchFamily="34" charset="0"/>
              <a:buChar char="•"/>
            </a:pPr>
            <a:r>
              <a:rPr lang="fr-FR" dirty="0" smtClean="0">
                <a:solidFill>
                  <a:schemeClr val="accent1">
                    <a:lumMod val="50000"/>
                  </a:schemeClr>
                </a:solidFill>
                <a:latin typeface="Arial" panose="020B0604020202020204" pitchFamily="34" charset="0"/>
                <a:cs typeface="Arial" panose="020B0604020202020204" pitchFamily="34" charset="0"/>
                <a:sym typeface="Wingdings"/>
              </a:rPr>
              <a:t>Elaboration </a:t>
            </a:r>
            <a:r>
              <a:rPr lang="fr-FR" dirty="0">
                <a:solidFill>
                  <a:schemeClr val="accent1">
                    <a:lumMod val="50000"/>
                  </a:schemeClr>
                </a:solidFill>
                <a:latin typeface="Arial" panose="020B0604020202020204" pitchFamily="34" charset="0"/>
                <a:cs typeface="Arial" panose="020B0604020202020204" pitchFamily="34" charset="0"/>
                <a:sym typeface="Wingdings"/>
              </a:rPr>
              <a:t>de liens sociaux </a:t>
            </a:r>
            <a:endParaRPr lang="fr-FR" dirty="0" smtClean="0">
              <a:solidFill>
                <a:schemeClr val="accent1">
                  <a:lumMod val="50000"/>
                </a:schemeClr>
              </a:solidFill>
              <a:latin typeface="Arial" panose="020B0604020202020204" pitchFamily="34" charset="0"/>
              <a:cs typeface="Arial" panose="020B0604020202020204" pitchFamily="34" charset="0"/>
              <a:sym typeface="Wingdings"/>
            </a:endParaRPr>
          </a:p>
          <a:p>
            <a:pPr lvl="2" algn="l">
              <a:lnSpc>
                <a:spcPct val="100000"/>
              </a:lnSpc>
              <a:spcBef>
                <a:spcPts val="0"/>
              </a:spcBef>
              <a:spcAft>
                <a:spcPts val="600"/>
              </a:spcAft>
              <a:buClr>
                <a:srgbClr val="FF6600"/>
              </a:buClr>
            </a:pPr>
            <a:r>
              <a:rPr lang="fr-FR" dirty="0" smtClean="0">
                <a:solidFill>
                  <a:schemeClr val="accent1">
                    <a:lumMod val="50000"/>
                  </a:schemeClr>
                </a:solidFill>
                <a:latin typeface="Arial" panose="020B0604020202020204" pitchFamily="34" charset="0"/>
                <a:cs typeface="Arial" panose="020B0604020202020204" pitchFamily="34" charset="0"/>
                <a:sym typeface="Wingdings"/>
              </a:rPr>
              <a:t>réseau ressources/</a:t>
            </a:r>
            <a:r>
              <a:rPr lang="fr-FR" dirty="0" smtClean="0">
                <a:solidFill>
                  <a:srgbClr val="EE7F00"/>
                </a:solidFill>
                <a:latin typeface="Arial" panose="020B0604020202020204" pitchFamily="34" charset="0"/>
                <a:cs typeface="Arial" panose="020B0604020202020204" pitchFamily="34" charset="0"/>
                <a:sym typeface="Wingdings"/>
              </a:rPr>
              <a:t>pairs/réciprocité</a:t>
            </a:r>
            <a:endParaRPr lang="fr-FR" dirty="0">
              <a:latin typeface="Arial" panose="020B0604020202020204" pitchFamily="34" charset="0"/>
              <a:cs typeface="Arial" panose="020B0604020202020204" pitchFamily="34" charset="0"/>
              <a:sym typeface="Wingdings"/>
            </a:endParaRPr>
          </a:p>
          <a:p>
            <a:pPr marL="685800" lvl="1" indent="-228600" algn="l">
              <a:lnSpc>
                <a:spcPct val="100000"/>
              </a:lnSpc>
              <a:spcBef>
                <a:spcPts val="0"/>
              </a:spcBef>
              <a:spcAft>
                <a:spcPts val="600"/>
              </a:spcAft>
              <a:buClr>
                <a:srgbClr val="FF6600"/>
              </a:buClr>
              <a:buFont typeface="Arial" panose="020B0604020202020204" pitchFamily="34" charset="0"/>
              <a:buChar char="•"/>
            </a:pPr>
            <a:r>
              <a:rPr lang="fr-FR" dirty="0" smtClean="0">
                <a:solidFill>
                  <a:schemeClr val="accent1">
                    <a:lumMod val="50000"/>
                  </a:schemeClr>
                </a:solidFill>
                <a:latin typeface="Arial" panose="020B0604020202020204" pitchFamily="34" charset="0"/>
                <a:cs typeface="Arial" panose="020B0604020202020204" pitchFamily="34" charset="0"/>
                <a:sym typeface="Wingdings"/>
              </a:rPr>
              <a:t>Acquisition </a:t>
            </a:r>
            <a:r>
              <a:rPr lang="fr-FR" dirty="0">
                <a:solidFill>
                  <a:schemeClr val="accent1">
                    <a:lumMod val="50000"/>
                  </a:schemeClr>
                </a:solidFill>
                <a:latin typeface="Arial" panose="020B0604020202020204" pitchFamily="34" charset="0"/>
                <a:cs typeface="Arial" panose="020B0604020202020204" pitchFamily="34" charset="0"/>
                <a:sym typeface="Wingdings"/>
              </a:rPr>
              <a:t>de compétences et estime de </a:t>
            </a:r>
            <a:r>
              <a:rPr lang="fr-FR" dirty="0" smtClean="0">
                <a:solidFill>
                  <a:schemeClr val="accent1">
                    <a:lumMod val="50000"/>
                  </a:schemeClr>
                </a:solidFill>
                <a:latin typeface="Arial" panose="020B0604020202020204" pitchFamily="34" charset="0"/>
                <a:cs typeface="Arial" panose="020B0604020202020204" pitchFamily="34" charset="0"/>
                <a:sym typeface="Wingdings"/>
              </a:rPr>
              <a:t>soi</a:t>
            </a:r>
          </a:p>
          <a:p>
            <a:pPr lvl="2" algn="l">
              <a:lnSpc>
                <a:spcPct val="100000"/>
              </a:lnSpc>
              <a:spcBef>
                <a:spcPts val="0"/>
              </a:spcBef>
              <a:spcAft>
                <a:spcPts val="600"/>
              </a:spcAft>
              <a:buClr>
                <a:srgbClr val="FF6600"/>
              </a:buClr>
            </a:pPr>
            <a:r>
              <a:rPr lang="fr-FR" dirty="0" smtClean="0">
                <a:solidFill>
                  <a:schemeClr val="accent1">
                    <a:lumMod val="50000"/>
                  </a:schemeClr>
                </a:solidFill>
                <a:latin typeface="Arial" panose="020B0604020202020204" pitchFamily="34" charset="0"/>
                <a:cs typeface="Arial" panose="020B0604020202020204" pitchFamily="34" charset="0"/>
                <a:sym typeface="Wingdings"/>
              </a:rPr>
              <a:t>apprentissage/employabilité/</a:t>
            </a:r>
            <a:r>
              <a:rPr lang="fr-FR" dirty="0" smtClean="0">
                <a:solidFill>
                  <a:srgbClr val="EE7F00"/>
                </a:solidFill>
                <a:latin typeface="Arial" panose="020B0604020202020204" pitchFamily="34" charset="0"/>
                <a:cs typeface="Arial" panose="020B0604020202020204" pitchFamily="34" charset="0"/>
                <a:sym typeface="Wingdings"/>
              </a:rPr>
              <a:t>connaissance </a:t>
            </a:r>
            <a:r>
              <a:rPr lang="fr-FR" dirty="0">
                <a:solidFill>
                  <a:srgbClr val="EE7F00"/>
                </a:solidFill>
                <a:latin typeface="Arial" panose="020B0604020202020204" pitchFamily="34" charset="0"/>
                <a:cs typeface="Arial" panose="020B0604020202020204" pitchFamily="34" charset="0"/>
                <a:sym typeface="Wingdings"/>
              </a:rPr>
              <a:t>de </a:t>
            </a:r>
            <a:r>
              <a:rPr lang="fr-FR" dirty="0" smtClean="0">
                <a:solidFill>
                  <a:srgbClr val="EE7F00"/>
                </a:solidFill>
                <a:latin typeface="Arial" panose="020B0604020202020204" pitchFamily="34" charset="0"/>
                <a:cs typeface="Arial" panose="020B0604020202020204" pitchFamily="34" charset="0"/>
                <a:sym typeface="Wingdings"/>
              </a:rPr>
              <a:t>soi</a:t>
            </a:r>
            <a:endParaRPr lang="fr-FR" dirty="0">
              <a:latin typeface="Arial" panose="020B0604020202020204" pitchFamily="34" charset="0"/>
              <a:cs typeface="Arial" panose="020B0604020202020204" pitchFamily="34" charset="0"/>
              <a:sym typeface="Wingdings"/>
            </a:endParaRPr>
          </a:p>
          <a:p>
            <a:pPr marL="685800" lvl="1" indent="-228600" algn="l">
              <a:lnSpc>
                <a:spcPct val="100000"/>
              </a:lnSpc>
              <a:spcBef>
                <a:spcPts val="0"/>
              </a:spcBef>
              <a:spcAft>
                <a:spcPts val="600"/>
              </a:spcAft>
              <a:buClr>
                <a:srgbClr val="FF6600"/>
              </a:buClr>
              <a:buFont typeface="Arial" panose="020B0604020202020204" pitchFamily="34" charset="0"/>
              <a:buChar char="•"/>
            </a:pPr>
            <a:r>
              <a:rPr lang="fr-FR" dirty="0" smtClean="0">
                <a:solidFill>
                  <a:schemeClr val="accent1">
                    <a:lumMod val="50000"/>
                  </a:schemeClr>
                </a:solidFill>
                <a:latin typeface="Arial" panose="020B0604020202020204" pitchFamily="34" charset="0"/>
                <a:cs typeface="Arial" panose="020B0604020202020204" pitchFamily="34" charset="0"/>
                <a:sym typeface="Wingdings"/>
              </a:rPr>
              <a:t>Parcours </a:t>
            </a:r>
            <a:r>
              <a:rPr lang="fr-FR" dirty="0">
                <a:solidFill>
                  <a:schemeClr val="accent1">
                    <a:lumMod val="50000"/>
                  </a:schemeClr>
                </a:solidFill>
                <a:latin typeface="Arial" panose="020B0604020202020204" pitchFamily="34" charset="0"/>
                <a:cs typeface="Arial" panose="020B0604020202020204" pitchFamily="34" charset="0"/>
                <a:sym typeface="Wingdings"/>
              </a:rPr>
              <a:t>d’engagement </a:t>
            </a:r>
            <a:endParaRPr lang="fr-FR" dirty="0" smtClean="0">
              <a:solidFill>
                <a:schemeClr val="accent1">
                  <a:lumMod val="50000"/>
                </a:schemeClr>
              </a:solidFill>
              <a:latin typeface="Arial" panose="020B0604020202020204" pitchFamily="34" charset="0"/>
              <a:cs typeface="Arial" panose="020B0604020202020204" pitchFamily="34" charset="0"/>
              <a:sym typeface="Wingdings"/>
            </a:endParaRPr>
          </a:p>
          <a:p>
            <a:pPr lvl="2" algn="l">
              <a:lnSpc>
                <a:spcPct val="100000"/>
              </a:lnSpc>
              <a:spcBef>
                <a:spcPts val="0"/>
              </a:spcBef>
              <a:spcAft>
                <a:spcPts val="600"/>
              </a:spcAft>
              <a:buClr>
                <a:srgbClr val="FF6600"/>
              </a:buClr>
            </a:pPr>
            <a:r>
              <a:rPr lang="fr-FR" dirty="0" smtClean="0">
                <a:solidFill>
                  <a:schemeClr val="accent1">
                    <a:lumMod val="50000"/>
                  </a:schemeClr>
                </a:solidFill>
                <a:latin typeface="Arial" panose="020B0604020202020204" pitchFamily="34" charset="0"/>
                <a:cs typeface="Arial" panose="020B0604020202020204" pitchFamily="34" charset="0"/>
                <a:sym typeface="Wingdings"/>
              </a:rPr>
              <a:t>sens </a:t>
            </a:r>
            <a:r>
              <a:rPr lang="fr-FR" dirty="0">
                <a:solidFill>
                  <a:schemeClr val="accent1">
                    <a:lumMod val="50000"/>
                  </a:schemeClr>
                </a:solidFill>
                <a:latin typeface="Arial" panose="020B0604020202020204" pitchFamily="34" charset="0"/>
                <a:cs typeface="Arial" panose="020B0604020202020204" pitchFamily="34" charset="0"/>
                <a:sym typeface="Wingdings"/>
              </a:rPr>
              <a:t>du chemin</a:t>
            </a:r>
            <a:r>
              <a:rPr lang="fr-FR" dirty="0">
                <a:solidFill>
                  <a:srgbClr val="EE7F00"/>
                </a:solidFill>
                <a:latin typeface="Arial" panose="020B0604020202020204" pitchFamily="34" charset="0"/>
                <a:cs typeface="Arial" panose="020B0604020202020204" pitchFamily="34" charset="0"/>
                <a:sym typeface="Wingdings"/>
              </a:rPr>
              <a:t>/engagement </a:t>
            </a:r>
            <a:r>
              <a:rPr lang="fr-FR" dirty="0" smtClean="0">
                <a:solidFill>
                  <a:srgbClr val="EE7F00"/>
                </a:solidFill>
                <a:latin typeface="Arial" panose="020B0604020202020204" pitchFamily="34" charset="0"/>
                <a:cs typeface="Arial" panose="020B0604020202020204" pitchFamily="34" charset="0"/>
                <a:sym typeface="Wingdings"/>
              </a:rPr>
              <a:t>progressif</a:t>
            </a:r>
            <a:endParaRPr lang="fr-FR" dirty="0">
              <a:latin typeface="Arial" panose="020B0604020202020204" pitchFamily="34" charset="0"/>
              <a:cs typeface="Arial" panose="020B0604020202020204" pitchFamily="34" charset="0"/>
              <a:sym typeface="Wingdings"/>
            </a:endParaRPr>
          </a:p>
          <a:p>
            <a:pPr marL="685800" lvl="1" indent="-228600" algn="l">
              <a:lnSpc>
                <a:spcPct val="100000"/>
              </a:lnSpc>
              <a:spcBef>
                <a:spcPts val="0"/>
              </a:spcBef>
              <a:spcAft>
                <a:spcPts val="600"/>
              </a:spcAft>
              <a:buClr>
                <a:srgbClr val="FF6600"/>
              </a:buClr>
              <a:buFont typeface="Arial" panose="020B0604020202020204" pitchFamily="34" charset="0"/>
              <a:buChar char="•"/>
            </a:pPr>
            <a:r>
              <a:rPr lang="fr-FR" dirty="0" smtClean="0">
                <a:solidFill>
                  <a:schemeClr val="accent1">
                    <a:lumMod val="50000"/>
                  </a:schemeClr>
                </a:solidFill>
                <a:latin typeface="Arial" panose="020B0604020202020204" pitchFamily="34" charset="0"/>
                <a:cs typeface="Arial" panose="020B0604020202020204" pitchFamily="34" charset="0"/>
                <a:sym typeface="Wingdings"/>
              </a:rPr>
              <a:t>Dynamisme </a:t>
            </a:r>
            <a:r>
              <a:rPr lang="fr-FR" dirty="0">
                <a:solidFill>
                  <a:schemeClr val="accent1">
                    <a:lumMod val="50000"/>
                  </a:schemeClr>
                </a:solidFill>
                <a:latin typeface="Arial" panose="020B0604020202020204" pitchFamily="34" charset="0"/>
                <a:cs typeface="Arial" panose="020B0604020202020204" pitchFamily="34" charset="0"/>
                <a:sym typeface="Wingdings"/>
              </a:rPr>
              <a:t>du territoire </a:t>
            </a:r>
            <a:endParaRPr lang="fr-FR" dirty="0" smtClean="0">
              <a:solidFill>
                <a:schemeClr val="accent1">
                  <a:lumMod val="50000"/>
                </a:schemeClr>
              </a:solidFill>
              <a:latin typeface="Arial" panose="020B0604020202020204" pitchFamily="34" charset="0"/>
              <a:cs typeface="Arial" panose="020B0604020202020204" pitchFamily="34" charset="0"/>
              <a:sym typeface="Wingdings"/>
            </a:endParaRPr>
          </a:p>
          <a:p>
            <a:pPr lvl="2" algn="l">
              <a:lnSpc>
                <a:spcPct val="100000"/>
              </a:lnSpc>
              <a:spcBef>
                <a:spcPts val="0"/>
              </a:spcBef>
              <a:spcAft>
                <a:spcPts val="600"/>
              </a:spcAft>
              <a:buClr>
                <a:srgbClr val="FF6600"/>
              </a:buClr>
            </a:pPr>
            <a:r>
              <a:rPr lang="fr-FR" dirty="0" smtClean="0">
                <a:solidFill>
                  <a:schemeClr val="accent1">
                    <a:lumMod val="50000"/>
                  </a:schemeClr>
                </a:solidFill>
                <a:latin typeface="Arial" panose="020B0604020202020204" pitchFamily="34" charset="0"/>
                <a:cs typeface="Arial" panose="020B0604020202020204" pitchFamily="34" charset="0"/>
                <a:sym typeface="Wingdings"/>
              </a:rPr>
              <a:t>l’agir/l’innovation/</a:t>
            </a:r>
            <a:r>
              <a:rPr lang="fr-FR" dirty="0" smtClean="0">
                <a:solidFill>
                  <a:srgbClr val="EE7F00"/>
                </a:solidFill>
                <a:latin typeface="Arial" panose="020B0604020202020204" pitchFamily="34" charset="0"/>
                <a:cs typeface="Arial" panose="020B0604020202020204" pitchFamily="34" charset="0"/>
                <a:sym typeface="Wingdings"/>
              </a:rPr>
              <a:t>combler </a:t>
            </a:r>
            <a:r>
              <a:rPr lang="fr-FR" dirty="0">
                <a:solidFill>
                  <a:srgbClr val="EE7F00"/>
                </a:solidFill>
                <a:latin typeface="Arial" panose="020B0604020202020204" pitchFamily="34" charset="0"/>
                <a:cs typeface="Arial" panose="020B0604020202020204" pitchFamily="34" charset="0"/>
                <a:sym typeface="Wingdings"/>
              </a:rPr>
              <a:t>des </a:t>
            </a:r>
            <a:r>
              <a:rPr lang="fr-FR" dirty="0" smtClean="0">
                <a:solidFill>
                  <a:srgbClr val="EE7F00"/>
                </a:solidFill>
                <a:latin typeface="Arial" panose="020B0604020202020204" pitchFamily="34" charset="0"/>
                <a:cs typeface="Arial" panose="020B0604020202020204" pitchFamily="34" charset="0"/>
                <a:sym typeface="Wingdings"/>
              </a:rPr>
              <a:t>vides</a:t>
            </a:r>
            <a:endParaRPr lang="fr-FR" dirty="0">
              <a:latin typeface="Arial" panose="020B0604020202020204" pitchFamily="34" charset="0"/>
              <a:cs typeface="Arial" panose="020B0604020202020204" pitchFamily="34" charset="0"/>
              <a:sym typeface="Wingdings"/>
            </a:endParaRPr>
          </a:p>
          <a:p>
            <a:pPr marL="685800" lvl="1" indent="-228600" algn="l">
              <a:lnSpc>
                <a:spcPct val="100000"/>
              </a:lnSpc>
              <a:spcBef>
                <a:spcPts val="0"/>
              </a:spcBef>
              <a:spcAft>
                <a:spcPts val="600"/>
              </a:spcAft>
              <a:buClr>
                <a:srgbClr val="FF6600"/>
              </a:buClr>
              <a:buFont typeface="Arial" panose="020B0604020202020204" pitchFamily="34" charset="0"/>
              <a:buChar char="•"/>
            </a:pPr>
            <a:r>
              <a:rPr lang="fr-FR" dirty="0">
                <a:solidFill>
                  <a:schemeClr val="accent1">
                    <a:lumMod val="50000"/>
                  </a:schemeClr>
                </a:solidFill>
                <a:latin typeface="Arial" panose="020B0604020202020204" pitchFamily="34" charset="0"/>
                <a:cs typeface="Arial" panose="020B0604020202020204" pitchFamily="34" charset="0"/>
                <a:sym typeface="Wingdings"/>
              </a:rPr>
              <a:t>Implication politique </a:t>
            </a:r>
            <a:endParaRPr lang="fr-FR" dirty="0" smtClean="0">
              <a:solidFill>
                <a:schemeClr val="accent1">
                  <a:lumMod val="50000"/>
                </a:schemeClr>
              </a:solidFill>
              <a:latin typeface="Arial" panose="020B0604020202020204" pitchFamily="34" charset="0"/>
              <a:cs typeface="Arial" panose="020B0604020202020204" pitchFamily="34" charset="0"/>
              <a:sym typeface="Wingdings"/>
            </a:endParaRPr>
          </a:p>
          <a:p>
            <a:pPr lvl="2" algn="l">
              <a:lnSpc>
                <a:spcPct val="100000"/>
              </a:lnSpc>
              <a:spcBef>
                <a:spcPts val="0"/>
              </a:spcBef>
              <a:spcAft>
                <a:spcPts val="600"/>
              </a:spcAft>
              <a:buClr>
                <a:srgbClr val="FF6600"/>
              </a:buClr>
            </a:pPr>
            <a:r>
              <a:rPr lang="fr-FR" dirty="0" smtClean="0">
                <a:solidFill>
                  <a:schemeClr val="accent1">
                    <a:lumMod val="50000"/>
                  </a:schemeClr>
                </a:solidFill>
                <a:latin typeface="Arial" panose="020B0604020202020204" pitchFamily="34" charset="0"/>
                <a:cs typeface="Arial" panose="020B0604020202020204" pitchFamily="34" charset="0"/>
                <a:sym typeface="Wingdings"/>
              </a:rPr>
              <a:t>consultation/expériences démocratiques/ </a:t>
            </a:r>
            <a:r>
              <a:rPr lang="fr-FR" dirty="0">
                <a:solidFill>
                  <a:srgbClr val="EE7F00"/>
                </a:solidFill>
                <a:latin typeface="Arial" panose="020B0604020202020204" pitchFamily="34" charset="0"/>
                <a:cs typeface="Arial" panose="020B0604020202020204" pitchFamily="34" charset="0"/>
                <a:sym typeface="Wingdings"/>
              </a:rPr>
              <a:t>reconnaissance </a:t>
            </a:r>
            <a:r>
              <a:rPr lang="fr-FR" dirty="0" smtClean="0">
                <a:solidFill>
                  <a:srgbClr val="EE7F00"/>
                </a:solidFill>
                <a:latin typeface="Arial" panose="020B0604020202020204" pitchFamily="34" charset="0"/>
                <a:cs typeface="Arial" panose="020B0604020202020204" pitchFamily="34" charset="0"/>
                <a:sym typeface="Wingdings"/>
              </a:rPr>
              <a:t>mutuelle/partage </a:t>
            </a:r>
            <a:r>
              <a:rPr lang="fr-FR" dirty="0">
                <a:solidFill>
                  <a:srgbClr val="EE7F00"/>
                </a:solidFill>
                <a:latin typeface="Arial" panose="020B0604020202020204" pitchFamily="34" charset="0"/>
                <a:cs typeface="Arial" panose="020B0604020202020204" pitchFamily="34" charset="0"/>
                <a:sym typeface="Wingdings"/>
              </a:rPr>
              <a:t>du </a:t>
            </a:r>
            <a:r>
              <a:rPr lang="fr-FR" dirty="0" smtClean="0">
                <a:solidFill>
                  <a:srgbClr val="EE7F00"/>
                </a:solidFill>
                <a:latin typeface="Arial" panose="020B0604020202020204" pitchFamily="34" charset="0"/>
                <a:cs typeface="Arial" panose="020B0604020202020204" pitchFamily="34" charset="0"/>
                <a:sym typeface="Wingdings"/>
              </a:rPr>
              <a:t>pouvoir</a:t>
            </a:r>
            <a:endParaRPr lang="fr-FR" dirty="0">
              <a:solidFill>
                <a:srgbClr val="002060"/>
              </a:solidFill>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B7AB4892-2B34-43D3-8647-5FECFEBD65B9}" type="slidenum">
              <a:rPr lang="fr-FR" smtClean="0"/>
              <a:t>20</a:t>
            </a:fld>
            <a:endParaRPr lang="fr-FR"/>
          </a:p>
        </p:txBody>
      </p:sp>
    </p:spTree>
    <p:extLst>
      <p:ext uri="{BB962C8B-B14F-4D97-AF65-F5344CB8AC3E}">
        <p14:creationId xmlns:p14="http://schemas.microsoft.com/office/powerpoint/2010/main" val="983946908"/>
      </p:ext>
    </p:extLst>
  </p:cSld>
  <p:clrMapOvr>
    <a:masterClrMapping/>
  </p:clrMapOvr>
  <p:transition spd="med" advClick="0" advTm="10000">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620688"/>
            <a:ext cx="6858000" cy="1161083"/>
          </a:xfrm>
        </p:spPr>
        <p:txBody>
          <a:bodyPr>
            <a:normAutofit/>
          </a:bodyPr>
          <a:lstStyle/>
          <a:p>
            <a:r>
              <a:rPr lang="fr-FR" sz="4400" dirty="0">
                <a:solidFill>
                  <a:srgbClr val="EE7F00"/>
                </a:solidFill>
                <a:latin typeface="Arial Narrow" panose="020B0606020202030204" pitchFamily="34" charset="0"/>
                <a:sym typeface="Wingdings"/>
              </a:rPr>
              <a:t> </a:t>
            </a:r>
            <a:r>
              <a:rPr lang="fr-FR" sz="5400" dirty="0" smtClean="0">
                <a:solidFill>
                  <a:srgbClr val="EE7F00"/>
                </a:solidFill>
                <a:latin typeface="Arial Narrow" panose="020B0606020202030204" pitchFamily="34" charset="0"/>
                <a:sym typeface="Wingdings"/>
              </a:rPr>
              <a:t>Les attentes</a:t>
            </a:r>
            <a:r>
              <a:rPr lang="fr-FR" sz="5400" dirty="0" smtClean="0">
                <a:solidFill>
                  <a:schemeClr val="accent6"/>
                </a:solidFill>
                <a:latin typeface="Arial Narrow" panose="020B0606020202030204" pitchFamily="34" charset="0"/>
                <a:sym typeface="Wingdings"/>
              </a:rPr>
              <a:t> </a:t>
            </a:r>
            <a:r>
              <a:rPr lang="fr-FR" sz="5400" dirty="0" smtClean="0">
                <a:solidFill>
                  <a:srgbClr val="EE7F00"/>
                </a:solidFill>
                <a:latin typeface="Arial Narrow" panose="020B0606020202030204" pitchFamily="34" charset="0"/>
                <a:sym typeface="Wingdings"/>
              </a:rPr>
              <a:t>des jeunes</a:t>
            </a:r>
            <a:endParaRPr lang="fr-FR" sz="5400" dirty="0"/>
          </a:p>
        </p:txBody>
      </p:sp>
      <p:sp>
        <p:nvSpPr>
          <p:cNvPr id="3" name="Sous-titre 2"/>
          <p:cNvSpPr>
            <a:spLocks noGrp="1"/>
          </p:cNvSpPr>
          <p:nvPr>
            <p:ph type="subTitle" idx="1"/>
          </p:nvPr>
        </p:nvSpPr>
        <p:spPr>
          <a:xfrm>
            <a:off x="1187624" y="2348880"/>
            <a:ext cx="6858000" cy="2563266"/>
          </a:xfrm>
        </p:spPr>
        <p:txBody>
          <a:bodyPr>
            <a:noAutofit/>
          </a:bodyPr>
          <a:lstStyle/>
          <a:p>
            <a:pPr marL="685800" lvl="1" indent="-228600" algn="l">
              <a:lnSpc>
                <a:spcPct val="110000"/>
              </a:lnSpc>
              <a:spcBef>
                <a:spcPts val="0"/>
              </a:spcBef>
              <a:spcAft>
                <a:spcPts val="600"/>
              </a:spcAft>
              <a:buClr>
                <a:srgbClr val="FF6600"/>
              </a:buClr>
              <a:buFont typeface="Arial" panose="020B0604020202020204" pitchFamily="34" charset="0"/>
              <a:buChar char="•"/>
            </a:pPr>
            <a:r>
              <a:rPr lang="fr-FR" dirty="0" smtClean="0">
                <a:solidFill>
                  <a:schemeClr val="accent1">
                    <a:lumMod val="50000"/>
                  </a:schemeClr>
                </a:solidFill>
                <a:latin typeface="Arial" panose="020B0604020202020204" pitchFamily="34" charset="0"/>
                <a:cs typeface="Arial" panose="020B0604020202020204" pitchFamily="34" charset="0"/>
              </a:rPr>
              <a:t>Le soutien </a:t>
            </a:r>
            <a:r>
              <a:rPr lang="fr-FR" dirty="0">
                <a:solidFill>
                  <a:schemeClr val="accent1">
                    <a:lumMod val="50000"/>
                  </a:schemeClr>
                </a:solidFill>
                <a:latin typeface="Arial" panose="020B0604020202020204" pitchFamily="34" charset="0"/>
                <a:cs typeface="Arial" panose="020B0604020202020204" pitchFamily="34" charset="0"/>
              </a:rPr>
              <a:t>moral</a:t>
            </a:r>
          </a:p>
          <a:p>
            <a:pPr marL="685800" lvl="1" indent="-228600" algn="l">
              <a:lnSpc>
                <a:spcPct val="110000"/>
              </a:lnSpc>
              <a:spcBef>
                <a:spcPts val="0"/>
              </a:spcBef>
              <a:spcAft>
                <a:spcPts val="600"/>
              </a:spcAft>
              <a:buClr>
                <a:srgbClr val="FF6600"/>
              </a:buClr>
              <a:buFont typeface="Arial" panose="020B0604020202020204" pitchFamily="34" charset="0"/>
              <a:buChar char="•"/>
            </a:pPr>
            <a:r>
              <a:rPr lang="fr-FR" dirty="0" smtClean="0">
                <a:solidFill>
                  <a:schemeClr val="accent1">
                    <a:lumMod val="50000"/>
                  </a:schemeClr>
                </a:solidFill>
                <a:latin typeface="Arial" panose="020B0604020202020204" pitchFamily="34" charset="0"/>
                <a:cs typeface="Arial" panose="020B0604020202020204" pitchFamily="34" charset="0"/>
              </a:rPr>
              <a:t>L’impulsion </a:t>
            </a:r>
            <a:r>
              <a:rPr lang="fr-FR" dirty="0">
                <a:solidFill>
                  <a:schemeClr val="accent1">
                    <a:lumMod val="50000"/>
                  </a:schemeClr>
                </a:solidFill>
                <a:latin typeface="Arial" panose="020B0604020202020204" pitchFamily="34" charset="0"/>
                <a:cs typeface="Arial" panose="020B0604020202020204" pitchFamily="34" charset="0"/>
              </a:rPr>
              <a:t>de départ </a:t>
            </a:r>
          </a:p>
          <a:p>
            <a:pPr marL="685800" lvl="1" indent="-228600" algn="l">
              <a:lnSpc>
                <a:spcPct val="110000"/>
              </a:lnSpc>
              <a:spcBef>
                <a:spcPts val="0"/>
              </a:spcBef>
              <a:spcAft>
                <a:spcPts val="600"/>
              </a:spcAft>
              <a:buClr>
                <a:srgbClr val="FF6600"/>
              </a:buClr>
              <a:buFont typeface="Arial" panose="020B0604020202020204" pitchFamily="34" charset="0"/>
              <a:buChar char="•"/>
            </a:pPr>
            <a:r>
              <a:rPr lang="fr-FR" dirty="0" smtClean="0">
                <a:solidFill>
                  <a:schemeClr val="accent1">
                    <a:lumMod val="50000"/>
                  </a:schemeClr>
                </a:solidFill>
                <a:latin typeface="Arial" panose="020B0604020202020204" pitchFamily="34" charset="0"/>
                <a:cs typeface="Arial" panose="020B0604020202020204" pitchFamily="34" charset="0"/>
              </a:rPr>
              <a:t>La valorisation </a:t>
            </a:r>
            <a:r>
              <a:rPr lang="fr-FR" dirty="0">
                <a:solidFill>
                  <a:schemeClr val="accent1">
                    <a:lumMod val="50000"/>
                  </a:schemeClr>
                </a:solidFill>
                <a:latin typeface="Arial" panose="020B0604020202020204" pitchFamily="34" charset="0"/>
                <a:cs typeface="Arial" panose="020B0604020202020204" pitchFamily="34" charset="0"/>
              </a:rPr>
              <a:t>dans les parcours de formation</a:t>
            </a:r>
          </a:p>
          <a:p>
            <a:pPr marL="685800" lvl="1" indent="-228600" algn="l">
              <a:lnSpc>
                <a:spcPct val="110000"/>
              </a:lnSpc>
              <a:spcBef>
                <a:spcPts val="0"/>
              </a:spcBef>
              <a:spcAft>
                <a:spcPts val="600"/>
              </a:spcAft>
              <a:buClr>
                <a:srgbClr val="FF6600"/>
              </a:buClr>
              <a:buFont typeface="Arial" panose="020B0604020202020204" pitchFamily="34" charset="0"/>
              <a:buChar char="•"/>
            </a:pPr>
            <a:r>
              <a:rPr lang="fr-FR" dirty="0" smtClean="0">
                <a:solidFill>
                  <a:schemeClr val="accent1">
                    <a:lumMod val="50000"/>
                  </a:schemeClr>
                </a:solidFill>
                <a:latin typeface="Arial" panose="020B0604020202020204" pitchFamily="34" charset="0"/>
                <a:cs typeface="Arial" panose="020B0604020202020204" pitchFamily="34" charset="0"/>
              </a:rPr>
              <a:t>La formation </a:t>
            </a:r>
            <a:r>
              <a:rPr lang="fr-FR" dirty="0">
                <a:solidFill>
                  <a:schemeClr val="accent1">
                    <a:lumMod val="50000"/>
                  </a:schemeClr>
                </a:solidFill>
                <a:latin typeface="Arial" panose="020B0604020202020204" pitchFamily="34" charset="0"/>
                <a:cs typeface="Arial" panose="020B0604020202020204" pitchFamily="34" charset="0"/>
              </a:rPr>
              <a:t>des professionnels</a:t>
            </a:r>
          </a:p>
          <a:p>
            <a:pPr marL="685800" lvl="1" indent="-228600" algn="l">
              <a:lnSpc>
                <a:spcPct val="110000"/>
              </a:lnSpc>
              <a:spcBef>
                <a:spcPts val="0"/>
              </a:spcBef>
              <a:spcAft>
                <a:spcPts val="600"/>
              </a:spcAft>
              <a:buClr>
                <a:srgbClr val="FF6600"/>
              </a:buClr>
              <a:buFont typeface="Arial" panose="020B0604020202020204" pitchFamily="34" charset="0"/>
              <a:buChar char="•"/>
            </a:pPr>
            <a:r>
              <a:rPr lang="fr-FR" dirty="0" smtClean="0">
                <a:solidFill>
                  <a:schemeClr val="accent1">
                    <a:lumMod val="50000"/>
                  </a:schemeClr>
                </a:solidFill>
                <a:latin typeface="Arial" panose="020B0604020202020204" pitchFamily="34" charset="0"/>
                <a:cs typeface="Arial" panose="020B0604020202020204" pitchFamily="34" charset="0"/>
              </a:rPr>
              <a:t>L’inscription durable dans </a:t>
            </a:r>
            <a:r>
              <a:rPr lang="fr-FR" dirty="0">
                <a:solidFill>
                  <a:schemeClr val="accent1">
                    <a:lumMod val="50000"/>
                  </a:schemeClr>
                </a:solidFill>
                <a:latin typeface="Arial" panose="020B0604020202020204" pitchFamily="34" charset="0"/>
                <a:cs typeface="Arial" panose="020B0604020202020204" pitchFamily="34" charset="0"/>
              </a:rPr>
              <a:t>le territoire</a:t>
            </a:r>
          </a:p>
        </p:txBody>
      </p:sp>
      <p:sp>
        <p:nvSpPr>
          <p:cNvPr id="4" name="Espace réservé du numéro de diapositive 3"/>
          <p:cNvSpPr>
            <a:spLocks noGrp="1"/>
          </p:cNvSpPr>
          <p:nvPr>
            <p:ph type="sldNum" sz="quarter" idx="12"/>
          </p:nvPr>
        </p:nvSpPr>
        <p:spPr/>
        <p:txBody>
          <a:bodyPr/>
          <a:lstStyle/>
          <a:p>
            <a:fld id="{B7AB4892-2B34-43D3-8647-5FECFEBD65B9}" type="slidenum">
              <a:rPr lang="fr-FR" smtClean="0"/>
              <a:t>21</a:t>
            </a:fld>
            <a:endParaRPr lang="fr-FR"/>
          </a:p>
        </p:txBody>
      </p:sp>
    </p:spTree>
    <p:extLst>
      <p:ext uri="{BB962C8B-B14F-4D97-AF65-F5344CB8AC3E}">
        <p14:creationId xmlns:p14="http://schemas.microsoft.com/office/powerpoint/2010/main" val="1599638773"/>
      </p:ext>
    </p:extLst>
  </p:cSld>
  <p:clrMapOvr>
    <a:masterClrMapping/>
  </p:clrMapOvr>
  <p:transition spd="med" advClick="0" advTm="10000">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err="1" smtClean="0">
                <a:solidFill>
                  <a:srgbClr val="EE7F00"/>
                </a:solidFill>
                <a:latin typeface="+mn-lt"/>
              </a:rPr>
              <a:t>Jeupart</a:t>
            </a:r>
            <a:r>
              <a:rPr lang="fr-FR" dirty="0" smtClean="0">
                <a:solidFill>
                  <a:srgbClr val="EE7F00"/>
                </a:solidFill>
                <a:latin typeface="+mn-lt"/>
              </a:rPr>
              <a:t> 3</a:t>
            </a:r>
            <a:endParaRPr lang="fr-FR" dirty="0">
              <a:solidFill>
                <a:srgbClr val="EE7F00"/>
              </a:solidFill>
              <a:latin typeface="+mn-lt"/>
            </a:endParaRPr>
          </a:p>
        </p:txBody>
      </p:sp>
      <p:sp>
        <p:nvSpPr>
          <p:cNvPr id="3" name="Espace réservé du contenu 2"/>
          <p:cNvSpPr>
            <a:spLocks noGrp="1"/>
          </p:cNvSpPr>
          <p:nvPr>
            <p:ph sz="quarter" idx="1"/>
          </p:nvPr>
        </p:nvSpPr>
        <p:spPr/>
        <p:txBody>
          <a:bodyPr>
            <a:normAutofit fontScale="92500" lnSpcReduction="20000"/>
          </a:bodyPr>
          <a:lstStyle/>
          <a:p>
            <a:pPr marL="0" indent="0" algn="ctr">
              <a:lnSpc>
                <a:spcPct val="80000"/>
              </a:lnSpc>
              <a:buClr>
                <a:srgbClr val="FF6600"/>
              </a:buClr>
              <a:buNone/>
            </a:pPr>
            <a:endParaRPr lang="fr-FR" dirty="0">
              <a:solidFill>
                <a:schemeClr val="accent1"/>
              </a:solidFill>
              <a:cs typeface="Arial" panose="020B0604020202020204" pitchFamily="34" charset="0"/>
            </a:endParaRPr>
          </a:p>
          <a:p>
            <a:pPr marL="0" indent="0">
              <a:lnSpc>
                <a:spcPct val="80000"/>
              </a:lnSpc>
              <a:buClr>
                <a:srgbClr val="FF6600"/>
              </a:buClr>
              <a:buNone/>
            </a:pPr>
            <a:r>
              <a:rPr lang="fr-FR" dirty="0">
                <a:solidFill>
                  <a:schemeClr val="accent1"/>
                </a:solidFill>
                <a:cs typeface="Arial" panose="020B0604020202020204" pitchFamily="34" charset="0"/>
              </a:rPr>
              <a:t>Comment accompagner la participation des jeunes ? </a:t>
            </a:r>
          </a:p>
          <a:p>
            <a:pPr marL="0" indent="0" algn="ctr">
              <a:lnSpc>
                <a:spcPct val="80000"/>
              </a:lnSpc>
              <a:buClr>
                <a:srgbClr val="FF6600"/>
              </a:buClr>
              <a:buNone/>
            </a:pPr>
            <a:endParaRPr lang="fr-FR" sz="2400" dirty="0">
              <a:solidFill>
                <a:schemeClr val="accent1">
                  <a:lumMod val="50000"/>
                </a:schemeClr>
              </a:solidFill>
              <a:latin typeface="Arial" panose="020B0604020202020204" pitchFamily="34" charset="0"/>
              <a:cs typeface="Arial" panose="020B0604020202020204" pitchFamily="34" charset="0"/>
            </a:endParaRPr>
          </a:p>
          <a:p>
            <a:pPr marL="0" indent="0">
              <a:lnSpc>
                <a:spcPct val="80000"/>
              </a:lnSpc>
              <a:buClr>
                <a:srgbClr val="FF6600"/>
              </a:buClr>
              <a:buNone/>
            </a:pPr>
            <a:r>
              <a:rPr lang="fr-FR" sz="2600" dirty="0">
                <a:solidFill>
                  <a:schemeClr val="accent1">
                    <a:lumMod val="50000"/>
                  </a:schemeClr>
                </a:solidFill>
                <a:cs typeface="Arial" panose="020B0604020202020204" pitchFamily="34" charset="0"/>
              </a:rPr>
              <a:t>Cette troisième étape permettra de mieux comprendre la spécificité de la posture et les pratiques d’accompagnement au quotidien de différents acteurs bretons.</a:t>
            </a:r>
          </a:p>
          <a:p>
            <a:pPr algn="just">
              <a:lnSpc>
                <a:spcPct val="80000"/>
              </a:lnSpc>
              <a:buClr>
                <a:srgbClr val="FF6600"/>
              </a:buClr>
            </a:pPr>
            <a:r>
              <a:rPr lang="fr-FR" sz="2400" dirty="0" smtClean="0">
                <a:solidFill>
                  <a:schemeClr val="accent1">
                    <a:lumMod val="50000"/>
                  </a:schemeClr>
                </a:solidFill>
                <a:cs typeface="Arial" panose="020B0604020202020204" pitchFamily="34" charset="0"/>
              </a:rPr>
              <a:t>Jeunes</a:t>
            </a:r>
            <a:r>
              <a:rPr lang="fr-FR" sz="2400" dirty="0">
                <a:solidFill>
                  <a:schemeClr val="accent1">
                    <a:lumMod val="50000"/>
                  </a:schemeClr>
                </a:solidFill>
                <a:cs typeface="Arial" panose="020B0604020202020204" pitchFamily="34" charset="0"/>
              </a:rPr>
              <a:t>, élus et professionnels sont des acteurs de </a:t>
            </a:r>
            <a:endParaRPr lang="fr-FR" sz="2400" dirty="0" smtClean="0">
              <a:solidFill>
                <a:schemeClr val="accent1">
                  <a:lumMod val="50000"/>
                </a:schemeClr>
              </a:solidFill>
              <a:cs typeface="Arial" panose="020B0604020202020204" pitchFamily="34" charset="0"/>
            </a:endParaRPr>
          </a:p>
          <a:p>
            <a:pPr marL="0" indent="0" algn="just">
              <a:lnSpc>
                <a:spcPct val="80000"/>
              </a:lnSpc>
              <a:buClr>
                <a:srgbClr val="FF6600"/>
              </a:buClr>
              <a:buNone/>
            </a:pPr>
            <a:r>
              <a:rPr lang="fr-FR" sz="2400" dirty="0">
                <a:solidFill>
                  <a:schemeClr val="accent1">
                    <a:lumMod val="50000"/>
                  </a:schemeClr>
                </a:solidFill>
                <a:cs typeface="Arial" panose="020B0604020202020204" pitchFamily="34" charset="0"/>
              </a:rPr>
              <a:t> </a:t>
            </a:r>
            <a:r>
              <a:rPr lang="fr-FR" sz="2400" dirty="0" smtClean="0">
                <a:solidFill>
                  <a:schemeClr val="accent1">
                    <a:lumMod val="50000"/>
                  </a:schemeClr>
                </a:solidFill>
                <a:cs typeface="Arial" panose="020B0604020202020204" pitchFamily="34" charset="0"/>
              </a:rPr>
              <a:t>   l’accompagnement </a:t>
            </a:r>
            <a:r>
              <a:rPr lang="fr-FR" sz="2400" dirty="0">
                <a:solidFill>
                  <a:schemeClr val="accent1">
                    <a:lumMod val="50000"/>
                  </a:schemeClr>
                </a:solidFill>
                <a:cs typeface="Arial" panose="020B0604020202020204" pitchFamily="34" charset="0"/>
              </a:rPr>
              <a:t>à  la participation;</a:t>
            </a:r>
          </a:p>
          <a:p>
            <a:pPr marL="0" indent="0" algn="just">
              <a:lnSpc>
                <a:spcPct val="80000"/>
              </a:lnSpc>
              <a:buClr>
                <a:srgbClr val="FF6600"/>
              </a:buClr>
              <a:buNone/>
            </a:pPr>
            <a:endParaRPr lang="fr-FR" sz="2400" dirty="0">
              <a:solidFill>
                <a:schemeClr val="accent1">
                  <a:lumMod val="50000"/>
                </a:schemeClr>
              </a:solidFill>
              <a:cs typeface="Arial" panose="020B0604020202020204" pitchFamily="34" charset="0"/>
            </a:endParaRPr>
          </a:p>
          <a:p>
            <a:pPr algn="just">
              <a:lnSpc>
                <a:spcPct val="80000"/>
              </a:lnSpc>
              <a:buClr>
                <a:srgbClr val="FF6600"/>
              </a:buClr>
            </a:pPr>
            <a:r>
              <a:rPr lang="fr-FR" sz="2400" dirty="0">
                <a:solidFill>
                  <a:schemeClr val="accent1">
                    <a:lumMod val="50000"/>
                  </a:schemeClr>
                </a:solidFill>
                <a:cs typeface="Arial" panose="020B0604020202020204" pitchFamily="34" charset="0"/>
              </a:rPr>
              <a:t>La posture d’accompagnement </a:t>
            </a:r>
            <a:r>
              <a:rPr lang="fr-FR" sz="2400" dirty="0" smtClean="0">
                <a:solidFill>
                  <a:schemeClr val="accent1">
                    <a:lumMod val="50000"/>
                  </a:schemeClr>
                </a:solidFill>
                <a:cs typeface="Arial" panose="020B0604020202020204" pitchFamily="34" charset="0"/>
              </a:rPr>
              <a:t>(</a:t>
            </a:r>
            <a:r>
              <a:rPr lang="fr-FR" sz="2400" dirty="0">
                <a:solidFill>
                  <a:schemeClr val="accent1">
                    <a:lumMod val="50000"/>
                  </a:schemeClr>
                </a:solidFill>
                <a:cs typeface="Arial" panose="020B0604020202020204" pitchFamily="34" charset="0"/>
              </a:rPr>
              <a:t>jeune, élu ou professionnel) serait moteur de la participation des jeunes;</a:t>
            </a:r>
          </a:p>
          <a:p>
            <a:pPr algn="just">
              <a:lnSpc>
                <a:spcPct val="80000"/>
              </a:lnSpc>
              <a:buClr>
                <a:srgbClr val="FF6600"/>
              </a:buClr>
              <a:buFontTx/>
              <a:buChar char="-"/>
            </a:pPr>
            <a:endParaRPr lang="fr-FR" sz="2400" dirty="0">
              <a:solidFill>
                <a:schemeClr val="accent1">
                  <a:lumMod val="50000"/>
                </a:schemeClr>
              </a:solidFill>
              <a:cs typeface="Arial" panose="020B0604020202020204" pitchFamily="34" charset="0"/>
            </a:endParaRPr>
          </a:p>
          <a:p>
            <a:pPr algn="just">
              <a:lnSpc>
                <a:spcPct val="80000"/>
              </a:lnSpc>
              <a:buClr>
                <a:srgbClr val="FF6600"/>
              </a:buClr>
            </a:pPr>
            <a:r>
              <a:rPr lang="fr-FR" sz="2400" dirty="0">
                <a:solidFill>
                  <a:schemeClr val="accent1">
                    <a:lumMod val="50000"/>
                  </a:schemeClr>
                </a:solidFill>
                <a:cs typeface="Arial" panose="020B0604020202020204" pitchFamily="34" charset="0"/>
              </a:rPr>
              <a:t>Les échanges de pratiques entre accompagnateurs peuvent renforcer et valoriser leurs compétences et leurs pratiques </a:t>
            </a:r>
          </a:p>
          <a:p>
            <a:endParaRPr lang="fr-FR" dirty="0"/>
          </a:p>
        </p:txBody>
      </p:sp>
      <p:sp>
        <p:nvSpPr>
          <p:cNvPr id="4" name="Espace réservé du numéro de diapositive 3"/>
          <p:cNvSpPr>
            <a:spLocks noGrp="1"/>
          </p:cNvSpPr>
          <p:nvPr>
            <p:ph type="sldNum" sz="quarter" idx="12"/>
          </p:nvPr>
        </p:nvSpPr>
        <p:spPr/>
        <p:txBody>
          <a:bodyPr/>
          <a:lstStyle/>
          <a:p>
            <a:fld id="{B7AB4892-2B34-43D3-8647-5FECFEBD65B9}" type="slidenum">
              <a:rPr lang="fr-FR" smtClean="0"/>
              <a:t>22</a:t>
            </a:fld>
            <a:endParaRPr lang="fr-FR"/>
          </a:p>
        </p:txBody>
      </p:sp>
    </p:spTree>
    <p:extLst>
      <p:ext uri="{BB962C8B-B14F-4D97-AF65-F5344CB8AC3E}">
        <p14:creationId xmlns:p14="http://schemas.microsoft.com/office/powerpoint/2010/main" val="437771640"/>
      </p:ext>
    </p:extLst>
  </p:cSld>
  <p:clrMapOvr>
    <a:masterClrMapping/>
  </p:clrMapOvr>
  <p:transition spd="med" advClick="0" advTm="10000">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1403648" y="692696"/>
            <a:ext cx="5797328" cy="5160860"/>
          </a:xfrm>
          <a:prstGeom prst="teardrop">
            <a:avLst/>
          </a:prstGeom>
          <a:solidFill>
            <a:srgbClr val="EE7F00"/>
          </a:solidFill>
        </p:spPr>
        <p:txBody>
          <a:bodyPr>
            <a:normAutofit/>
          </a:bodyPr>
          <a:lstStyle/>
          <a:p>
            <a:pPr marL="0" indent="0" algn="ctr">
              <a:buNone/>
            </a:pPr>
            <a:endParaRPr lang="fr-FR" sz="2400" b="1" dirty="0" smtClean="0">
              <a:solidFill>
                <a:schemeClr val="bg1"/>
              </a:solidFill>
              <a:latin typeface="Arial" panose="020B0604020202020204" pitchFamily="34" charset="0"/>
              <a:cs typeface="Arial" panose="020B0604020202020204" pitchFamily="34" charset="0"/>
            </a:endParaRPr>
          </a:p>
          <a:p>
            <a:pPr marL="0" indent="0" algn="ctr">
              <a:buNone/>
            </a:pPr>
            <a:r>
              <a:rPr lang="fr-FR" sz="2400" b="1" dirty="0" smtClean="0">
                <a:solidFill>
                  <a:schemeClr val="bg1"/>
                </a:solidFill>
                <a:latin typeface="Arial" panose="020B0604020202020204" pitchFamily="34" charset="0"/>
                <a:cs typeface="Arial" panose="020B0604020202020204" pitchFamily="34" charset="0"/>
              </a:rPr>
              <a:t>CONTACT</a:t>
            </a:r>
          </a:p>
          <a:p>
            <a:pPr marL="0" indent="0" algn="ctr">
              <a:buNone/>
            </a:pPr>
            <a:endParaRPr lang="fr-FR" sz="2000" b="1" dirty="0" smtClean="0">
              <a:solidFill>
                <a:schemeClr val="bg1"/>
              </a:solidFill>
              <a:latin typeface="Arial" panose="020B0604020202020204" pitchFamily="34" charset="0"/>
              <a:cs typeface="Arial" panose="020B0604020202020204" pitchFamily="34" charset="0"/>
            </a:endParaRPr>
          </a:p>
          <a:p>
            <a:pPr marL="0" indent="0" algn="ctr">
              <a:buNone/>
            </a:pPr>
            <a:r>
              <a:rPr lang="fr-FR" sz="2100" b="1" dirty="0" smtClean="0">
                <a:solidFill>
                  <a:schemeClr val="bg1"/>
                </a:solidFill>
                <a:latin typeface="Arial" panose="020B0604020202020204" pitchFamily="34" charset="0"/>
                <a:cs typeface="Arial" panose="020B0604020202020204" pitchFamily="34" charset="0"/>
              </a:rPr>
              <a:t>Jeunesse.recherche@ehesp.fr</a:t>
            </a:r>
          </a:p>
          <a:p>
            <a:pPr marL="0" indent="0" algn="ctr">
              <a:buNone/>
            </a:pPr>
            <a:endParaRPr lang="fr-FR" sz="2400" b="1" dirty="0" smtClean="0">
              <a:solidFill>
                <a:schemeClr val="bg1"/>
              </a:solidFill>
              <a:latin typeface="Arial" panose="020B0604020202020204" pitchFamily="34" charset="0"/>
              <a:cs typeface="Arial" panose="020B0604020202020204" pitchFamily="34" charset="0"/>
            </a:endParaRPr>
          </a:p>
          <a:p>
            <a:pPr marL="0" indent="0" algn="ctr">
              <a:buNone/>
            </a:pPr>
            <a:r>
              <a:rPr lang="fr-FR" sz="2000" b="1" dirty="0" smtClean="0">
                <a:solidFill>
                  <a:schemeClr val="bg1"/>
                </a:solidFill>
                <a:latin typeface="Arial" panose="020B0604020202020204" pitchFamily="34" charset="0"/>
                <a:cs typeface="Arial" panose="020B0604020202020204" pitchFamily="34" charset="0"/>
              </a:rPr>
              <a:t>www.ehesp.fr/recherche/chaire-de-recherche-sur-la-jeunesse</a:t>
            </a:r>
            <a:endParaRPr lang="fr-FR" sz="2000" b="1" dirty="0">
              <a:solidFill>
                <a:schemeClr val="bg1"/>
              </a:solidFill>
              <a:latin typeface="Arial" panose="020B0604020202020204" pitchFamily="34" charset="0"/>
              <a:cs typeface="Arial" panose="020B0604020202020204" pitchFamily="34" charset="0"/>
            </a:endParaRPr>
          </a:p>
        </p:txBody>
      </p:sp>
      <p:pic>
        <p:nvPicPr>
          <p:cNvPr id="8" name="Imag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35496" y="6265613"/>
            <a:ext cx="9066500" cy="453312"/>
          </a:xfrm>
          <a:prstGeom prst="rect">
            <a:avLst/>
          </a:prstGeom>
          <a:scene3d>
            <a:camera prst="perspectiveFront">
              <a:rot lat="0" lon="0" rev="0"/>
            </a:camera>
            <a:lightRig rig="threePt" dir="t"/>
          </a:scene3d>
        </p:spPr>
      </p:pic>
      <p:sp>
        <p:nvSpPr>
          <p:cNvPr id="10" name="Espace réservé du numéro de diapositive 3"/>
          <p:cNvSpPr txBox="1">
            <a:spLocks/>
          </p:cNvSpPr>
          <p:nvPr/>
        </p:nvSpPr>
        <p:spPr>
          <a:xfrm>
            <a:off x="8534932" y="6217979"/>
            <a:ext cx="457200" cy="457200"/>
          </a:xfrm>
          <a:prstGeom prst="ellipse">
            <a:avLst/>
          </a:prstGeom>
          <a:solidFill>
            <a:srgbClr val="FF6600"/>
          </a:solidFill>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B7AB4892-2B34-43D3-8647-5FECFEBD65B9}" type="slidenum">
              <a:rPr lang="fr-FR" smtClean="0">
                <a:solidFill>
                  <a:schemeClr val="bg1"/>
                </a:solidFill>
              </a:rPr>
              <a:pPr algn="ctr"/>
              <a:t>23</a:t>
            </a:fld>
            <a:endParaRPr lang="fr-FR" dirty="0">
              <a:solidFill>
                <a:schemeClr val="bg1"/>
              </a:solidFill>
            </a:endParaRPr>
          </a:p>
        </p:txBody>
      </p:sp>
    </p:spTree>
    <p:extLst>
      <p:ext uri="{BB962C8B-B14F-4D97-AF65-F5344CB8AC3E}">
        <p14:creationId xmlns:p14="http://schemas.microsoft.com/office/powerpoint/2010/main" val="1570073917"/>
      </p:ext>
    </p:extLst>
  </p:cSld>
  <p:clrMapOvr>
    <a:masterClrMapping/>
  </p:clrMapOvr>
  <p:transition spd="med" advClick="0" advTm="1000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B7AB4892-2B34-43D3-8647-5FECFEBD65B9}" type="slidenum">
              <a:rPr lang="fr-FR" smtClean="0"/>
              <a:t>3</a:t>
            </a:fld>
            <a:endParaRPr lang="fr-FR"/>
          </a:p>
        </p:txBody>
      </p:sp>
      <p:sp>
        <p:nvSpPr>
          <p:cNvPr id="3" name="Titre 1"/>
          <p:cNvSpPr txBox="1">
            <a:spLocks/>
          </p:cNvSpPr>
          <p:nvPr/>
        </p:nvSpPr>
        <p:spPr>
          <a:xfrm>
            <a:off x="323528" y="260648"/>
            <a:ext cx="8229600" cy="1143000"/>
          </a:xfrm>
          <a:prstGeom prst="rect">
            <a:avLst/>
          </a:prstGeom>
        </p:spPr>
        <p:txBody>
          <a:bodyPr vert="horz" lIns="91440" tIns="45720" rIns="91440" bIns="9144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dirty="0">
                <a:solidFill>
                  <a:srgbClr val="EE7F00"/>
                </a:solidFill>
                <a:latin typeface="Arial Narrow" panose="020B0606020202030204" pitchFamily="34" charset="0"/>
                <a:cs typeface="Arial" panose="020B0604020202020204" pitchFamily="34" charset="0"/>
              </a:rPr>
              <a:t>Une équipe à </a:t>
            </a:r>
            <a:r>
              <a:rPr lang="fr-FR" dirty="0" smtClean="0">
                <a:solidFill>
                  <a:srgbClr val="EE7F00"/>
                </a:solidFill>
                <a:latin typeface="Arial Narrow" panose="020B0606020202030204" pitchFamily="34" charset="0"/>
                <a:cs typeface="Arial" panose="020B0604020202020204" pitchFamily="34" charset="0"/>
              </a:rPr>
              <a:t>dimension</a:t>
            </a:r>
            <a:r>
              <a:rPr lang="fr-FR" sz="3200" dirty="0" smtClean="0">
                <a:solidFill>
                  <a:srgbClr val="002060"/>
                </a:solidFill>
              </a:rPr>
              <a:t> </a:t>
            </a:r>
            <a:r>
              <a:rPr lang="fr-FR" dirty="0" smtClean="0">
                <a:solidFill>
                  <a:srgbClr val="EE7F00"/>
                </a:solidFill>
                <a:latin typeface="Arial Narrow" panose="020B0606020202030204" pitchFamily="34" charset="0"/>
                <a:cs typeface="Arial" panose="020B0604020202020204" pitchFamily="34" charset="0"/>
              </a:rPr>
              <a:t>variable</a:t>
            </a:r>
            <a:endParaRPr lang="fr-FR" dirty="0">
              <a:solidFill>
                <a:srgbClr val="EE7F00"/>
              </a:solidFill>
              <a:latin typeface="Arial Narrow" panose="020B0606020202030204" pitchFamily="34" charset="0"/>
              <a:cs typeface="Arial" panose="020B0604020202020204" pitchFamily="34" charset="0"/>
            </a:endParaRPr>
          </a:p>
        </p:txBody>
      </p:sp>
      <p:sp>
        <p:nvSpPr>
          <p:cNvPr id="5" name="Espace réservé du contenu 2"/>
          <p:cNvSpPr txBox="1">
            <a:spLocks/>
          </p:cNvSpPr>
          <p:nvPr/>
        </p:nvSpPr>
        <p:spPr>
          <a:xfrm>
            <a:off x="683568" y="1628800"/>
            <a:ext cx="8027987" cy="41148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73050" indent="-273050"/>
            <a:r>
              <a:rPr lang="fr-FR" sz="1800" dirty="0" smtClean="0">
                <a:solidFill>
                  <a:schemeClr val="accent1">
                    <a:lumMod val="50000"/>
                  </a:schemeClr>
                </a:solidFill>
              </a:rPr>
              <a:t>La</a:t>
            </a:r>
            <a:r>
              <a:rPr lang="fr-FR" sz="1800" dirty="0" smtClean="0"/>
              <a:t> </a:t>
            </a:r>
            <a:r>
              <a:rPr lang="fr-FR" sz="1800" dirty="0" smtClean="0">
                <a:solidFill>
                  <a:srgbClr val="0070C0"/>
                </a:solidFill>
              </a:rPr>
              <a:t>titulaire</a:t>
            </a:r>
            <a:r>
              <a:rPr lang="fr-FR" sz="1800" dirty="0" smtClean="0"/>
              <a:t> </a:t>
            </a:r>
            <a:r>
              <a:rPr lang="fr-FR" sz="1800" dirty="0" smtClean="0">
                <a:solidFill>
                  <a:schemeClr val="accent1">
                    <a:lumMod val="50000"/>
                  </a:schemeClr>
                </a:solidFill>
              </a:rPr>
              <a:t>de la Chaire – Patricia Loncle</a:t>
            </a:r>
          </a:p>
          <a:p>
            <a:pPr marL="273050" indent="-273050"/>
            <a:r>
              <a:rPr lang="fr-FR" sz="1800" dirty="0" smtClean="0">
                <a:solidFill>
                  <a:schemeClr val="accent1">
                    <a:lumMod val="50000"/>
                  </a:schemeClr>
                </a:solidFill>
              </a:rPr>
              <a:t>Une</a:t>
            </a:r>
            <a:r>
              <a:rPr lang="fr-FR" sz="1800" dirty="0" smtClean="0">
                <a:solidFill>
                  <a:srgbClr val="002060"/>
                </a:solidFill>
              </a:rPr>
              <a:t> </a:t>
            </a:r>
            <a:r>
              <a:rPr lang="fr-FR" sz="1800" dirty="0" smtClean="0">
                <a:solidFill>
                  <a:srgbClr val="0070C0"/>
                </a:solidFill>
              </a:rPr>
              <a:t>chargée d’études/recherche </a:t>
            </a:r>
            <a:r>
              <a:rPr lang="fr-FR" sz="1800" dirty="0" smtClean="0">
                <a:solidFill>
                  <a:schemeClr val="accent1">
                    <a:lumMod val="50000"/>
                  </a:schemeClr>
                </a:solidFill>
              </a:rPr>
              <a:t>financée par la Région - Virginie Muniglia</a:t>
            </a:r>
          </a:p>
          <a:p>
            <a:pPr marL="273050" indent="-273050"/>
            <a:r>
              <a:rPr lang="fr-FR" sz="1800" dirty="0" smtClean="0">
                <a:solidFill>
                  <a:schemeClr val="accent1">
                    <a:lumMod val="50000"/>
                  </a:schemeClr>
                </a:solidFill>
              </a:rPr>
              <a:t>Une</a:t>
            </a:r>
            <a:r>
              <a:rPr lang="fr-FR" sz="1800" dirty="0" smtClean="0"/>
              <a:t> </a:t>
            </a:r>
            <a:r>
              <a:rPr lang="fr-FR" sz="1800" dirty="0" smtClean="0">
                <a:solidFill>
                  <a:srgbClr val="0070C0"/>
                </a:solidFill>
              </a:rPr>
              <a:t>chargée de mission </a:t>
            </a:r>
            <a:r>
              <a:rPr lang="fr-FR" sz="1800" dirty="0" smtClean="0">
                <a:solidFill>
                  <a:schemeClr val="accent1">
                    <a:lumMod val="50000"/>
                  </a:schemeClr>
                </a:solidFill>
              </a:rPr>
              <a:t>mise à disposition par le CRIJ - Karinne Guilloux</a:t>
            </a:r>
          </a:p>
          <a:p>
            <a:pPr marL="273050" indent="-273050"/>
            <a:r>
              <a:rPr lang="fr-FR" sz="1800" dirty="0" smtClean="0">
                <a:solidFill>
                  <a:schemeClr val="accent1">
                    <a:lumMod val="50000"/>
                  </a:schemeClr>
                </a:solidFill>
              </a:rPr>
              <a:t>Un</a:t>
            </a:r>
            <a:r>
              <a:rPr lang="fr-FR" sz="1800" dirty="0" smtClean="0"/>
              <a:t> </a:t>
            </a:r>
            <a:r>
              <a:rPr lang="fr-FR" sz="1800" dirty="0" smtClean="0">
                <a:solidFill>
                  <a:srgbClr val="0070C0"/>
                </a:solidFill>
              </a:rPr>
              <a:t>secrétariat</a:t>
            </a:r>
            <a:r>
              <a:rPr lang="fr-FR" sz="1800" dirty="0" smtClean="0">
                <a:solidFill>
                  <a:schemeClr val="hlink"/>
                </a:solidFill>
              </a:rPr>
              <a:t> </a:t>
            </a:r>
            <a:r>
              <a:rPr lang="fr-FR" sz="1800" dirty="0" smtClean="0">
                <a:solidFill>
                  <a:schemeClr val="accent1">
                    <a:lumMod val="50000"/>
                  </a:schemeClr>
                </a:solidFill>
              </a:rPr>
              <a:t>à mi-temps (en CDD)</a:t>
            </a:r>
          </a:p>
          <a:p>
            <a:pPr marL="273050" indent="-273050"/>
            <a:r>
              <a:rPr lang="fr-FR" sz="1800" dirty="0">
                <a:solidFill>
                  <a:srgbClr val="0070C0"/>
                </a:solidFill>
              </a:rPr>
              <a:t>Trois doctorants </a:t>
            </a:r>
            <a:r>
              <a:rPr lang="fr-FR" sz="1800" dirty="0">
                <a:solidFill>
                  <a:schemeClr val="accent1">
                    <a:lumMod val="50000"/>
                  </a:schemeClr>
                </a:solidFill>
              </a:rPr>
              <a:t>boursiers de la Région - Lila Le Trividic, </a:t>
            </a:r>
            <a:r>
              <a:rPr lang="fr-FR" sz="1800" dirty="0" smtClean="0">
                <a:solidFill>
                  <a:schemeClr val="accent1">
                    <a:lumMod val="50000"/>
                  </a:schemeClr>
                </a:solidFill>
              </a:rPr>
              <a:t>Fransez </a:t>
            </a:r>
            <a:r>
              <a:rPr lang="fr-FR" sz="1800" dirty="0">
                <a:solidFill>
                  <a:schemeClr val="accent1">
                    <a:lumMod val="50000"/>
                  </a:schemeClr>
                </a:solidFill>
              </a:rPr>
              <a:t>Poisson et Célia </a:t>
            </a:r>
            <a:r>
              <a:rPr lang="fr-FR" sz="1800" dirty="0" smtClean="0">
                <a:solidFill>
                  <a:schemeClr val="accent1">
                    <a:lumMod val="50000"/>
                  </a:schemeClr>
                </a:solidFill>
              </a:rPr>
              <a:t>Barrez</a:t>
            </a:r>
            <a:endParaRPr lang="fr-FR" sz="1800" dirty="0">
              <a:solidFill>
                <a:schemeClr val="accent1">
                  <a:lumMod val="50000"/>
                </a:schemeClr>
              </a:solidFill>
            </a:endParaRPr>
          </a:p>
          <a:p>
            <a:pPr marL="273050" indent="-273050"/>
            <a:r>
              <a:rPr lang="fr-FR" sz="1800" dirty="0" smtClean="0">
                <a:solidFill>
                  <a:schemeClr val="accent1">
                    <a:lumMod val="50000"/>
                  </a:schemeClr>
                </a:solidFill>
              </a:rPr>
              <a:t>Une mise à disposition de </a:t>
            </a:r>
            <a:r>
              <a:rPr lang="fr-FR" sz="1800" dirty="0" smtClean="0">
                <a:solidFill>
                  <a:srgbClr val="0070C0"/>
                </a:solidFill>
              </a:rPr>
              <a:t>chargés d’études/recherche </a:t>
            </a:r>
            <a:r>
              <a:rPr lang="fr-FR" sz="1800" dirty="0" smtClean="0">
                <a:solidFill>
                  <a:schemeClr val="accent1">
                    <a:lumMod val="50000"/>
                  </a:schemeClr>
                </a:solidFill>
              </a:rPr>
              <a:t>de l’INJEP </a:t>
            </a:r>
          </a:p>
          <a:p>
            <a:pPr marL="273050" indent="-273050"/>
            <a:r>
              <a:rPr lang="fr-FR" sz="1800" dirty="0" smtClean="0">
                <a:solidFill>
                  <a:schemeClr val="accent1">
                    <a:lumMod val="50000"/>
                  </a:schemeClr>
                </a:solidFill>
              </a:rPr>
              <a:t>Des</a:t>
            </a:r>
            <a:r>
              <a:rPr lang="fr-FR" sz="1800" dirty="0" smtClean="0"/>
              <a:t> </a:t>
            </a:r>
            <a:r>
              <a:rPr lang="fr-FR" sz="1800" dirty="0" smtClean="0">
                <a:solidFill>
                  <a:srgbClr val="0070C0"/>
                </a:solidFill>
              </a:rPr>
              <a:t>collaborations étroites </a:t>
            </a:r>
            <a:r>
              <a:rPr lang="fr-FR" sz="1800" dirty="0" smtClean="0">
                <a:solidFill>
                  <a:schemeClr val="accent1">
                    <a:lumMod val="50000"/>
                  </a:schemeClr>
                </a:solidFill>
              </a:rPr>
              <a:t>avec Christophe Moreau et Eric Le Grand</a:t>
            </a:r>
          </a:p>
          <a:p>
            <a:pPr marL="273050" indent="-273050"/>
            <a:r>
              <a:rPr lang="fr-FR" sz="1800" dirty="0" smtClean="0">
                <a:solidFill>
                  <a:schemeClr val="accent1">
                    <a:lumMod val="50000"/>
                  </a:schemeClr>
                </a:solidFill>
              </a:rPr>
              <a:t>Appui sur </a:t>
            </a:r>
            <a:r>
              <a:rPr lang="fr-FR" sz="1800" dirty="0" smtClean="0">
                <a:solidFill>
                  <a:srgbClr val="0070C0"/>
                </a:solidFill>
              </a:rPr>
              <a:t>l’ensemble des chercheurs bretons </a:t>
            </a:r>
            <a:r>
              <a:rPr lang="fr-FR" sz="1800" dirty="0" smtClean="0">
                <a:solidFill>
                  <a:schemeClr val="accent1">
                    <a:lumMod val="50000"/>
                  </a:schemeClr>
                </a:solidFill>
              </a:rPr>
              <a:t>travaillant sur la jeunesse dans différentes disciplines (sociologie, science politique, géographie, économie, sciences de l’éducation, psychologie, médecine, droit…) </a:t>
            </a:r>
          </a:p>
        </p:txBody>
      </p:sp>
    </p:spTree>
    <p:extLst>
      <p:ext uri="{BB962C8B-B14F-4D97-AF65-F5344CB8AC3E}">
        <p14:creationId xmlns:p14="http://schemas.microsoft.com/office/powerpoint/2010/main" val="4280796918"/>
      </p:ext>
    </p:extLst>
  </p:cSld>
  <p:clrMapOvr>
    <a:masterClrMapping/>
  </p:clrMapOvr>
  <p:transition spd="med" advClick="0" advTm="10000">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solidFill>
                  <a:srgbClr val="EE7F00"/>
                </a:solidFill>
                <a:latin typeface="Arial Narrow" panose="020B0606020202030204" pitchFamily="34" charset="0"/>
              </a:rPr>
              <a:t>Les liens avec les acteurs de la jeunesse</a:t>
            </a:r>
            <a:endParaRPr lang="fr-FR" sz="4000" dirty="0">
              <a:solidFill>
                <a:srgbClr val="EE7F00"/>
              </a:solidFill>
              <a:latin typeface="Arial Narrow" panose="020B0606020202030204" pitchFamily="34" charset="0"/>
            </a:endParaRPr>
          </a:p>
        </p:txBody>
      </p:sp>
      <p:sp>
        <p:nvSpPr>
          <p:cNvPr id="3" name="Espace réservé du contenu 2"/>
          <p:cNvSpPr>
            <a:spLocks noGrp="1"/>
          </p:cNvSpPr>
          <p:nvPr>
            <p:ph idx="1"/>
          </p:nvPr>
        </p:nvSpPr>
        <p:spPr>
          <a:xfrm>
            <a:off x="611560" y="1772816"/>
            <a:ext cx="7886700" cy="4351338"/>
          </a:xfrm>
        </p:spPr>
        <p:txBody>
          <a:bodyPr>
            <a:normAutofit fontScale="62500" lnSpcReduction="20000"/>
          </a:bodyPr>
          <a:lstStyle/>
          <a:p>
            <a:pPr marL="0" indent="0">
              <a:buNone/>
            </a:pPr>
            <a:r>
              <a:rPr lang="fr-FR" sz="2100" dirty="0">
                <a:solidFill>
                  <a:schemeClr val="accent1">
                    <a:lumMod val="50000"/>
                  </a:schemeClr>
                </a:solidFill>
                <a:cs typeface="Arial" panose="020B0604020202020204" pitchFamily="34" charset="0"/>
                <a:sym typeface="Wingdings"/>
              </a:rPr>
              <a:t> </a:t>
            </a:r>
            <a:r>
              <a:rPr lang="fr-FR" dirty="0" smtClean="0">
                <a:solidFill>
                  <a:srgbClr val="EE7F00"/>
                </a:solidFill>
              </a:rPr>
              <a:t>Les priorités du premier comité d’orientation</a:t>
            </a:r>
          </a:p>
          <a:p>
            <a:pPr lvl="0"/>
            <a:r>
              <a:rPr lang="fr-FR" dirty="0" smtClean="0">
                <a:solidFill>
                  <a:schemeClr val="accent1">
                    <a:lumMod val="50000"/>
                  </a:schemeClr>
                </a:solidFill>
              </a:rPr>
              <a:t>Les </a:t>
            </a:r>
            <a:r>
              <a:rPr lang="fr-FR" dirty="0">
                <a:solidFill>
                  <a:schemeClr val="accent1">
                    <a:lumMod val="50000"/>
                  </a:schemeClr>
                </a:solidFill>
              </a:rPr>
              <a:t>parcours et moments de transition</a:t>
            </a:r>
          </a:p>
          <a:p>
            <a:pPr lvl="0"/>
            <a:r>
              <a:rPr lang="fr-FR" dirty="0">
                <a:solidFill>
                  <a:schemeClr val="accent1">
                    <a:lumMod val="50000"/>
                  </a:schemeClr>
                </a:solidFill>
              </a:rPr>
              <a:t>Les facteurs de vulnérabilité</a:t>
            </a:r>
          </a:p>
          <a:p>
            <a:pPr lvl="0"/>
            <a:r>
              <a:rPr lang="fr-FR" dirty="0">
                <a:solidFill>
                  <a:schemeClr val="accent1">
                    <a:lumMod val="50000"/>
                  </a:schemeClr>
                </a:solidFill>
              </a:rPr>
              <a:t>Le </a:t>
            </a:r>
            <a:r>
              <a:rPr lang="fr-FR" dirty="0" smtClean="0">
                <a:solidFill>
                  <a:schemeClr val="accent1">
                    <a:lumMod val="50000"/>
                  </a:schemeClr>
                </a:solidFill>
              </a:rPr>
              <a:t>non-recours au droit commun</a:t>
            </a:r>
            <a:endParaRPr lang="fr-FR" dirty="0">
              <a:solidFill>
                <a:schemeClr val="accent1">
                  <a:lumMod val="50000"/>
                </a:schemeClr>
              </a:solidFill>
            </a:endParaRPr>
          </a:p>
          <a:p>
            <a:pPr lvl="0"/>
            <a:r>
              <a:rPr lang="fr-FR" dirty="0">
                <a:solidFill>
                  <a:schemeClr val="accent1">
                    <a:lumMod val="50000"/>
                  </a:schemeClr>
                </a:solidFill>
              </a:rPr>
              <a:t>La communauté éducative</a:t>
            </a:r>
          </a:p>
          <a:p>
            <a:pPr lvl="0"/>
            <a:r>
              <a:rPr lang="fr-FR" dirty="0" smtClean="0">
                <a:solidFill>
                  <a:schemeClr val="accent1">
                    <a:lumMod val="50000"/>
                  </a:schemeClr>
                </a:solidFill>
              </a:rPr>
              <a:t>La </a:t>
            </a:r>
            <a:r>
              <a:rPr lang="fr-FR" dirty="0">
                <a:solidFill>
                  <a:schemeClr val="accent1">
                    <a:lumMod val="50000"/>
                  </a:schemeClr>
                </a:solidFill>
              </a:rPr>
              <a:t>coopération territoriale</a:t>
            </a:r>
          </a:p>
          <a:p>
            <a:pPr lvl="0"/>
            <a:r>
              <a:rPr lang="fr-FR" dirty="0">
                <a:solidFill>
                  <a:schemeClr val="accent1">
                    <a:lumMod val="50000"/>
                  </a:schemeClr>
                </a:solidFill>
              </a:rPr>
              <a:t>La participation et l’engagement des </a:t>
            </a:r>
            <a:r>
              <a:rPr lang="fr-FR" dirty="0" smtClean="0">
                <a:solidFill>
                  <a:schemeClr val="accent1">
                    <a:lumMod val="50000"/>
                  </a:schemeClr>
                </a:solidFill>
              </a:rPr>
              <a:t>jeunes</a:t>
            </a:r>
          </a:p>
          <a:p>
            <a:pPr marL="0" lvl="0" indent="0">
              <a:buNone/>
            </a:pPr>
            <a:endParaRPr lang="fr-FR" dirty="0">
              <a:solidFill>
                <a:srgbClr val="002060"/>
              </a:solidFill>
            </a:endParaRPr>
          </a:p>
          <a:p>
            <a:pPr marL="0" indent="0">
              <a:buNone/>
            </a:pPr>
            <a:r>
              <a:rPr lang="fr-FR" sz="2000" dirty="0">
                <a:solidFill>
                  <a:schemeClr val="accent1">
                    <a:lumMod val="50000"/>
                  </a:schemeClr>
                </a:solidFill>
                <a:cs typeface="Arial" panose="020B0604020202020204" pitchFamily="34" charset="0"/>
                <a:sym typeface="Wingdings"/>
              </a:rPr>
              <a:t></a:t>
            </a:r>
            <a:r>
              <a:rPr lang="fr-FR" sz="2000" dirty="0">
                <a:solidFill>
                  <a:srgbClr val="002060"/>
                </a:solidFill>
                <a:cs typeface="Arial" panose="020B0604020202020204" pitchFamily="34" charset="0"/>
                <a:sym typeface="Wingdings"/>
              </a:rPr>
              <a:t> </a:t>
            </a:r>
            <a:r>
              <a:rPr lang="fr-FR" sz="2900" dirty="0" smtClean="0">
                <a:solidFill>
                  <a:srgbClr val="EE7F00"/>
                </a:solidFill>
              </a:rPr>
              <a:t>les </a:t>
            </a:r>
            <a:r>
              <a:rPr lang="fr-FR" sz="2900" dirty="0">
                <a:solidFill>
                  <a:srgbClr val="EE7F00"/>
                </a:solidFill>
              </a:rPr>
              <a:t>attentes vis-à-vis de la chaire de recherche sur la jeunesse </a:t>
            </a:r>
          </a:p>
          <a:p>
            <a:pPr lvl="0"/>
            <a:r>
              <a:rPr lang="fr-FR" dirty="0" smtClean="0">
                <a:solidFill>
                  <a:schemeClr val="accent1">
                    <a:lumMod val="50000"/>
                  </a:schemeClr>
                </a:solidFill>
              </a:rPr>
              <a:t>Un espace d’interconnaissance </a:t>
            </a:r>
            <a:r>
              <a:rPr lang="fr-FR" dirty="0">
                <a:solidFill>
                  <a:schemeClr val="accent1">
                    <a:lumMod val="50000"/>
                  </a:schemeClr>
                </a:solidFill>
              </a:rPr>
              <a:t>et de décloisonnement</a:t>
            </a:r>
          </a:p>
          <a:p>
            <a:pPr lvl="0"/>
            <a:r>
              <a:rPr lang="fr-FR" dirty="0" smtClean="0">
                <a:solidFill>
                  <a:schemeClr val="accent1">
                    <a:lumMod val="50000"/>
                  </a:schemeClr>
                </a:solidFill>
              </a:rPr>
              <a:t>Des </a:t>
            </a:r>
            <a:r>
              <a:rPr lang="fr-FR" dirty="0">
                <a:solidFill>
                  <a:schemeClr val="accent1">
                    <a:lumMod val="50000"/>
                  </a:schemeClr>
                </a:solidFill>
              </a:rPr>
              <a:t>regards croisés, une réflexion partagée, une appropriation des savoirs</a:t>
            </a:r>
          </a:p>
          <a:p>
            <a:pPr lvl="0"/>
            <a:r>
              <a:rPr lang="fr-FR" dirty="0" smtClean="0">
                <a:solidFill>
                  <a:schemeClr val="accent1">
                    <a:lumMod val="50000"/>
                  </a:schemeClr>
                </a:solidFill>
              </a:rPr>
              <a:t>La mutualisation des expertises avec </a:t>
            </a:r>
            <a:r>
              <a:rPr lang="fr-FR" dirty="0">
                <a:solidFill>
                  <a:schemeClr val="accent1">
                    <a:lumMod val="50000"/>
                  </a:schemeClr>
                </a:solidFill>
              </a:rPr>
              <a:t>une fonction de révélateur de richesses</a:t>
            </a:r>
          </a:p>
          <a:p>
            <a:pPr lvl="0"/>
            <a:r>
              <a:rPr lang="fr-FR" dirty="0" smtClean="0">
                <a:solidFill>
                  <a:schemeClr val="accent1">
                    <a:lumMod val="50000"/>
                  </a:schemeClr>
                </a:solidFill>
              </a:rPr>
              <a:t>La </a:t>
            </a:r>
            <a:r>
              <a:rPr lang="fr-FR" dirty="0" err="1" smtClean="0">
                <a:solidFill>
                  <a:schemeClr val="accent1">
                    <a:lumMod val="50000"/>
                  </a:schemeClr>
                </a:solidFill>
              </a:rPr>
              <a:t>co</a:t>
            </a:r>
            <a:r>
              <a:rPr lang="fr-FR" dirty="0" smtClean="0">
                <a:solidFill>
                  <a:schemeClr val="accent1">
                    <a:lumMod val="50000"/>
                  </a:schemeClr>
                </a:solidFill>
              </a:rPr>
              <a:t>-construction </a:t>
            </a:r>
            <a:r>
              <a:rPr lang="fr-FR" dirty="0">
                <a:solidFill>
                  <a:schemeClr val="accent1">
                    <a:lumMod val="50000"/>
                  </a:schemeClr>
                </a:solidFill>
              </a:rPr>
              <a:t>de connaissances et </a:t>
            </a:r>
            <a:r>
              <a:rPr lang="fr-FR" dirty="0" smtClean="0">
                <a:solidFill>
                  <a:schemeClr val="accent1">
                    <a:lumMod val="50000"/>
                  </a:schemeClr>
                </a:solidFill>
              </a:rPr>
              <a:t>l’expérimentation de coopérations</a:t>
            </a:r>
            <a:endParaRPr lang="fr-FR" dirty="0">
              <a:solidFill>
                <a:schemeClr val="accent1">
                  <a:lumMod val="50000"/>
                </a:schemeClr>
              </a:solidFill>
            </a:endParaRPr>
          </a:p>
          <a:p>
            <a:pPr lvl="1"/>
            <a:endParaRPr lang="fr-FR" dirty="0" smtClean="0"/>
          </a:p>
          <a:p>
            <a:pPr lvl="1"/>
            <a:endParaRPr lang="fr-FR" dirty="0"/>
          </a:p>
        </p:txBody>
      </p:sp>
    </p:spTree>
    <p:extLst>
      <p:ext uri="{BB962C8B-B14F-4D97-AF65-F5344CB8AC3E}">
        <p14:creationId xmlns:p14="http://schemas.microsoft.com/office/powerpoint/2010/main" val="2806913732"/>
      </p:ext>
    </p:extLst>
  </p:cSld>
  <p:clrMapOvr>
    <a:masterClrMapping/>
  </p:clrMapOvr>
  <p:transition spd="med" advClick="0" advTm="1000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620688"/>
            <a:ext cx="7886700" cy="1325563"/>
          </a:xfrm>
        </p:spPr>
        <p:txBody>
          <a:bodyPr>
            <a:normAutofit fontScale="90000"/>
          </a:bodyPr>
          <a:lstStyle/>
          <a:p>
            <a:r>
              <a:rPr lang="fr-FR" dirty="0">
                <a:solidFill>
                  <a:srgbClr val="EE7F00"/>
                </a:solidFill>
                <a:latin typeface="Arial Narrow" panose="020B0606020202030204" pitchFamily="34" charset="0"/>
              </a:rPr>
              <a:t>Interconnaissance, transfert, mutualisation, coopération</a:t>
            </a:r>
            <a:r>
              <a:rPr lang="fr-FR" dirty="0">
                <a:solidFill>
                  <a:srgbClr val="0070C0"/>
                </a:solidFill>
                <a:latin typeface="Arial" panose="020B0604020202020204" pitchFamily="34" charset="0"/>
                <a:cs typeface="Arial" panose="020B0604020202020204" pitchFamily="34" charset="0"/>
              </a:rPr>
              <a:t/>
            </a:r>
            <a:br>
              <a:rPr lang="fr-FR" dirty="0">
                <a:solidFill>
                  <a:srgbClr val="0070C0"/>
                </a:solidFill>
                <a:latin typeface="Arial" panose="020B0604020202020204" pitchFamily="34" charset="0"/>
                <a:cs typeface="Arial" panose="020B0604020202020204" pitchFamily="34" charset="0"/>
              </a:rPr>
            </a:br>
            <a:endParaRPr lang="fr-FR" dirty="0"/>
          </a:p>
        </p:txBody>
      </p:sp>
      <p:sp>
        <p:nvSpPr>
          <p:cNvPr id="3" name="Espace réservé du contenu 2"/>
          <p:cNvSpPr>
            <a:spLocks noGrp="1"/>
          </p:cNvSpPr>
          <p:nvPr>
            <p:ph idx="1"/>
          </p:nvPr>
        </p:nvSpPr>
        <p:spPr/>
        <p:txBody>
          <a:bodyPr>
            <a:normAutofit/>
          </a:bodyPr>
          <a:lstStyle/>
          <a:p>
            <a:pPr>
              <a:lnSpc>
                <a:spcPct val="80000"/>
              </a:lnSpc>
              <a:spcAft>
                <a:spcPts val="600"/>
              </a:spcAft>
              <a:buClr>
                <a:srgbClr val="FF6600"/>
              </a:buClr>
            </a:pPr>
            <a:r>
              <a:rPr lang="fr-FR" sz="1900" dirty="0">
                <a:solidFill>
                  <a:schemeClr val="accent1">
                    <a:lumMod val="50000"/>
                  </a:schemeClr>
                </a:solidFill>
              </a:rPr>
              <a:t>Comité d’orientation</a:t>
            </a:r>
          </a:p>
          <a:p>
            <a:pPr>
              <a:lnSpc>
                <a:spcPct val="80000"/>
              </a:lnSpc>
              <a:spcAft>
                <a:spcPts val="600"/>
              </a:spcAft>
              <a:buClr>
                <a:srgbClr val="FF6600"/>
              </a:buClr>
            </a:pPr>
            <a:r>
              <a:rPr lang="fr-FR" sz="1900" dirty="0">
                <a:solidFill>
                  <a:schemeClr val="accent1">
                    <a:lumMod val="50000"/>
                  </a:schemeClr>
                </a:solidFill>
              </a:rPr>
              <a:t>Recherches collaboratives et coopératives</a:t>
            </a:r>
          </a:p>
          <a:p>
            <a:pPr>
              <a:lnSpc>
                <a:spcPct val="80000"/>
              </a:lnSpc>
              <a:spcAft>
                <a:spcPts val="600"/>
              </a:spcAft>
              <a:buClr>
                <a:srgbClr val="FF6600"/>
              </a:buClr>
            </a:pPr>
            <a:r>
              <a:rPr lang="fr-FR" sz="1900" dirty="0">
                <a:solidFill>
                  <a:schemeClr val="accent1">
                    <a:lumMod val="50000"/>
                  </a:schemeClr>
                </a:solidFill>
              </a:rPr>
              <a:t>Journées thématiques</a:t>
            </a:r>
          </a:p>
          <a:p>
            <a:pPr>
              <a:lnSpc>
                <a:spcPct val="80000"/>
              </a:lnSpc>
              <a:spcAft>
                <a:spcPts val="600"/>
              </a:spcAft>
              <a:buClr>
                <a:srgbClr val="FF6600"/>
              </a:buClr>
            </a:pPr>
            <a:r>
              <a:rPr lang="fr-FR" sz="1900" dirty="0">
                <a:solidFill>
                  <a:schemeClr val="accent1">
                    <a:lumMod val="50000"/>
                  </a:schemeClr>
                </a:solidFill>
              </a:rPr>
              <a:t>Intervention sur mesure</a:t>
            </a:r>
          </a:p>
          <a:p>
            <a:pPr>
              <a:lnSpc>
                <a:spcPct val="80000"/>
              </a:lnSpc>
              <a:spcAft>
                <a:spcPts val="600"/>
              </a:spcAft>
              <a:buClr>
                <a:srgbClr val="FF6600"/>
              </a:buClr>
            </a:pPr>
            <a:r>
              <a:rPr lang="fr-FR" sz="1900" dirty="0">
                <a:solidFill>
                  <a:schemeClr val="accent1">
                    <a:lumMod val="50000"/>
                  </a:schemeClr>
                </a:solidFill>
              </a:rPr>
              <a:t>Espace ressources</a:t>
            </a:r>
          </a:p>
          <a:p>
            <a:pPr lvl="1">
              <a:lnSpc>
                <a:spcPct val="80000"/>
              </a:lnSpc>
              <a:spcAft>
                <a:spcPts val="600"/>
              </a:spcAft>
              <a:buClr>
                <a:srgbClr val="FF6600"/>
              </a:buClr>
            </a:pPr>
            <a:r>
              <a:rPr lang="fr-FR" sz="1500" dirty="0">
                <a:solidFill>
                  <a:srgbClr val="002060"/>
                </a:solidFill>
                <a:hlinkClick r:id="rId2"/>
              </a:rPr>
              <a:t>http://www.ehesp.fr/recherche/les-chaires/chaire-de-recherche-sur-la-jeunesse/</a:t>
            </a:r>
            <a:endParaRPr lang="fr-FR" sz="1500" dirty="0">
              <a:solidFill>
                <a:srgbClr val="002060"/>
              </a:solidFill>
            </a:endParaRPr>
          </a:p>
          <a:p>
            <a:pPr>
              <a:lnSpc>
                <a:spcPct val="80000"/>
              </a:lnSpc>
              <a:spcAft>
                <a:spcPts val="600"/>
              </a:spcAft>
              <a:buClr>
                <a:srgbClr val="FF6600"/>
              </a:buClr>
            </a:pPr>
            <a:r>
              <a:rPr lang="fr-FR" sz="1900" dirty="0">
                <a:solidFill>
                  <a:schemeClr val="accent1">
                    <a:lumMod val="50000"/>
                  </a:schemeClr>
                </a:solidFill>
              </a:rPr>
              <a:t>Séminaires du mardi</a:t>
            </a:r>
          </a:p>
          <a:p>
            <a:pPr>
              <a:lnSpc>
                <a:spcPct val="80000"/>
              </a:lnSpc>
              <a:spcAft>
                <a:spcPts val="600"/>
              </a:spcAft>
              <a:buClr>
                <a:srgbClr val="FF6600"/>
              </a:buClr>
            </a:pPr>
            <a:r>
              <a:rPr lang="fr-FR" sz="1900" dirty="0">
                <a:solidFill>
                  <a:schemeClr val="accent1">
                    <a:lumMod val="50000"/>
                  </a:schemeClr>
                </a:solidFill>
              </a:rPr>
              <a:t>Master 2 </a:t>
            </a:r>
            <a:r>
              <a:rPr lang="fr-FR" sz="1900" dirty="0" smtClean="0">
                <a:solidFill>
                  <a:schemeClr val="accent1">
                    <a:lumMod val="50000"/>
                  </a:schemeClr>
                </a:solidFill>
              </a:rPr>
              <a:t>Jeunesse : politiques et prises en charge</a:t>
            </a:r>
            <a:endParaRPr lang="fr-FR" sz="1900" dirty="0">
              <a:solidFill>
                <a:schemeClr val="accent1">
                  <a:lumMod val="50000"/>
                </a:schemeClr>
              </a:solidFill>
            </a:endParaRPr>
          </a:p>
          <a:p>
            <a:endParaRPr lang="fr-FR" dirty="0"/>
          </a:p>
        </p:txBody>
      </p:sp>
      <p:sp>
        <p:nvSpPr>
          <p:cNvPr id="4" name="Espace réservé du numéro de diapositive 3"/>
          <p:cNvSpPr>
            <a:spLocks noGrp="1"/>
          </p:cNvSpPr>
          <p:nvPr>
            <p:ph type="sldNum" sz="quarter" idx="12"/>
          </p:nvPr>
        </p:nvSpPr>
        <p:spPr/>
        <p:txBody>
          <a:bodyPr/>
          <a:lstStyle/>
          <a:p>
            <a:fld id="{B7AB4892-2B34-43D3-8647-5FECFEBD65B9}" type="slidenum">
              <a:rPr lang="fr-FR" smtClean="0"/>
              <a:t>5</a:t>
            </a:fld>
            <a:endParaRPr lang="fr-FR"/>
          </a:p>
        </p:txBody>
      </p:sp>
    </p:spTree>
    <p:extLst>
      <p:ext uri="{BB962C8B-B14F-4D97-AF65-F5344CB8AC3E}">
        <p14:creationId xmlns:p14="http://schemas.microsoft.com/office/powerpoint/2010/main" val="2402488615"/>
      </p:ext>
    </p:extLst>
  </p:cSld>
  <p:clrMapOvr>
    <a:masterClrMapping/>
  </p:clrMapOvr>
  <p:transition spd="med" advClick="0" advTm="10000">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solidFill>
                  <a:srgbClr val="EE7F00"/>
                </a:solidFill>
                <a:latin typeface="Arial Narrow" panose="020B0606020202030204" pitchFamily="34" charset="0"/>
                <a:cs typeface="Arial" panose="020B0604020202020204" pitchFamily="34" charset="0"/>
              </a:rPr>
              <a:t>Politiques de jeunesse : rappel des enjeux</a:t>
            </a:r>
            <a:endParaRPr lang="fr-FR" dirty="0">
              <a:solidFill>
                <a:srgbClr val="EE7F00"/>
              </a:solidFill>
              <a:latin typeface="Arial Narrow" panose="020B0606020202030204" pitchFamily="34" charset="0"/>
              <a:cs typeface="Arial" panose="020B0604020202020204" pitchFamily="34" charset="0"/>
            </a:endParaRPr>
          </a:p>
        </p:txBody>
      </p:sp>
      <p:sp>
        <p:nvSpPr>
          <p:cNvPr id="3" name="Espace réservé du contenu 2"/>
          <p:cNvSpPr>
            <a:spLocks noGrp="1"/>
          </p:cNvSpPr>
          <p:nvPr>
            <p:ph idx="1"/>
          </p:nvPr>
        </p:nvSpPr>
        <p:spPr>
          <a:xfrm>
            <a:off x="683568" y="2132856"/>
            <a:ext cx="6856928" cy="4351338"/>
          </a:xfrm>
        </p:spPr>
        <p:txBody>
          <a:bodyPr>
            <a:normAutofit/>
          </a:bodyPr>
          <a:lstStyle/>
          <a:p>
            <a:pPr>
              <a:buClr>
                <a:srgbClr val="FF6600"/>
              </a:buClr>
            </a:pPr>
            <a:endParaRPr lang="fr-FR" sz="2400" dirty="0" smtClean="0">
              <a:solidFill>
                <a:srgbClr val="0070C0"/>
              </a:solidFill>
              <a:latin typeface="Arial" panose="020B0604020202020204" pitchFamily="34" charset="0"/>
              <a:cs typeface="Arial" panose="020B0604020202020204" pitchFamily="34" charset="0"/>
            </a:endParaRPr>
          </a:p>
          <a:p>
            <a:pPr>
              <a:buClr>
                <a:srgbClr val="FF6600"/>
              </a:buClr>
            </a:pPr>
            <a:r>
              <a:rPr lang="fr-FR" dirty="0" smtClean="0">
                <a:solidFill>
                  <a:schemeClr val="accent1">
                    <a:lumMod val="50000"/>
                  </a:schemeClr>
                </a:solidFill>
                <a:latin typeface="Arial" panose="020B0604020202020204" pitchFamily="34" charset="0"/>
                <a:cs typeface="Arial" panose="020B0604020202020204" pitchFamily="34" charset="0"/>
              </a:rPr>
              <a:t>Vieillissement de la population européenne</a:t>
            </a:r>
          </a:p>
          <a:p>
            <a:pPr>
              <a:buClr>
                <a:srgbClr val="FF6600"/>
              </a:buClr>
            </a:pPr>
            <a:r>
              <a:rPr lang="fr-FR" dirty="0" smtClean="0">
                <a:solidFill>
                  <a:schemeClr val="accent1">
                    <a:lumMod val="50000"/>
                  </a:schemeClr>
                </a:solidFill>
                <a:latin typeface="Arial" panose="020B0604020202020204" pitchFamily="34" charset="0"/>
                <a:cs typeface="Arial" panose="020B0604020202020204" pitchFamily="34" charset="0"/>
              </a:rPr>
              <a:t>Chômage croissant</a:t>
            </a:r>
          </a:p>
          <a:p>
            <a:pPr>
              <a:buClr>
                <a:srgbClr val="FF6600"/>
              </a:buClr>
            </a:pPr>
            <a:r>
              <a:rPr lang="fr-FR" dirty="0" smtClean="0">
                <a:solidFill>
                  <a:schemeClr val="accent1">
                    <a:lumMod val="50000"/>
                  </a:schemeClr>
                </a:solidFill>
                <a:latin typeface="Arial" panose="020B0604020202020204" pitchFamily="34" charset="0"/>
                <a:cs typeface="Arial" panose="020B0604020202020204" pitchFamily="34" charset="0"/>
              </a:rPr>
              <a:t>Formes de travail précaires</a:t>
            </a:r>
          </a:p>
          <a:p>
            <a:pPr>
              <a:buClr>
                <a:srgbClr val="FF6600"/>
              </a:buClr>
            </a:pPr>
            <a:r>
              <a:rPr lang="fr-FR" dirty="0" smtClean="0">
                <a:solidFill>
                  <a:schemeClr val="accent1">
                    <a:lumMod val="50000"/>
                  </a:schemeClr>
                </a:solidFill>
                <a:latin typeface="Arial" panose="020B0604020202020204" pitchFamily="34" charset="0"/>
                <a:cs typeface="Arial" panose="020B0604020202020204" pitchFamily="34" charset="0"/>
              </a:rPr>
              <a:t>Difficiles accès aux droits </a:t>
            </a:r>
          </a:p>
          <a:p>
            <a:pPr>
              <a:buClr>
                <a:srgbClr val="FF6600"/>
              </a:buClr>
            </a:pPr>
            <a:r>
              <a:rPr lang="fr-FR" dirty="0" smtClean="0">
                <a:solidFill>
                  <a:schemeClr val="accent1">
                    <a:lumMod val="50000"/>
                  </a:schemeClr>
                </a:solidFill>
                <a:latin typeface="Arial" panose="020B0604020202020204" pitchFamily="34" charset="0"/>
                <a:cs typeface="Arial" panose="020B0604020202020204" pitchFamily="34" charset="0"/>
              </a:rPr>
              <a:t>Vulnérabilité multiforme </a:t>
            </a:r>
          </a:p>
          <a:p>
            <a:pPr>
              <a:buClr>
                <a:srgbClr val="FF6600"/>
              </a:buClr>
            </a:pPr>
            <a:endParaRPr lang="fr-FR" sz="2400" dirty="0" smtClean="0">
              <a:solidFill>
                <a:srgbClr val="0070C0"/>
              </a:solidFill>
              <a:latin typeface="Arial" panose="020B0604020202020204" pitchFamily="34" charset="0"/>
              <a:cs typeface="Arial" panose="020B0604020202020204" pitchFamily="34" charset="0"/>
            </a:endParaRPr>
          </a:p>
          <a:p>
            <a:pPr lvl="2">
              <a:buClr>
                <a:srgbClr val="FF6600"/>
              </a:buClr>
            </a:pPr>
            <a:endParaRPr lang="fr-FR" sz="2000" dirty="0" smtClean="0">
              <a:solidFill>
                <a:srgbClr val="0070C0"/>
              </a:solidFill>
              <a:latin typeface="Arial" panose="020B0604020202020204" pitchFamily="34" charset="0"/>
              <a:cs typeface="Arial" panose="020B0604020202020204" pitchFamily="34" charset="0"/>
            </a:endParaRPr>
          </a:p>
          <a:p>
            <a:pPr>
              <a:buClr>
                <a:srgbClr val="FF6600"/>
              </a:buClr>
            </a:pPr>
            <a:endParaRPr lang="fr-FR" sz="2400" dirty="0" smtClean="0">
              <a:solidFill>
                <a:srgbClr val="0070C0"/>
              </a:solidFill>
              <a:latin typeface="Arial" panose="020B0604020202020204" pitchFamily="34" charset="0"/>
              <a:cs typeface="Arial" panose="020B0604020202020204" pitchFamily="34" charset="0"/>
            </a:endParaRPr>
          </a:p>
          <a:p>
            <a:pPr marL="457200" lvl="1" indent="0">
              <a:buNone/>
            </a:pPr>
            <a:endParaRPr lang="fr-FR" dirty="0"/>
          </a:p>
        </p:txBody>
      </p:sp>
    </p:spTree>
    <p:extLst>
      <p:ext uri="{BB962C8B-B14F-4D97-AF65-F5344CB8AC3E}">
        <p14:creationId xmlns:p14="http://schemas.microsoft.com/office/powerpoint/2010/main" val="3062755467"/>
      </p:ext>
    </p:extLst>
  </p:cSld>
  <p:clrMapOvr>
    <a:masterClrMapping/>
  </p:clrMapOvr>
  <p:transition spd="med" advClick="0" advTm="10000">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EE7F00"/>
                </a:solidFill>
                <a:latin typeface="Arial Narrow" panose="020B0606020202030204" pitchFamily="34" charset="0"/>
                <a:cs typeface="Arial" panose="020B0604020202020204" pitchFamily="34" charset="0"/>
              </a:rPr>
              <a:t>Participation : rappel </a:t>
            </a:r>
            <a:r>
              <a:rPr lang="fr-FR" dirty="0">
                <a:solidFill>
                  <a:srgbClr val="EE7F00"/>
                </a:solidFill>
                <a:latin typeface="Arial Narrow" panose="020B0606020202030204" pitchFamily="34" charset="0"/>
                <a:cs typeface="Arial" panose="020B0604020202020204" pitchFamily="34" charset="0"/>
              </a:rPr>
              <a:t>des enjeux</a:t>
            </a:r>
            <a:endParaRPr lang="fr-FR" dirty="0"/>
          </a:p>
        </p:txBody>
      </p:sp>
      <p:sp>
        <p:nvSpPr>
          <p:cNvPr id="3" name="Espace réservé du contenu 2"/>
          <p:cNvSpPr>
            <a:spLocks noGrp="1"/>
          </p:cNvSpPr>
          <p:nvPr>
            <p:ph idx="1"/>
          </p:nvPr>
        </p:nvSpPr>
        <p:spPr/>
        <p:txBody>
          <a:bodyPr/>
          <a:lstStyle/>
          <a:p>
            <a:pPr>
              <a:buClr>
                <a:srgbClr val="FF6600"/>
              </a:buClr>
            </a:pPr>
            <a:r>
              <a:rPr lang="fr-FR" sz="2400" dirty="0">
                <a:solidFill>
                  <a:srgbClr val="0070C0"/>
                </a:solidFill>
                <a:latin typeface="Arial" panose="020B0604020202020204" pitchFamily="34" charset="0"/>
                <a:cs typeface="Arial" panose="020B0604020202020204" pitchFamily="34" charset="0"/>
              </a:rPr>
              <a:t>La participation des jeunes </a:t>
            </a:r>
            <a:r>
              <a:rPr lang="fr-FR" sz="2400" dirty="0" smtClean="0">
                <a:solidFill>
                  <a:srgbClr val="0070C0"/>
                </a:solidFill>
                <a:latin typeface="Arial" panose="020B0604020202020204" pitchFamily="34" charset="0"/>
                <a:cs typeface="Arial" panose="020B0604020202020204" pitchFamily="34" charset="0"/>
              </a:rPr>
              <a:t>placée </a:t>
            </a:r>
            <a:r>
              <a:rPr lang="fr-FR" sz="2400" dirty="0">
                <a:solidFill>
                  <a:srgbClr val="0070C0"/>
                </a:solidFill>
                <a:latin typeface="Arial" panose="020B0604020202020204" pitchFamily="34" charset="0"/>
                <a:cs typeface="Arial" panose="020B0604020202020204" pitchFamily="34" charset="0"/>
              </a:rPr>
              <a:t>de plus en plus haut sur l’agenda de toutes les instances publiques </a:t>
            </a:r>
          </a:p>
          <a:p>
            <a:pPr lvl="1">
              <a:buClr>
                <a:srgbClr val="FF6600"/>
              </a:buClr>
            </a:pPr>
            <a:r>
              <a:rPr lang="fr-FR" sz="2000" dirty="0">
                <a:solidFill>
                  <a:schemeClr val="accent1">
                    <a:lumMod val="50000"/>
                  </a:schemeClr>
                </a:solidFill>
                <a:latin typeface="Arial" panose="020B0604020202020204" pitchFamily="34" charset="0"/>
                <a:cs typeface="Arial" panose="020B0604020202020204" pitchFamily="34" charset="0"/>
              </a:rPr>
              <a:t>Du local à l’Europe </a:t>
            </a:r>
          </a:p>
          <a:p>
            <a:pPr>
              <a:buClr>
                <a:srgbClr val="FF6600"/>
              </a:buClr>
            </a:pPr>
            <a:r>
              <a:rPr lang="fr-FR" sz="2400" dirty="0">
                <a:solidFill>
                  <a:srgbClr val="0070C0"/>
                </a:solidFill>
                <a:latin typeface="Arial" panose="020B0604020202020204" pitchFamily="34" charset="0"/>
                <a:cs typeface="Arial" panose="020B0604020202020204" pitchFamily="34" charset="0"/>
              </a:rPr>
              <a:t>Pourquoi ? </a:t>
            </a:r>
          </a:p>
          <a:p>
            <a:pPr lvl="1">
              <a:spcAft>
                <a:spcPts val="600"/>
              </a:spcAft>
              <a:buClr>
                <a:srgbClr val="FF6600"/>
              </a:buClr>
            </a:pPr>
            <a:r>
              <a:rPr lang="fr-FR" sz="2000" dirty="0">
                <a:solidFill>
                  <a:schemeClr val="accent1">
                    <a:lumMod val="50000"/>
                  </a:schemeClr>
                </a:solidFill>
                <a:latin typeface="Arial" panose="020B0604020202020204" pitchFamily="34" charset="0"/>
                <a:cs typeface="Arial" panose="020B0604020202020204" pitchFamily="34" charset="0"/>
              </a:rPr>
              <a:t>Participation des individus considérée comme essentielle</a:t>
            </a:r>
          </a:p>
          <a:p>
            <a:pPr lvl="1">
              <a:spcAft>
                <a:spcPts val="600"/>
              </a:spcAft>
              <a:buClr>
                <a:srgbClr val="FF6600"/>
              </a:buClr>
            </a:pPr>
            <a:r>
              <a:rPr lang="fr-FR" sz="2000" dirty="0">
                <a:solidFill>
                  <a:schemeClr val="accent1">
                    <a:lumMod val="50000"/>
                  </a:schemeClr>
                </a:solidFill>
                <a:latin typeface="Arial" panose="020B0604020202020204" pitchFamily="34" charset="0"/>
                <a:cs typeface="Arial" panose="020B0604020202020204" pitchFamily="34" charset="0"/>
              </a:rPr>
              <a:t>Complexité croissante des systèmes de décision </a:t>
            </a:r>
          </a:p>
          <a:p>
            <a:pPr lvl="1">
              <a:spcAft>
                <a:spcPts val="600"/>
              </a:spcAft>
              <a:buClr>
                <a:srgbClr val="FF6600"/>
              </a:buClr>
            </a:pPr>
            <a:r>
              <a:rPr lang="fr-FR" sz="2000" dirty="0">
                <a:solidFill>
                  <a:schemeClr val="accent1">
                    <a:lumMod val="50000"/>
                  </a:schemeClr>
                </a:solidFill>
                <a:latin typeface="Arial" panose="020B0604020202020204" pitchFamily="34" charset="0"/>
                <a:cs typeface="Arial" panose="020B0604020202020204" pitchFamily="34" charset="0"/>
              </a:rPr>
              <a:t>Une façon de pallier les faiblesses des politiques de jeunesse </a:t>
            </a:r>
          </a:p>
          <a:p>
            <a:pPr lvl="1">
              <a:spcAft>
                <a:spcPts val="600"/>
              </a:spcAft>
              <a:buClr>
                <a:srgbClr val="FF6600"/>
              </a:buClr>
            </a:pPr>
            <a:r>
              <a:rPr lang="fr-FR" sz="2000" dirty="0">
                <a:solidFill>
                  <a:schemeClr val="accent1">
                    <a:lumMod val="50000"/>
                  </a:schemeClr>
                </a:solidFill>
                <a:latin typeface="Arial" panose="020B0604020202020204" pitchFamily="34" charset="0"/>
                <a:cs typeface="Arial" panose="020B0604020202020204" pitchFamily="34" charset="0"/>
              </a:rPr>
              <a:t>Soupçon pesant sur la bonne volonté des jeunes s’agissant de leurs engagements dans la société</a:t>
            </a:r>
          </a:p>
          <a:p>
            <a:endParaRPr lang="fr-FR" dirty="0"/>
          </a:p>
        </p:txBody>
      </p:sp>
      <p:sp>
        <p:nvSpPr>
          <p:cNvPr id="4" name="Espace réservé du numéro de diapositive 3"/>
          <p:cNvSpPr>
            <a:spLocks noGrp="1"/>
          </p:cNvSpPr>
          <p:nvPr>
            <p:ph type="sldNum" sz="quarter" idx="12"/>
          </p:nvPr>
        </p:nvSpPr>
        <p:spPr/>
        <p:txBody>
          <a:bodyPr/>
          <a:lstStyle/>
          <a:p>
            <a:fld id="{B7AB4892-2B34-43D3-8647-5FECFEBD65B9}" type="slidenum">
              <a:rPr lang="fr-FR" smtClean="0"/>
              <a:t>7</a:t>
            </a:fld>
            <a:endParaRPr lang="fr-FR"/>
          </a:p>
        </p:txBody>
      </p:sp>
    </p:spTree>
    <p:extLst>
      <p:ext uri="{BB962C8B-B14F-4D97-AF65-F5344CB8AC3E}">
        <p14:creationId xmlns:p14="http://schemas.microsoft.com/office/powerpoint/2010/main" val="1200958067"/>
      </p:ext>
    </p:extLst>
  </p:cSld>
  <p:clrMapOvr>
    <a:masterClrMapping/>
  </p:clrMapOvr>
  <p:transition spd="med" advClick="0" advTm="10000">
    <p:fade/>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re 3"/>
          <p:cNvSpPr>
            <a:spLocks noGrp="1"/>
          </p:cNvSpPr>
          <p:nvPr>
            <p:ph type="title"/>
          </p:nvPr>
        </p:nvSpPr>
        <p:spPr>
          <a:xfrm>
            <a:off x="611560" y="476672"/>
            <a:ext cx="7886700" cy="2852737"/>
          </a:xfrm>
        </p:spPr>
        <p:txBody>
          <a:bodyPr/>
          <a:lstStyle/>
          <a:p>
            <a:r>
              <a:rPr lang="fr-FR" dirty="0">
                <a:solidFill>
                  <a:srgbClr val="EE7F00"/>
                </a:solidFill>
                <a:latin typeface="Arial Narrow" panose="020B0606020202030204" pitchFamily="34" charset="0"/>
                <a:cs typeface="Arial" panose="020B0604020202020204" pitchFamily="34" charset="0"/>
              </a:rPr>
              <a:t>Qu’est-ce que la participation des jeunes? </a:t>
            </a:r>
          </a:p>
        </p:txBody>
      </p:sp>
      <p:sp>
        <p:nvSpPr>
          <p:cNvPr id="5" name="Espace réservé du texte 4"/>
          <p:cNvSpPr>
            <a:spLocks noGrp="1"/>
          </p:cNvSpPr>
          <p:nvPr>
            <p:ph type="body" idx="1"/>
          </p:nvPr>
        </p:nvSpPr>
        <p:spPr>
          <a:xfrm>
            <a:off x="539552" y="3933056"/>
            <a:ext cx="7886700" cy="1500187"/>
          </a:xfrm>
        </p:spPr>
        <p:txBody>
          <a:bodyPr>
            <a:normAutofit/>
          </a:bodyPr>
          <a:lstStyle/>
          <a:p>
            <a:r>
              <a:rPr lang="fr-FR" sz="3200" dirty="0" smtClean="0">
                <a:latin typeface="Arial Narrow" panose="020B0606020202030204" pitchFamily="34" charset="0"/>
              </a:rPr>
              <a:t>Essai de définition </a:t>
            </a:r>
            <a:endParaRPr lang="fr-FR" sz="3200" dirty="0">
              <a:latin typeface="Arial Narrow" panose="020B0606020202030204"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8580" y="3789040"/>
            <a:ext cx="4048125" cy="1798637"/>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pic>
        <p:nvPicPr>
          <p:cNvPr id="9" name="Imag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88191" y="6278693"/>
            <a:ext cx="9066500" cy="453312"/>
          </a:xfrm>
          <a:prstGeom prst="rect">
            <a:avLst/>
          </a:prstGeom>
          <a:scene3d>
            <a:camera prst="perspectiveFront">
              <a:rot lat="0" lon="0" rev="0"/>
            </a:camera>
            <a:lightRig rig="threePt" dir="t"/>
          </a:scene3d>
        </p:spPr>
      </p:pic>
      <p:sp>
        <p:nvSpPr>
          <p:cNvPr id="8" name="Espace réservé du numéro de diapositive 3"/>
          <p:cNvSpPr txBox="1">
            <a:spLocks/>
          </p:cNvSpPr>
          <p:nvPr/>
        </p:nvSpPr>
        <p:spPr>
          <a:xfrm>
            <a:off x="8534932" y="6217979"/>
            <a:ext cx="457200" cy="457200"/>
          </a:xfrm>
          <a:prstGeom prst="ellipse">
            <a:avLst/>
          </a:prstGeom>
          <a:solidFill>
            <a:srgbClr val="FF6600"/>
          </a:solidFill>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B7AB4892-2B34-43D3-8647-5FECFEBD65B9}" type="slidenum">
              <a:rPr lang="fr-FR" smtClean="0">
                <a:solidFill>
                  <a:schemeClr val="bg1"/>
                </a:solidFill>
              </a:rPr>
              <a:pPr algn="ctr"/>
              <a:t>8</a:t>
            </a:fld>
            <a:endParaRPr lang="fr-FR" dirty="0">
              <a:solidFill>
                <a:schemeClr val="bg1"/>
              </a:solidFill>
            </a:endParaRPr>
          </a:p>
        </p:txBody>
      </p:sp>
    </p:spTree>
    <p:extLst>
      <p:ext uri="{BB962C8B-B14F-4D97-AF65-F5344CB8AC3E}">
        <p14:creationId xmlns:p14="http://schemas.microsoft.com/office/powerpoint/2010/main" val="1902001431"/>
      </p:ext>
    </p:extLst>
  </p:cSld>
  <p:clrMapOvr>
    <a:masterClrMapping/>
  </p:clrMapOvr>
  <p:transition spd="med" advClick="0" advTm="10000">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solidFill>
                  <a:srgbClr val="EE7F00"/>
                </a:solidFill>
                <a:latin typeface="Arial Narrow" panose="020B0606020202030204" pitchFamily="34" charset="0"/>
              </a:rPr>
              <a:t>Variété de situations de </a:t>
            </a:r>
            <a:r>
              <a:rPr lang="fr-FR" dirty="0" smtClean="0">
                <a:solidFill>
                  <a:srgbClr val="EE7F00"/>
                </a:solidFill>
                <a:latin typeface="Arial Narrow" panose="020B0606020202030204" pitchFamily="34" charset="0"/>
              </a:rPr>
              <a:t>participation</a:t>
            </a:r>
            <a:endParaRPr lang="fr-FR" dirty="0">
              <a:solidFill>
                <a:srgbClr val="EE7F00"/>
              </a:solidFill>
              <a:latin typeface="Arial Narrow" panose="020B0606020202030204" pitchFamily="34" charset="0"/>
            </a:endParaRPr>
          </a:p>
        </p:txBody>
      </p:sp>
      <p:sp>
        <p:nvSpPr>
          <p:cNvPr id="3" name="Espace réservé du contenu 2"/>
          <p:cNvSpPr>
            <a:spLocks noGrp="1"/>
          </p:cNvSpPr>
          <p:nvPr>
            <p:ph idx="1"/>
          </p:nvPr>
        </p:nvSpPr>
        <p:spPr/>
        <p:txBody>
          <a:bodyPr/>
          <a:lstStyle/>
          <a:p>
            <a:pPr lvl="1">
              <a:spcBef>
                <a:spcPts val="0"/>
              </a:spcBef>
              <a:spcAft>
                <a:spcPts val="600"/>
              </a:spcAft>
              <a:buClr>
                <a:srgbClr val="FF6600"/>
              </a:buClr>
            </a:pPr>
            <a:r>
              <a:rPr lang="fr-FR" dirty="0" smtClean="0">
                <a:solidFill>
                  <a:schemeClr val="accent1">
                    <a:lumMod val="50000"/>
                  </a:schemeClr>
                </a:solidFill>
              </a:rPr>
              <a:t>Volontaire (événements officiels, manifestations) ou non volontaire (enrôlement dans des dispositifs, des politiques publiques)</a:t>
            </a:r>
          </a:p>
          <a:p>
            <a:pPr lvl="1">
              <a:spcBef>
                <a:spcPts val="0"/>
              </a:spcBef>
              <a:spcAft>
                <a:spcPts val="600"/>
              </a:spcAft>
              <a:buClr>
                <a:srgbClr val="FF6600"/>
              </a:buClr>
            </a:pPr>
            <a:r>
              <a:rPr lang="fr-FR" dirty="0" smtClean="0">
                <a:solidFill>
                  <a:schemeClr val="accent1">
                    <a:lumMod val="50000"/>
                  </a:schemeClr>
                </a:solidFill>
              </a:rPr>
              <a:t>Ascendante, descendante, coopérative </a:t>
            </a:r>
          </a:p>
          <a:p>
            <a:pPr lvl="1">
              <a:spcBef>
                <a:spcPts val="0"/>
              </a:spcBef>
              <a:spcAft>
                <a:spcPts val="600"/>
              </a:spcAft>
              <a:buClr>
                <a:srgbClr val="FF6600"/>
              </a:buClr>
            </a:pPr>
            <a:r>
              <a:rPr lang="fr-FR" dirty="0" smtClean="0">
                <a:solidFill>
                  <a:schemeClr val="accent1">
                    <a:lumMod val="50000"/>
                  </a:schemeClr>
                </a:solidFill>
              </a:rPr>
              <a:t>Active (décision d’adhésion à une organisation) ou passive (faire partie d’un groupe et suivre les instructions venues d’ailleurs)</a:t>
            </a:r>
          </a:p>
          <a:p>
            <a:pPr lvl="1">
              <a:spcBef>
                <a:spcPts val="0"/>
              </a:spcBef>
              <a:spcAft>
                <a:spcPts val="600"/>
              </a:spcAft>
              <a:buClr>
                <a:srgbClr val="FF6600"/>
              </a:buClr>
            </a:pPr>
            <a:r>
              <a:rPr lang="fr-FR" dirty="0" smtClean="0">
                <a:solidFill>
                  <a:schemeClr val="accent1">
                    <a:lumMod val="50000"/>
                  </a:schemeClr>
                </a:solidFill>
              </a:rPr>
              <a:t>Acceptée socialement ou non </a:t>
            </a:r>
            <a:endParaRPr lang="fr-FR" dirty="0">
              <a:solidFill>
                <a:schemeClr val="accent1">
                  <a:lumMod val="50000"/>
                </a:schemeClr>
              </a:solidFill>
            </a:endParaRPr>
          </a:p>
          <a:p>
            <a:pPr lvl="1">
              <a:spcBef>
                <a:spcPts val="0"/>
              </a:spcBef>
              <a:spcAft>
                <a:spcPts val="600"/>
              </a:spcAft>
              <a:buClr>
                <a:srgbClr val="FF6600"/>
              </a:buClr>
            </a:pPr>
            <a:r>
              <a:rPr lang="fr-FR" dirty="0" smtClean="0">
                <a:solidFill>
                  <a:schemeClr val="accent1">
                    <a:lumMod val="50000"/>
                  </a:schemeClr>
                </a:solidFill>
              </a:rPr>
              <a:t>Légale ou illégale </a:t>
            </a:r>
          </a:p>
          <a:p>
            <a:pPr lvl="1">
              <a:spcBef>
                <a:spcPts val="0"/>
              </a:spcBef>
              <a:spcAft>
                <a:spcPts val="600"/>
              </a:spcAft>
              <a:buClr>
                <a:srgbClr val="FF6600"/>
              </a:buClr>
            </a:pPr>
            <a:r>
              <a:rPr lang="fr-FR" dirty="0" smtClean="0">
                <a:solidFill>
                  <a:schemeClr val="accent1">
                    <a:lumMod val="50000"/>
                  </a:schemeClr>
                </a:solidFill>
              </a:rPr>
              <a:t>Collective ou individuelle  </a:t>
            </a:r>
          </a:p>
          <a:p>
            <a:pPr lvl="1"/>
            <a:endParaRPr lang="fr-FR" dirty="0" smtClean="0"/>
          </a:p>
          <a:p>
            <a:pPr lvl="1"/>
            <a:endParaRPr lang="fr-FR" dirty="0"/>
          </a:p>
        </p:txBody>
      </p:sp>
    </p:spTree>
    <p:extLst>
      <p:ext uri="{BB962C8B-B14F-4D97-AF65-F5344CB8AC3E}">
        <p14:creationId xmlns:p14="http://schemas.microsoft.com/office/powerpoint/2010/main" val="3991505315"/>
      </p:ext>
    </p:extLst>
  </p:cSld>
  <p:clrMapOvr>
    <a:masterClrMapping/>
  </p:clrMapOvr>
  <p:transition spd="med" advClick="0" advTm="10000">
    <p:fade/>
  </p:transition>
  <p:timing>
    <p:tnLst>
      <p:par>
        <p:cTn id="1" dur="indefinite" restart="never" nodeType="tmRoot"/>
      </p:par>
    </p:tnLst>
  </p:timing>
</p:sld>
</file>

<file path=ppt/theme/theme1.xml><?xml version="1.0" encoding="utf-8"?>
<a:theme xmlns:a="http://schemas.openxmlformats.org/drawingml/2006/main" name="diapo_institutionnelles_EHESP">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diapo_institutionnelles_EHESP</Template>
  <TotalTime>526</TotalTime>
  <Words>1580</Words>
  <Application>Microsoft Office PowerPoint</Application>
  <PresentationFormat>Affichage à l'écran (4:3)</PresentationFormat>
  <Paragraphs>271</Paragraphs>
  <Slides>23</Slides>
  <Notes>4</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diapo_institutionnelles_EHESP</vt:lpstr>
      <vt:lpstr>Présentation PowerPoint</vt:lpstr>
      <vt:lpstr>Présentation PowerPoint</vt:lpstr>
      <vt:lpstr>Présentation PowerPoint</vt:lpstr>
      <vt:lpstr>Les liens avec les acteurs de la jeunesse</vt:lpstr>
      <vt:lpstr>Interconnaissance, transfert, mutualisation, coopération </vt:lpstr>
      <vt:lpstr>Politiques de jeunesse : rappel des enjeux</vt:lpstr>
      <vt:lpstr>Participation : rappel des enjeux</vt:lpstr>
      <vt:lpstr>Qu’est-ce que la participation des jeunes? </vt:lpstr>
      <vt:lpstr>Variété de situations de participation</vt:lpstr>
      <vt:lpstr>Variété des contextes institutionnels</vt:lpstr>
      <vt:lpstr>Trois grands types de modalités </vt:lpstr>
      <vt:lpstr>Participation et territoire </vt:lpstr>
      <vt:lpstr>Sens de la participation des jeunes? </vt:lpstr>
      <vt:lpstr>Répondre aux questionnements  des acteurs jeunesse</vt:lpstr>
      <vt:lpstr>Jeupart 1 : une méthode de recherche adaptée</vt:lpstr>
      <vt:lpstr>  Dispositifs observés par JEUPART 1  Initiatives étudiées </vt:lpstr>
      <vt:lpstr>Quel sens les jeunes donnent-ils à la participation ?</vt:lpstr>
      <vt:lpstr>Quel sens les jeunes donnent-ils à la participation ?</vt:lpstr>
      <vt:lpstr>Quel sens les acteurs publics donnent-ils à la participation des jeunes? </vt:lpstr>
      <vt:lpstr> Sens partagés ? </vt:lpstr>
      <vt:lpstr> Les attentes des jeunes</vt:lpstr>
      <vt:lpstr>Jeupart 3</vt:lpstr>
      <vt:lpstr>Présentation PowerPoint</vt:lpstr>
    </vt:vector>
  </TitlesOfParts>
  <Company>EHESP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Grenier, Sabrina</dc:creator>
  <cp:lastModifiedBy>EHESP</cp:lastModifiedBy>
  <cp:revision>26</cp:revision>
  <dcterms:created xsi:type="dcterms:W3CDTF">2014-07-31T09:56:28Z</dcterms:created>
  <dcterms:modified xsi:type="dcterms:W3CDTF">2014-12-01T15:24:21Z</dcterms:modified>
</cp:coreProperties>
</file>