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Lst>
  <p:notesMasterIdLst>
    <p:notesMasterId r:id="rId81"/>
  </p:notesMasterIdLst>
  <p:sldIdLst>
    <p:sldId id="336" r:id="rId4"/>
    <p:sldId id="465" r:id="rId5"/>
    <p:sldId id="550" r:id="rId6"/>
    <p:sldId id="549" r:id="rId7"/>
    <p:sldId id="544" r:id="rId8"/>
    <p:sldId id="494" r:id="rId9"/>
    <p:sldId id="495" r:id="rId10"/>
    <p:sldId id="496" r:id="rId11"/>
    <p:sldId id="497" r:id="rId12"/>
    <p:sldId id="552" r:id="rId13"/>
    <p:sldId id="501" r:id="rId14"/>
    <p:sldId id="325" r:id="rId15"/>
    <p:sldId id="326" r:id="rId16"/>
    <p:sldId id="327" r:id="rId17"/>
    <p:sldId id="328" r:id="rId18"/>
    <p:sldId id="329" r:id="rId19"/>
    <p:sldId id="321" r:id="rId20"/>
    <p:sldId id="416" r:id="rId21"/>
    <p:sldId id="417" r:id="rId22"/>
    <p:sldId id="331" r:id="rId23"/>
    <p:sldId id="411" r:id="rId24"/>
    <p:sldId id="351" r:id="rId25"/>
    <p:sldId id="262" r:id="rId26"/>
    <p:sldId id="350" r:id="rId27"/>
    <p:sldId id="464" r:id="rId28"/>
    <p:sldId id="468" r:id="rId29"/>
    <p:sldId id="456" r:id="rId30"/>
    <p:sldId id="303" r:id="rId31"/>
    <p:sldId id="469" r:id="rId32"/>
    <p:sldId id="547" r:id="rId33"/>
    <p:sldId id="548" r:id="rId34"/>
    <p:sldId id="267" r:id="rId35"/>
    <p:sldId id="268" r:id="rId36"/>
    <p:sldId id="269" r:id="rId37"/>
    <p:sldId id="471" r:id="rId38"/>
    <p:sldId id="438" r:id="rId39"/>
    <p:sldId id="275" r:id="rId40"/>
    <p:sldId id="270" r:id="rId41"/>
    <p:sldId id="271" r:id="rId42"/>
    <p:sldId id="272" r:id="rId43"/>
    <p:sldId id="407" r:id="rId44"/>
    <p:sldId id="410" r:id="rId45"/>
    <p:sldId id="440" r:id="rId46"/>
    <p:sldId id="461" r:id="rId47"/>
    <p:sldId id="460" r:id="rId48"/>
    <p:sldId id="463" r:id="rId49"/>
    <p:sldId id="277" r:id="rId50"/>
    <p:sldId id="340" r:id="rId51"/>
    <p:sldId id="341" r:id="rId52"/>
    <p:sldId id="342" r:id="rId53"/>
    <p:sldId id="343" r:id="rId54"/>
    <p:sldId id="276" r:id="rId55"/>
    <p:sldId id="543" r:id="rId56"/>
    <p:sldId id="480" r:id="rId57"/>
    <p:sldId id="408" r:id="rId58"/>
    <p:sldId id="535" r:id="rId59"/>
    <p:sldId id="282" r:id="rId60"/>
    <p:sldId id="397" r:id="rId61"/>
    <p:sldId id="398" r:id="rId62"/>
    <p:sldId id="283" r:id="rId63"/>
    <p:sldId id="284" r:id="rId64"/>
    <p:sldId id="545" r:id="rId65"/>
    <p:sldId id="346" r:id="rId66"/>
    <p:sldId id="347" r:id="rId67"/>
    <p:sldId id="490" r:id="rId68"/>
    <p:sldId id="287" r:id="rId69"/>
    <p:sldId id="291" r:id="rId70"/>
    <p:sldId id="488" r:id="rId71"/>
    <p:sldId id="489" r:id="rId72"/>
    <p:sldId id="290" r:id="rId73"/>
    <p:sldId id="553" r:id="rId74"/>
    <p:sldId id="293" r:id="rId75"/>
    <p:sldId id="292" r:id="rId76"/>
    <p:sldId id="492" r:id="rId77"/>
    <p:sldId id="554" r:id="rId78"/>
    <p:sldId id="296" r:id="rId79"/>
    <p:sldId id="551" r:id="rId8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sorterViewPr>
    <p:cViewPr varScale="1">
      <p:scale>
        <a:sx n="100" d="100"/>
        <a:sy n="100" d="100"/>
      </p:scale>
      <p:origin x="0" y="-2097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2553A-33A4-4918-9B8C-3835EAB79E3F}" type="datetimeFigureOut">
              <a:rPr lang="fr-FR" smtClean="0"/>
              <a:t>19/01/2026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E71A2-2A89-44B6-8B53-3EDCDE7FCA8C}" type="slidenum">
              <a:rPr lang="fr-FR" smtClean="0"/>
              <a:t>‹N°›</a:t>
            </a:fld>
            <a:endParaRPr lang="fr-FR"/>
          </a:p>
        </p:txBody>
      </p:sp>
    </p:spTree>
    <p:extLst>
      <p:ext uri="{BB962C8B-B14F-4D97-AF65-F5344CB8AC3E}">
        <p14:creationId xmlns:p14="http://schemas.microsoft.com/office/powerpoint/2010/main" val="322421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ce réservé de l'image des diapositives 1"/>
          <p:cNvSpPr>
            <a:spLocks noGrp="1" noRot="1" noChangeAspect="1" noTextEdit="1"/>
          </p:cNvSpPr>
          <p:nvPr>
            <p:ph type="sldImg"/>
          </p:nvPr>
        </p:nvSpPr>
        <p:spPr>
          <a:ln/>
        </p:spPr>
        <p:txBody>
          <a:bodyPr/>
          <a:lstStyle/>
          <a:p>
            <a:endParaRPr lang="fr-FR"/>
          </a:p>
        </p:txBody>
      </p:sp>
      <p:sp>
        <p:nvSpPr>
          <p:cNvPr id="2549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5498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16C236-6EFE-41FF-98C9-57BAFA5F3782}" type="slidenum">
              <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4780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Espace réservé de l'image des diapositives 1"/>
          <p:cNvSpPr>
            <a:spLocks noGrp="1" noRot="1" noChangeAspect="1" noTextEdit="1"/>
          </p:cNvSpPr>
          <p:nvPr>
            <p:ph type="sldImg"/>
          </p:nvPr>
        </p:nvSpPr>
        <p:spPr>
          <a:ln/>
        </p:spPr>
        <p:txBody>
          <a:bodyPr/>
          <a:lstStyle/>
          <a:p>
            <a:endParaRPr lang="fr-FR"/>
          </a:p>
        </p:txBody>
      </p:sp>
      <p:sp>
        <p:nvSpPr>
          <p:cNvPr id="24985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4986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778115-F447-4018-96A4-76FDE5907AC3}" type="slidenum">
              <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500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Espace réservé de l'image des diapositives 1"/>
          <p:cNvSpPr>
            <a:spLocks noGrp="1" noRot="1" noChangeAspect="1" noTextEdit="1"/>
          </p:cNvSpPr>
          <p:nvPr>
            <p:ph type="sldImg"/>
          </p:nvPr>
        </p:nvSpPr>
        <p:spPr>
          <a:ln/>
        </p:spPr>
        <p:txBody>
          <a:bodyPr/>
          <a:lstStyle/>
          <a:p>
            <a:endParaRPr lang="fr-FR"/>
          </a:p>
        </p:txBody>
      </p:sp>
      <p:sp>
        <p:nvSpPr>
          <p:cNvPr id="23859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3859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0115655-6501-462D-87C3-8C68108828A3}" type="slidenum">
              <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7268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ChangeArrowheads="1" noTextEdit="1"/>
          </p:cNvSpPr>
          <p:nvPr>
            <p:ph type="sldImg"/>
          </p:nvPr>
        </p:nvSpPr>
        <p:spPr>
          <a:ln/>
        </p:spPr>
        <p:txBody>
          <a:bodyPr/>
          <a:lstStyle/>
          <a:p>
            <a:endParaRPr lang="fr-FR"/>
          </a:p>
        </p:txBody>
      </p:sp>
      <p:sp>
        <p:nvSpPr>
          <p:cNvPr id="10752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0752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EA69547-DDAF-4354-A518-C9BC3BC9D78C}"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0123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ChangeArrowheads="1" noTextEdit="1"/>
          </p:cNvSpPr>
          <p:nvPr>
            <p:ph type="sldImg"/>
          </p:nvPr>
        </p:nvSpPr>
        <p:spPr>
          <a:ln/>
        </p:spPr>
        <p:txBody>
          <a:bodyPr/>
          <a:lstStyle/>
          <a:p>
            <a:endParaRPr lang="fr-FR"/>
          </a:p>
        </p:txBody>
      </p:sp>
      <p:sp>
        <p:nvSpPr>
          <p:cNvPr id="11161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1162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5AE604-0F5D-4451-964C-1C7C1B9ECB68}"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3524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D59CA-422F-43B6-8C6D-45C6CDB502F2}"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98" name="Rectangle 2"/>
          <p:cNvSpPr>
            <a:spLocks noGrp="1" noRot="1" noChangeAspect="1" noChangeArrowheads="1" noTextEdit="1"/>
          </p:cNvSpPr>
          <p:nvPr>
            <p:ph type="sldImg"/>
          </p:nvPr>
        </p:nvSpPr>
        <p:spPr bwMode="auto">
          <a:xfrm>
            <a:off x="93663" y="744538"/>
            <a:ext cx="6619875" cy="3724275"/>
          </a:xfrm>
          <a:prstGeom prst="rect">
            <a:avLst/>
          </a:prstGeom>
          <a:solidFill>
            <a:srgbClr val="FFFFFF"/>
          </a:solidFill>
          <a:ln>
            <a:solidFill>
              <a:srgbClr val="000000"/>
            </a:solidFill>
            <a:miter lim="800000"/>
            <a:headEnd/>
            <a:tailEnd/>
          </a:ln>
        </p:spPr>
        <p:txBody>
          <a:bodyPr/>
          <a:lstStyle/>
          <a:p>
            <a:endParaRPr lang="fr-FR"/>
          </a:p>
        </p:txBody>
      </p:sp>
      <p:sp>
        <p:nvSpPr>
          <p:cNvPr id="55299" name="Rectangle 3"/>
          <p:cNvSpPr>
            <a:spLocks noGrp="1" noChangeArrowheads="1"/>
          </p:cNvSpPr>
          <p:nvPr>
            <p:ph type="body" idx="1"/>
          </p:nvPr>
        </p:nvSpPr>
        <p:spPr bwMode="auto">
          <a:xfrm>
            <a:off x="1134785" y="4715930"/>
            <a:ext cx="2567036" cy="1409246"/>
          </a:xfrm>
          <a:prstGeom prst="rect">
            <a:avLst/>
          </a:prstGeom>
          <a:solidFill>
            <a:srgbClr val="FFFFFF"/>
          </a:solidFill>
          <a:ln>
            <a:solidFill>
              <a:srgbClr val="000000"/>
            </a:solidFill>
            <a:miter lim="800000"/>
            <a:headEnd/>
            <a:tailEnd/>
          </a:ln>
        </p:spPr>
        <p:txBody>
          <a:bodyPr lIns="94933" tIns="47467" rIns="94933" bIns="47467"/>
          <a:lstStyle/>
          <a:p>
            <a:endParaRPr lang="fr-FR"/>
          </a:p>
        </p:txBody>
      </p:sp>
    </p:spTree>
    <p:extLst>
      <p:ext uri="{BB962C8B-B14F-4D97-AF65-F5344CB8AC3E}">
        <p14:creationId xmlns:p14="http://schemas.microsoft.com/office/powerpoint/2010/main" val="2761211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Espace réservé de l'image des diapositives 1"/>
          <p:cNvSpPr>
            <a:spLocks noGrp="1" noRot="1" noChangeAspect="1" noTextEdit="1"/>
          </p:cNvSpPr>
          <p:nvPr>
            <p:ph type="sldImg"/>
          </p:nvPr>
        </p:nvSpPr>
        <p:spPr>
          <a:ln/>
        </p:spPr>
        <p:txBody>
          <a:bodyPr/>
          <a:lstStyle/>
          <a:p>
            <a:endParaRPr lang="fr-FR"/>
          </a:p>
        </p:txBody>
      </p:sp>
      <p:sp>
        <p:nvSpPr>
          <p:cNvPr id="25702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5702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F508C2A-B770-4A87-ABB7-F6C053F0DED7}" type="slidenum">
              <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3190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Espace réservé de l'image des diapositives 1"/>
          <p:cNvSpPr>
            <a:spLocks noGrp="1" noRot="1" noChangeAspect="1" noTextEdit="1"/>
          </p:cNvSpPr>
          <p:nvPr>
            <p:ph type="sldImg"/>
          </p:nvPr>
        </p:nvSpPr>
        <p:spPr>
          <a:ln/>
        </p:spPr>
        <p:txBody>
          <a:bodyPr/>
          <a:lstStyle/>
          <a:p>
            <a:endParaRPr lang="fr-FR"/>
          </a:p>
        </p:txBody>
      </p:sp>
      <p:sp>
        <p:nvSpPr>
          <p:cNvPr id="25907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5907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65118F-DE4E-464C-A01C-49A887AC9A40}" type="slidenum">
              <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4873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Espace réservé de l'image des diapositives 1"/>
          <p:cNvSpPr>
            <a:spLocks noGrp="1" noRot="1" noChangeAspect="1" noChangeArrowheads="1" noTextEdit="1"/>
          </p:cNvSpPr>
          <p:nvPr>
            <p:ph type="sldImg"/>
          </p:nvPr>
        </p:nvSpPr>
        <p:spPr>
          <a:ln/>
        </p:spPr>
        <p:txBody>
          <a:bodyPr/>
          <a:lstStyle/>
          <a:p>
            <a:endParaRPr lang="fr-FR"/>
          </a:p>
        </p:txBody>
      </p:sp>
      <p:sp>
        <p:nvSpPr>
          <p:cNvPr id="20787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0787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D5DBC5B-3908-4E8C-951B-09E4E0E5296E}"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59802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Cuenot - CTNERHI 2010</a:t>
            </a:r>
          </a:p>
        </p:txBody>
      </p:sp>
      <p:sp>
        <p:nvSpPr>
          <p:cNvPr id="20992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7B1841-4DE5-423E-BF18-08681DCEF099}"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9924" name="Rectangle 2"/>
          <p:cNvSpPr>
            <a:spLocks noGrp="1" noRot="1" noChangeAspect="1" noChangeArrowheads="1" noTextEdit="1"/>
          </p:cNvSpPr>
          <p:nvPr>
            <p:ph type="sldImg"/>
          </p:nvPr>
        </p:nvSpPr>
        <p:spPr>
          <a:xfrm>
            <a:off x="-204788" y="803275"/>
            <a:ext cx="7148513" cy="4022725"/>
          </a:xfrm>
          <a:solidFill>
            <a:srgbClr val="FFFFFF"/>
          </a:solidFill>
          <a:ln/>
        </p:spPr>
        <p:txBody>
          <a:bodyPr/>
          <a:lstStyle/>
          <a:p>
            <a:endParaRPr lang="fr-FR"/>
          </a:p>
        </p:txBody>
      </p:sp>
      <p:sp>
        <p:nvSpPr>
          <p:cNvPr id="209925" name="Rectangle 3"/>
          <p:cNvSpPr>
            <a:spLocks noGrp="1" noChangeArrowheads="1"/>
          </p:cNvSpPr>
          <p:nvPr>
            <p:ph type="body" idx="1"/>
          </p:nvPr>
        </p:nvSpPr>
        <p:spPr>
          <a:xfrm>
            <a:off x="1125341" y="5092477"/>
            <a:ext cx="2543428" cy="1518779"/>
          </a:xfrm>
          <a:solidFill>
            <a:srgbClr val="FFFFFF"/>
          </a:solidFill>
          <a:ln>
            <a:solidFill>
              <a:srgbClr val="000000"/>
            </a:solidFill>
            <a:miter lim="800000"/>
            <a:headEnd/>
            <a:tailEnd/>
          </a:ln>
        </p:spPr>
        <p:txBody>
          <a:bodyPr/>
          <a:lstStyle/>
          <a:p>
            <a:endParaRPr lang="fr-FR" altLang="fr-FR"/>
          </a:p>
        </p:txBody>
      </p:sp>
    </p:spTree>
    <p:extLst>
      <p:ext uri="{BB962C8B-B14F-4D97-AF65-F5344CB8AC3E}">
        <p14:creationId xmlns:p14="http://schemas.microsoft.com/office/powerpoint/2010/main" val="964221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44941D-ECB2-45C9-902A-EE94BC81B88D}"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6435" name="Rectangle 2"/>
          <p:cNvSpPr>
            <a:spLocks noGrp="1" noChangeArrowheads="1"/>
          </p:cNvSpPr>
          <p:nvPr>
            <p:ph type="body" idx="1"/>
          </p:nvPr>
        </p:nvSpPr>
        <p:spPr>
          <a:xfrm>
            <a:off x="894124" y="5531985"/>
            <a:ext cx="4893487" cy="4901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3" tIns="44448" rIns="90483" bIns="44448"/>
          <a:lstStyle/>
          <a:p>
            <a:pPr algn="just"/>
            <a:endParaRPr lang="en-GB" altLang="fr-FR"/>
          </a:p>
        </p:txBody>
      </p:sp>
      <p:sp>
        <p:nvSpPr>
          <p:cNvPr id="146436" name="Rectangle 3"/>
          <p:cNvSpPr>
            <a:spLocks noGrp="1" noRot="1" noChangeAspect="1" noChangeArrowheads="1" noTextEdit="1"/>
          </p:cNvSpPr>
          <p:nvPr>
            <p:ph type="sldImg"/>
          </p:nvPr>
        </p:nvSpPr>
        <p:spPr>
          <a:xfrm>
            <a:off x="-528638" y="877888"/>
            <a:ext cx="7739063" cy="4354512"/>
          </a:xfrm>
          <a:noFill/>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extLst>
      <p:ext uri="{BB962C8B-B14F-4D97-AF65-F5344CB8AC3E}">
        <p14:creationId xmlns:p14="http://schemas.microsoft.com/office/powerpoint/2010/main" val="214680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ChangeArrowheads="1" noTextEdit="1"/>
          </p:cNvSpPr>
          <p:nvPr>
            <p:ph type="sldImg"/>
          </p:nvPr>
        </p:nvSpPr>
        <p:spPr>
          <a:ln/>
        </p:spPr>
        <p:txBody>
          <a:bodyPr/>
          <a:lstStyle/>
          <a:p>
            <a:endParaRPr lang="fr-FR"/>
          </a:p>
        </p:txBody>
      </p:sp>
      <p:sp>
        <p:nvSpPr>
          <p:cNvPr id="9421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421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8FCE7B-90A6-468B-A1CF-DB60E17B65F7}"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43949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D2B4A56-463F-445F-9C68-BE43232B89B1}"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5651" name="Rectangle 2"/>
          <p:cNvSpPr>
            <a:spLocks noGrp="1" noRot="1" noChangeAspect="1" noChangeArrowheads="1" noTextEdit="1"/>
          </p:cNvSpPr>
          <p:nvPr>
            <p:ph type="sldImg"/>
          </p:nvPr>
        </p:nvSpPr>
        <p:spPr>
          <a:solidFill>
            <a:srgbClr val="FFFFFF"/>
          </a:solidFill>
          <a:ln/>
        </p:spPr>
        <p:txBody>
          <a:bodyPr/>
          <a:lstStyle/>
          <a:p>
            <a:endParaRPr lang="fr-FR"/>
          </a:p>
        </p:txBody>
      </p:sp>
      <p:sp>
        <p:nvSpPr>
          <p:cNvPr id="1556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p>
        </p:txBody>
      </p:sp>
    </p:spTree>
    <p:extLst>
      <p:ext uri="{BB962C8B-B14F-4D97-AF65-F5344CB8AC3E}">
        <p14:creationId xmlns:p14="http://schemas.microsoft.com/office/powerpoint/2010/main" val="992623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D2B4A56-463F-445F-9C68-BE43232B89B1}"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5651" name="Rectangle 2"/>
          <p:cNvSpPr>
            <a:spLocks noGrp="1" noRot="1" noChangeAspect="1" noChangeArrowheads="1" noTextEdit="1"/>
          </p:cNvSpPr>
          <p:nvPr>
            <p:ph type="sldImg"/>
          </p:nvPr>
        </p:nvSpPr>
        <p:spPr>
          <a:solidFill>
            <a:srgbClr val="FFFFFF"/>
          </a:solidFill>
          <a:ln/>
        </p:spPr>
        <p:txBody>
          <a:bodyPr/>
          <a:lstStyle/>
          <a:p>
            <a:endParaRPr lang="fr-FR"/>
          </a:p>
        </p:txBody>
      </p:sp>
      <p:sp>
        <p:nvSpPr>
          <p:cNvPr id="1556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p>
        </p:txBody>
      </p:sp>
    </p:spTree>
    <p:extLst>
      <p:ext uri="{BB962C8B-B14F-4D97-AF65-F5344CB8AC3E}">
        <p14:creationId xmlns:p14="http://schemas.microsoft.com/office/powerpoint/2010/main" val="3501662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DADAA8E-6D0C-4EB1-AD1E-7D4EC11EF19E}"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9747" name="Rectangle 2"/>
          <p:cNvSpPr>
            <a:spLocks noGrp="1" noRot="1" noChangeAspect="1" noChangeArrowheads="1" noTextEdit="1"/>
          </p:cNvSpPr>
          <p:nvPr>
            <p:ph type="sldImg"/>
          </p:nvPr>
        </p:nvSpPr>
        <p:spPr>
          <a:solidFill>
            <a:srgbClr val="FFFFFF"/>
          </a:solidFill>
          <a:ln/>
        </p:spPr>
        <p:txBody>
          <a:bodyPr/>
          <a:lstStyle/>
          <a:p>
            <a:endParaRPr lang="fr-FR"/>
          </a:p>
        </p:txBody>
      </p:sp>
      <p:sp>
        <p:nvSpPr>
          <p:cNvPr id="1597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p>
        </p:txBody>
      </p:sp>
    </p:spTree>
    <p:extLst>
      <p:ext uri="{BB962C8B-B14F-4D97-AF65-F5344CB8AC3E}">
        <p14:creationId xmlns:p14="http://schemas.microsoft.com/office/powerpoint/2010/main" val="810800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673AAD8-53FE-4C64-B3EE-F937ABE72820}"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1011" name="Rectangle 2"/>
          <p:cNvSpPr>
            <a:spLocks noGrp="1" noRot="1" noChangeAspect="1" noChangeArrowheads="1" noTextEdit="1"/>
          </p:cNvSpPr>
          <p:nvPr>
            <p:ph type="sldImg"/>
          </p:nvPr>
        </p:nvSpPr>
        <p:spPr>
          <a:solidFill>
            <a:srgbClr val="FFFFFF"/>
          </a:solidFill>
          <a:ln/>
        </p:spPr>
        <p:txBody>
          <a:bodyPr/>
          <a:lstStyle/>
          <a:p>
            <a:endParaRPr lang="fr-FR"/>
          </a:p>
        </p:txBody>
      </p:sp>
      <p:sp>
        <p:nvSpPr>
          <p:cNvPr id="1710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p>
        </p:txBody>
      </p:sp>
    </p:spTree>
    <p:extLst>
      <p:ext uri="{BB962C8B-B14F-4D97-AF65-F5344CB8AC3E}">
        <p14:creationId xmlns:p14="http://schemas.microsoft.com/office/powerpoint/2010/main" val="2869464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Espace réservé de l'image des diapositives 1"/>
          <p:cNvSpPr>
            <a:spLocks noGrp="1" noRot="1" noChangeAspect="1" noTextEdit="1"/>
          </p:cNvSpPr>
          <p:nvPr>
            <p:ph type="sldImg"/>
          </p:nvPr>
        </p:nvSpPr>
        <p:spPr>
          <a:ln/>
        </p:spPr>
        <p:txBody>
          <a:bodyPr/>
          <a:lstStyle/>
          <a:p>
            <a:endParaRPr lang="fr-FR"/>
          </a:p>
        </p:txBody>
      </p:sp>
      <p:sp>
        <p:nvSpPr>
          <p:cNvPr id="27136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7136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93FB82-EC6F-42C8-A5F5-3BEE93F84E80}" type="slidenum">
              <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4867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Espace réservé de l'image des diapositives 1"/>
          <p:cNvSpPr>
            <a:spLocks noGrp="1" noRot="1" noChangeAspect="1" noTextEdit="1"/>
          </p:cNvSpPr>
          <p:nvPr>
            <p:ph type="sldImg"/>
          </p:nvPr>
        </p:nvSpPr>
        <p:spPr>
          <a:ln/>
        </p:spPr>
        <p:txBody>
          <a:bodyPr/>
          <a:lstStyle/>
          <a:p>
            <a:endParaRPr lang="fr-FR"/>
          </a:p>
        </p:txBody>
      </p:sp>
      <p:sp>
        <p:nvSpPr>
          <p:cNvPr id="27238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7238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C2DF0A-9B9E-4AE8-8F69-004B6AE480B7}" type="slidenum">
              <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57163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Espace réservé de l'image des diapositives 1"/>
          <p:cNvSpPr>
            <a:spLocks noGrp="1" noRot="1" noChangeAspect="1" noTextEdit="1"/>
          </p:cNvSpPr>
          <p:nvPr>
            <p:ph type="sldImg"/>
          </p:nvPr>
        </p:nvSpPr>
        <p:spPr>
          <a:ln/>
        </p:spPr>
        <p:txBody>
          <a:bodyPr/>
          <a:lstStyle/>
          <a:p>
            <a:endParaRPr lang="fr-FR"/>
          </a:p>
        </p:txBody>
      </p:sp>
      <p:sp>
        <p:nvSpPr>
          <p:cNvPr id="27341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7341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957FC6-4E15-41AC-A9A3-3FCADC0E7B20}" type="slidenum">
              <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94078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Espace réservé de l'image des diapositives 1"/>
          <p:cNvSpPr>
            <a:spLocks noGrp="1" noRot="1" noChangeAspect="1" noTextEdit="1"/>
          </p:cNvSpPr>
          <p:nvPr>
            <p:ph type="sldImg"/>
          </p:nvPr>
        </p:nvSpPr>
        <p:spPr>
          <a:ln/>
        </p:spPr>
        <p:txBody>
          <a:bodyPr/>
          <a:lstStyle/>
          <a:p>
            <a:endParaRPr lang="fr-FR"/>
          </a:p>
        </p:txBody>
      </p:sp>
      <p:sp>
        <p:nvSpPr>
          <p:cNvPr id="2744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744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5E5169-196C-4E31-81A1-504CBE714470}" type="slidenum">
              <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68064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2DC088A-4D00-4178-9914-7EE25EF5E51D}"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2819" name="Rectangle 2"/>
          <p:cNvSpPr>
            <a:spLocks noGrp="1" noRot="1" noChangeAspect="1" noChangeArrowheads="1" noTextEdit="1"/>
          </p:cNvSpPr>
          <p:nvPr>
            <p:ph type="sldImg"/>
          </p:nvPr>
        </p:nvSpPr>
        <p:spPr>
          <a:xfrm>
            <a:off x="-201613" y="838200"/>
            <a:ext cx="7158038" cy="4027488"/>
          </a:xfrm>
          <a:solidFill>
            <a:srgbClr val="FFFFFF"/>
          </a:solidFill>
          <a:ln/>
        </p:spPr>
        <p:txBody>
          <a:bodyPr/>
          <a:lstStyle/>
          <a:p>
            <a:endParaRPr lang="fr-FR"/>
          </a:p>
        </p:txBody>
      </p:sp>
      <p:sp>
        <p:nvSpPr>
          <p:cNvPr id="162820" name="Rectangle 3"/>
          <p:cNvSpPr>
            <a:spLocks noGrp="1" noChangeArrowheads="1"/>
          </p:cNvSpPr>
          <p:nvPr>
            <p:ph type="body" idx="1"/>
          </p:nvPr>
        </p:nvSpPr>
        <p:spPr>
          <a:xfrm>
            <a:off x="903421" y="5111440"/>
            <a:ext cx="4938909" cy="4778723"/>
          </a:xfrm>
          <a:solidFill>
            <a:srgbClr val="FFFFFF"/>
          </a:solidFill>
          <a:ln>
            <a:solidFill>
              <a:srgbClr val="000000"/>
            </a:solidFill>
            <a:miter lim="800000"/>
            <a:headEnd/>
            <a:tailEnd/>
          </a:ln>
        </p:spPr>
        <p:txBody>
          <a:bodyPr lIns="94933" tIns="47467" rIns="94933" bIns="47467"/>
          <a:lstStyle/>
          <a:p>
            <a:pPr eaLnBrk="1" hangingPunct="1"/>
            <a:endParaRPr lang="fr-FR" altLang="fr-FR"/>
          </a:p>
        </p:txBody>
      </p:sp>
    </p:spTree>
    <p:extLst>
      <p:ext uri="{BB962C8B-B14F-4D97-AF65-F5344CB8AC3E}">
        <p14:creationId xmlns:p14="http://schemas.microsoft.com/office/powerpoint/2010/main" val="384007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Espace réservé de l'image des diapositives 1"/>
          <p:cNvSpPr>
            <a:spLocks noGrp="1" noRot="1" noChangeAspect="1" noTextEdit="1"/>
          </p:cNvSpPr>
          <p:nvPr>
            <p:ph type="sldImg"/>
          </p:nvPr>
        </p:nvSpPr>
        <p:spPr>
          <a:ln/>
        </p:spPr>
        <p:txBody>
          <a:bodyPr/>
          <a:lstStyle/>
          <a:p>
            <a:endParaRPr lang="fr-FR"/>
          </a:p>
        </p:txBody>
      </p:sp>
      <p:sp>
        <p:nvSpPr>
          <p:cNvPr id="28262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8262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49FDC4A-ED85-483B-94AF-A35B29200761}" type="slidenum">
              <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alt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9335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ChangeArrowheads="1" noTextEdit="1"/>
          </p:cNvSpPr>
          <p:nvPr>
            <p:ph type="sldImg"/>
          </p:nvPr>
        </p:nvSpPr>
        <p:spPr>
          <a:ln/>
        </p:spPr>
        <p:txBody>
          <a:bodyPr/>
          <a:lstStyle/>
          <a:p>
            <a:endParaRPr lang="fr-FR"/>
          </a:p>
        </p:txBody>
      </p:sp>
      <p:sp>
        <p:nvSpPr>
          <p:cNvPr id="9625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626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0C7453-8C8E-475D-A4A7-652B0A33B4DB}"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61361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Cuenot - CTNERHI 2010</a:t>
            </a:r>
          </a:p>
        </p:txBody>
      </p:sp>
      <p:sp>
        <p:nvSpPr>
          <p:cNvPr id="20992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7B1841-4DE5-423E-BF18-08681DCEF099}"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9924" name="Rectangle 2"/>
          <p:cNvSpPr>
            <a:spLocks noGrp="1" noRot="1" noChangeAspect="1" noChangeArrowheads="1" noTextEdit="1"/>
          </p:cNvSpPr>
          <p:nvPr>
            <p:ph type="sldImg"/>
          </p:nvPr>
        </p:nvSpPr>
        <p:spPr>
          <a:xfrm>
            <a:off x="-204788" y="803275"/>
            <a:ext cx="7148513" cy="4022725"/>
          </a:xfrm>
          <a:solidFill>
            <a:srgbClr val="FFFFFF"/>
          </a:solidFill>
          <a:ln/>
        </p:spPr>
        <p:txBody>
          <a:bodyPr/>
          <a:lstStyle/>
          <a:p>
            <a:endParaRPr lang="fr-FR"/>
          </a:p>
        </p:txBody>
      </p:sp>
      <p:sp>
        <p:nvSpPr>
          <p:cNvPr id="209925" name="Rectangle 3"/>
          <p:cNvSpPr>
            <a:spLocks noGrp="1" noChangeArrowheads="1"/>
          </p:cNvSpPr>
          <p:nvPr>
            <p:ph type="body" idx="1"/>
          </p:nvPr>
        </p:nvSpPr>
        <p:spPr>
          <a:xfrm>
            <a:off x="1125341" y="5092477"/>
            <a:ext cx="2543428" cy="1518779"/>
          </a:xfrm>
          <a:solidFill>
            <a:srgbClr val="FFFFFF"/>
          </a:solidFill>
          <a:ln>
            <a:solidFill>
              <a:srgbClr val="000000"/>
            </a:solidFill>
            <a:miter lim="800000"/>
            <a:headEnd/>
            <a:tailEnd/>
          </a:ln>
        </p:spPr>
        <p:txBody>
          <a:bodyPr/>
          <a:lstStyle/>
          <a:p>
            <a:endParaRPr lang="fr-FR" altLang="fr-FR"/>
          </a:p>
        </p:txBody>
      </p:sp>
    </p:spTree>
    <p:extLst>
      <p:ext uri="{BB962C8B-B14F-4D97-AF65-F5344CB8AC3E}">
        <p14:creationId xmlns:p14="http://schemas.microsoft.com/office/powerpoint/2010/main" val="1602565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Espace réservé de l'image des diapositives 1"/>
          <p:cNvSpPr>
            <a:spLocks noGrp="1" noRot="1" noChangeAspect="1" noChangeArrowheads="1" noTextEdit="1"/>
          </p:cNvSpPr>
          <p:nvPr>
            <p:ph type="sldImg"/>
          </p:nvPr>
        </p:nvSpPr>
        <p:spPr>
          <a:ln/>
        </p:spPr>
        <p:txBody>
          <a:bodyPr/>
          <a:lstStyle/>
          <a:p>
            <a:endParaRPr lang="fr-FR"/>
          </a:p>
        </p:txBody>
      </p:sp>
      <p:sp>
        <p:nvSpPr>
          <p:cNvPr id="21299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1299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C315B3E-BA10-4F75-9722-0FDE0A7550CB}"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55400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e l'image des diapositives 1"/>
          <p:cNvSpPr>
            <a:spLocks noGrp="1" noRot="1" noChangeAspect="1" noChangeArrowheads="1" noTextEdit="1"/>
          </p:cNvSpPr>
          <p:nvPr>
            <p:ph type="sldImg"/>
          </p:nvPr>
        </p:nvSpPr>
        <p:spPr>
          <a:ln/>
        </p:spPr>
        <p:txBody>
          <a:bodyPr/>
          <a:lstStyle/>
          <a:p>
            <a:endParaRPr lang="fr-FR"/>
          </a:p>
        </p:txBody>
      </p:sp>
      <p:sp>
        <p:nvSpPr>
          <p:cNvPr id="21504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21504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9D399FE-2AF0-4240-9F66-AAD1CFFCA471}"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7686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ChangeArrowheads="1" noTextEdit="1"/>
          </p:cNvSpPr>
          <p:nvPr>
            <p:ph type="sldImg"/>
          </p:nvPr>
        </p:nvSpPr>
        <p:spPr>
          <a:ln/>
        </p:spPr>
        <p:txBody>
          <a:bodyPr/>
          <a:lstStyle/>
          <a:p>
            <a:endParaRPr lang="fr-FR"/>
          </a:p>
        </p:txBody>
      </p:sp>
      <p:sp>
        <p:nvSpPr>
          <p:cNvPr id="9830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830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AE04A2-CED1-4972-AE21-188E2455F53C}"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2499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ChangeArrowheads="1" noTextEdit="1"/>
          </p:cNvSpPr>
          <p:nvPr>
            <p:ph type="sldImg"/>
          </p:nvPr>
        </p:nvSpPr>
        <p:spPr>
          <a:ln/>
        </p:spPr>
        <p:txBody>
          <a:bodyPr/>
          <a:lstStyle/>
          <a:p>
            <a:endParaRPr lang="fr-FR"/>
          </a:p>
        </p:txBody>
      </p:sp>
      <p:sp>
        <p:nvSpPr>
          <p:cNvPr id="10035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0035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38DBD8-CECB-4DBF-A2EE-43C46EDB8B78}"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7683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Espace réservé de l'image des diapositives 1"/>
          <p:cNvSpPr>
            <a:spLocks noGrp="1" noRot="1" noChangeAspect="1" noTextEdit="1"/>
          </p:cNvSpPr>
          <p:nvPr>
            <p:ph type="sldImg"/>
          </p:nvPr>
        </p:nvSpPr>
        <p:spPr>
          <a:ln/>
        </p:spPr>
        <p:txBody>
          <a:bodyPr/>
          <a:lstStyle/>
          <a:p>
            <a:endParaRPr lang="fr-FR"/>
          </a:p>
        </p:txBody>
      </p:sp>
      <p:sp>
        <p:nvSpPr>
          <p:cNvPr id="23654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3654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8E4E81-D664-4816-8E81-9A20109D3437}" type="slidenum">
              <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9359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Espace réservé de l'image des diapositives 1"/>
          <p:cNvSpPr>
            <a:spLocks noGrp="1" noRot="1" noChangeAspect="1" noTextEdit="1"/>
          </p:cNvSpPr>
          <p:nvPr>
            <p:ph type="sldImg"/>
          </p:nvPr>
        </p:nvSpPr>
        <p:spPr>
          <a:ln/>
        </p:spPr>
        <p:txBody>
          <a:bodyPr/>
          <a:lstStyle/>
          <a:p>
            <a:endParaRPr lang="fr-FR"/>
          </a:p>
        </p:txBody>
      </p:sp>
      <p:sp>
        <p:nvSpPr>
          <p:cNvPr id="24678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4678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41CF0A-4C65-4F20-B287-1B6EBF618C6D}" type="slidenum">
              <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53103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0AB553-0F60-44CB-BB1B-B37393FB9E88}" type="slidenum">
              <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7811" name="Rectangle 2"/>
          <p:cNvSpPr>
            <a:spLocks noGrp="1" noRot="1" noChangeAspect="1" noChangeArrowheads="1" noTextEdit="1"/>
          </p:cNvSpPr>
          <p:nvPr>
            <p:ph type="sldImg"/>
          </p:nvPr>
        </p:nvSpPr>
        <p:spPr>
          <a:solidFill>
            <a:srgbClr val="FFFFFF"/>
          </a:solidFill>
          <a:ln/>
        </p:spPr>
        <p:txBody>
          <a:bodyPr/>
          <a:lstStyle/>
          <a:p>
            <a:endParaRPr lang="fr-FR"/>
          </a:p>
        </p:txBody>
      </p:sp>
      <p:sp>
        <p:nvSpPr>
          <p:cNvPr id="247812" name="Rectangle 3"/>
          <p:cNvSpPr>
            <a:spLocks noGrp="1" noChangeArrowheads="1"/>
          </p:cNvSpPr>
          <p:nvPr>
            <p:ph type="body" idx="1"/>
          </p:nvPr>
        </p:nvSpPr>
        <p:spPr>
          <a:xfrm>
            <a:off x="1133740" y="4717218"/>
            <a:ext cx="2567587" cy="1406750"/>
          </a:xfrm>
          <a:solidFill>
            <a:srgbClr val="FFFFFF"/>
          </a:solidFill>
          <a:ln>
            <a:solidFill>
              <a:srgbClr val="000000"/>
            </a:solidFill>
            <a:miter lim="800000"/>
            <a:headEnd/>
            <a:tailEnd/>
          </a:ln>
        </p:spPr>
        <p:txBody>
          <a:bodyPr/>
          <a:lstStyle/>
          <a:p>
            <a:endParaRPr lang="fr-FR" altLang="fr-FR"/>
          </a:p>
        </p:txBody>
      </p:sp>
    </p:spTree>
    <p:extLst>
      <p:ext uri="{BB962C8B-B14F-4D97-AF65-F5344CB8AC3E}">
        <p14:creationId xmlns:p14="http://schemas.microsoft.com/office/powerpoint/2010/main" val="257958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Espace réservé de l'image des diapositives 1"/>
          <p:cNvSpPr>
            <a:spLocks noGrp="1" noRot="1" noChangeAspect="1" noTextEdit="1"/>
          </p:cNvSpPr>
          <p:nvPr>
            <p:ph type="sldImg"/>
          </p:nvPr>
        </p:nvSpPr>
        <p:spPr>
          <a:ln/>
        </p:spPr>
        <p:txBody>
          <a:bodyPr/>
          <a:lstStyle/>
          <a:p>
            <a:endParaRPr lang="fr-FR"/>
          </a:p>
        </p:txBody>
      </p:sp>
      <p:sp>
        <p:nvSpPr>
          <p:cNvPr id="2488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488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8C3B6E-4D2D-4BD5-B204-DD9364AA0687}" type="slidenum">
              <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altLang="fr-FR"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652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E5B00-F102-A8F2-F056-13D7EF50153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EBB578-1081-2078-CAAE-E9BEF4C2C7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BCA790-242E-4C18-1008-0589AD775F28}"/>
              </a:ext>
            </a:extLst>
          </p:cNvPr>
          <p:cNvSpPr>
            <a:spLocks noGrp="1"/>
          </p:cNvSpPr>
          <p:nvPr>
            <p:ph type="dt" sz="half" idx="10"/>
          </p:nvPr>
        </p:nvSpPr>
        <p:spPr/>
        <p:txBody>
          <a:bodyPr/>
          <a:lstStyle/>
          <a:p>
            <a:fld id="{4EB555D5-D1D7-403E-A5DE-9CE497C4799B}" type="datetime1">
              <a:rPr lang="fr-FR" smtClean="0"/>
              <a:t>19/01/2026</a:t>
            </a:fld>
            <a:endParaRPr lang="fr-FR"/>
          </a:p>
        </p:txBody>
      </p:sp>
      <p:sp>
        <p:nvSpPr>
          <p:cNvPr id="5" name="Espace réservé du pied de page 4">
            <a:extLst>
              <a:ext uri="{FF2B5EF4-FFF2-40B4-BE49-F238E27FC236}">
                <a16:creationId xmlns:a16="http://schemas.microsoft.com/office/drawing/2014/main" id="{94D4D276-37AC-0033-101F-02986568B561}"/>
              </a:ext>
            </a:extLst>
          </p:cNvPr>
          <p:cNvSpPr>
            <a:spLocks noGrp="1"/>
          </p:cNvSpPr>
          <p:nvPr>
            <p:ph type="ftr" sz="quarter" idx="11"/>
          </p:nvPr>
        </p:nvSpPr>
        <p:spPr/>
        <p:txBody>
          <a:bodyPr/>
          <a:lstStyle/>
          <a:p>
            <a:r>
              <a:rPr lang="fr-FR"/>
              <a:t>EHESP - CC OMS FCI-CIF - 2026</a:t>
            </a:r>
          </a:p>
        </p:txBody>
      </p:sp>
      <p:sp>
        <p:nvSpPr>
          <p:cNvPr id="6" name="Espace réservé du numéro de diapositive 5">
            <a:extLst>
              <a:ext uri="{FF2B5EF4-FFF2-40B4-BE49-F238E27FC236}">
                <a16:creationId xmlns:a16="http://schemas.microsoft.com/office/drawing/2014/main" id="{9A7032DB-8F3F-96D1-1A70-43F85D9F63E1}"/>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269259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3676A-A360-3605-3ABD-93E4909A62F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835C78-16B7-F68D-B528-C85D37C11E1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C2E4E8-749C-4907-814E-E77CBDD7319C}"/>
              </a:ext>
            </a:extLst>
          </p:cNvPr>
          <p:cNvSpPr>
            <a:spLocks noGrp="1"/>
          </p:cNvSpPr>
          <p:nvPr>
            <p:ph type="dt" sz="half" idx="10"/>
          </p:nvPr>
        </p:nvSpPr>
        <p:spPr/>
        <p:txBody>
          <a:bodyPr/>
          <a:lstStyle/>
          <a:p>
            <a:fld id="{793A1650-2750-4871-8190-1597BF22A7AF}" type="datetime1">
              <a:rPr lang="fr-FR" smtClean="0"/>
              <a:t>19/01/2026</a:t>
            </a:fld>
            <a:endParaRPr lang="fr-FR"/>
          </a:p>
        </p:txBody>
      </p:sp>
      <p:sp>
        <p:nvSpPr>
          <p:cNvPr id="5" name="Espace réservé du pied de page 4">
            <a:extLst>
              <a:ext uri="{FF2B5EF4-FFF2-40B4-BE49-F238E27FC236}">
                <a16:creationId xmlns:a16="http://schemas.microsoft.com/office/drawing/2014/main" id="{AE079880-36AC-E495-6533-802415DBDDA7}"/>
              </a:ext>
            </a:extLst>
          </p:cNvPr>
          <p:cNvSpPr>
            <a:spLocks noGrp="1"/>
          </p:cNvSpPr>
          <p:nvPr>
            <p:ph type="ftr" sz="quarter" idx="11"/>
          </p:nvPr>
        </p:nvSpPr>
        <p:spPr/>
        <p:txBody>
          <a:bodyPr/>
          <a:lstStyle/>
          <a:p>
            <a:r>
              <a:rPr lang="fr-FR"/>
              <a:t>EHESP - CC OMS FCI-CIF - 2026</a:t>
            </a:r>
          </a:p>
        </p:txBody>
      </p:sp>
      <p:sp>
        <p:nvSpPr>
          <p:cNvPr id="6" name="Espace réservé du numéro de diapositive 5">
            <a:extLst>
              <a:ext uri="{FF2B5EF4-FFF2-40B4-BE49-F238E27FC236}">
                <a16:creationId xmlns:a16="http://schemas.microsoft.com/office/drawing/2014/main" id="{75099FFA-4674-3475-EC7D-6FD3178B58EF}"/>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124382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11C6BC3-C596-791D-5D45-2A28CB9A1F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9FEF122-0A6C-9BE7-4C28-F56B7B7F9E7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96EFC7-24B8-F4C6-5F02-753D3649F313}"/>
              </a:ext>
            </a:extLst>
          </p:cNvPr>
          <p:cNvSpPr>
            <a:spLocks noGrp="1"/>
          </p:cNvSpPr>
          <p:nvPr>
            <p:ph type="dt" sz="half" idx="10"/>
          </p:nvPr>
        </p:nvSpPr>
        <p:spPr/>
        <p:txBody>
          <a:bodyPr/>
          <a:lstStyle/>
          <a:p>
            <a:fld id="{C4FEEBD6-8EB8-49BA-9923-F23CD0D8F92E}" type="datetime1">
              <a:rPr lang="fr-FR" smtClean="0"/>
              <a:t>19/01/2026</a:t>
            </a:fld>
            <a:endParaRPr lang="fr-FR"/>
          </a:p>
        </p:txBody>
      </p:sp>
      <p:sp>
        <p:nvSpPr>
          <p:cNvPr id="5" name="Espace réservé du pied de page 4">
            <a:extLst>
              <a:ext uri="{FF2B5EF4-FFF2-40B4-BE49-F238E27FC236}">
                <a16:creationId xmlns:a16="http://schemas.microsoft.com/office/drawing/2014/main" id="{DB4A8B83-8C5D-1E0E-3C82-8F5C1E9CC366}"/>
              </a:ext>
            </a:extLst>
          </p:cNvPr>
          <p:cNvSpPr>
            <a:spLocks noGrp="1"/>
          </p:cNvSpPr>
          <p:nvPr>
            <p:ph type="ftr" sz="quarter" idx="11"/>
          </p:nvPr>
        </p:nvSpPr>
        <p:spPr/>
        <p:txBody>
          <a:bodyPr/>
          <a:lstStyle/>
          <a:p>
            <a:r>
              <a:rPr lang="fr-FR"/>
              <a:t>EHESP - CC OMS FCI-CIF - 2026</a:t>
            </a:r>
          </a:p>
        </p:txBody>
      </p:sp>
      <p:sp>
        <p:nvSpPr>
          <p:cNvPr id="6" name="Espace réservé du numéro de diapositive 5">
            <a:extLst>
              <a:ext uri="{FF2B5EF4-FFF2-40B4-BE49-F238E27FC236}">
                <a16:creationId xmlns:a16="http://schemas.microsoft.com/office/drawing/2014/main" id="{C6B848CE-56CB-5D2A-D577-4381FB6F32BE}"/>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289136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F8E98EE-C886-4C02-ACE3-EBC1A76098E7}" type="datetime1">
              <a:rPr lang="fr-FR" smtClean="0"/>
              <a:t>19/01/2026</a:t>
            </a:fld>
            <a:endParaRPr lang="fr-FR"/>
          </a:p>
        </p:txBody>
      </p:sp>
      <p:sp>
        <p:nvSpPr>
          <p:cNvPr id="5" name="Footer Placeholder 4"/>
          <p:cNvSpPr>
            <a:spLocks noGrp="1"/>
          </p:cNvSpPr>
          <p:nvPr>
            <p:ph type="ftr" sz="quarter" idx="11"/>
          </p:nvPr>
        </p:nvSpPr>
        <p:spPr/>
        <p:txBody>
          <a:bodyPr/>
          <a:lstStyle/>
          <a:p>
            <a:r>
              <a:rPr lang="es-ES"/>
              <a:t>EHESP - CC OMS FCI-CIF - 2026</a:t>
            </a:r>
            <a:endParaRPr lang="fr-FR"/>
          </a:p>
        </p:txBody>
      </p:sp>
      <p:sp>
        <p:nvSpPr>
          <p:cNvPr id="6" name="Slide Number Placeholder 5"/>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3594175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6406C0-9121-4A17-A0DD-FCC0A57208FB}" type="datetime1">
              <a:rPr lang="fr-FR" smtClean="0"/>
              <a:t>19/01/2026</a:t>
            </a:fld>
            <a:endParaRPr lang="fr-FR"/>
          </a:p>
        </p:txBody>
      </p:sp>
      <p:sp>
        <p:nvSpPr>
          <p:cNvPr id="5" name="Footer Placeholder 4"/>
          <p:cNvSpPr>
            <a:spLocks noGrp="1"/>
          </p:cNvSpPr>
          <p:nvPr>
            <p:ph type="ftr" sz="quarter" idx="11"/>
          </p:nvPr>
        </p:nvSpPr>
        <p:spPr/>
        <p:txBody>
          <a:bodyPr/>
          <a:lstStyle/>
          <a:p>
            <a:r>
              <a:rPr lang="es-ES"/>
              <a:t>EHESP - CC OMS FCI-CIF - 2026</a:t>
            </a:r>
            <a:endParaRPr lang="fr-FR"/>
          </a:p>
        </p:txBody>
      </p:sp>
      <p:sp>
        <p:nvSpPr>
          <p:cNvPr id="6" name="Slide Number Placeholder 5"/>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1188536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4E2F656-3454-4575-9E89-706C552C79C7}" type="datetime1">
              <a:rPr lang="fr-FR" smtClean="0"/>
              <a:t>19/01/2026</a:t>
            </a:fld>
            <a:endParaRPr lang="fr-FR"/>
          </a:p>
        </p:txBody>
      </p:sp>
      <p:sp>
        <p:nvSpPr>
          <p:cNvPr id="5" name="Footer Placeholder 4"/>
          <p:cNvSpPr>
            <a:spLocks noGrp="1"/>
          </p:cNvSpPr>
          <p:nvPr>
            <p:ph type="ftr" sz="quarter" idx="11"/>
          </p:nvPr>
        </p:nvSpPr>
        <p:spPr/>
        <p:txBody>
          <a:bodyPr/>
          <a:lstStyle/>
          <a:p>
            <a:r>
              <a:rPr lang="es-ES"/>
              <a:t>EHESP - CC OMS FCI-CIF - 2026</a:t>
            </a:r>
            <a:endParaRPr lang="fr-FR"/>
          </a:p>
        </p:txBody>
      </p:sp>
      <p:sp>
        <p:nvSpPr>
          <p:cNvPr id="6" name="Slide Number Placeholder 5"/>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4053647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D6B232B-0779-4C02-859D-3DA2AD04E428}" type="datetime1">
              <a:rPr lang="fr-FR" smtClean="0"/>
              <a:t>19/01/2026</a:t>
            </a:fld>
            <a:endParaRPr lang="fr-FR"/>
          </a:p>
        </p:txBody>
      </p:sp>
      <p:sp>
        <p:nvSpPr>
          <p:cNvPr id="6" name="Footer Placeholder 5"/>
          <p:cNvSpPr>
            <a:spLocks noGrp="1"/>
          </p:cNvSpPr>
          <p:nvPr>
            <p:ph type="ftr" sz="quarter" idx="11"/>
          </p:nvPr>
        </p:nvSpPr>
        <p:spPr/>
        <p:txBody>
          <a:bodyPr/>
          <a:lstStyle/>
          <a:p>
            <a:r>
              <a:rPr lang="es-ES"/>
              <a:t>EHESP - CC OMS FCI-CIF - 2026</a:t>
            </a:r>
            <a:endParaRPr lang="fr-FR"/>
          </a:p>
        </p:txBody>
      </p:sp>
      <p:sp>
        <p:nvSpPr>
          <p:cNvPr id="7" name="Slide Number Placeholder 6"/>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73460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5A0DEDA-27B9-4644-9176-5B4925B7938D}" type="datetime1">
              <a:rPr lang="fr-FR" smtClean="0"/>
              <a:t>19/01/2026</a:t>
            </a:fld>
            <a:endParaRPr lang="fr-FR"/>
          </a:p>
        </p:txBody>
      </p:sp>
      <p:sp>
        <p:nvSpPr>
          <p:cNvPr id="8" name="Footer Placeholder 7"/>
          <p:cNvSpPr>
            <a:spLocks noGrp="1"/>
          </p:cNvSpPr>
          <p:nvPr>
            <p:ph type="ftr" sz="quarter" idx="11"/>
          </p:nvPr>
        </p:nvSpPr>
        <p:spPr/>
        <p:txBody>
          <a:bodyPr/>
          <a:lstStyle/>
          <a:p>
            <a:r>
              <a:rPr lang="es-ES"/>
              <a:t>EHESP - CC OMS FCI-CIF - 2026</a:t>
            </a:r>
            <a:endParaRPr lang="fr-FR"/>
          </a:p>
        </p:txBody>
      </p:sp>
      <p:sp>
        <p:nvSpPr>
          <p:cNvPr id="9" name="Slide Number Placeholder 8"/>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362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DD456CF-6AAA-4C26-AB14-B524A33C5911}" type="datetime1">
              <a:rPr lang="fr-FR" smtClean="0"/>
              <a:t>19/01/2026</a:t>
            </a:fld>
            <a:endParaRPr lang="fr-FR"/>
          </a:p>
        </p:txBody>
      </p:sp>
      <p:sp>
        <p:nvSpPr>
          <p:cNvPr id="4" name="Footer Placeholder 3"/>
          <p:cNvSpPr>
            <a:spLocks noGrp="1"/>
          </p:cNvSpPr>
          <p:nvPr>
            <p:ph type="ftr" sz="quarter" idx="11"/>
          </p:nvPr>
        </p:nvSpPr>
        <p:spPr/>
        <p:txBody>
          <a:bodyPr/>
          <a:lstStyle/>
          <a:p>
            <a:r>
              <a:rPr lang="es-ES"/>
              <a:t>EHESP - CC OMS FCI-CIF - 2026</a:t>
            </a:r>
            <a:endParaRPr lang="fr-FR"/>
          </a:p>
        </p:txBody>
      </p:sp>
      <p:sp>
        <p:nvSpPr>
          <p:cNvPr id="5" name="Slide Number Placeholder 4"/>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2759108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698E3-46B8-49A2-831B-7EBCD8C65016}" type="datetime1">
              <a:rPr lang="fr-FR" smtClean="0"/>
              <a:t>19/01/2026</a:t>
            </a:fld>
            <a:endParaRPr lang="fr-FR"/>
          </a:p>
        </p:txBody>
      </p:sp>
      <p:sp>
        <p:nvSpPr>
          <p:cNvPr id="3" name="Footer Placeholder 2"/>
          <p:cNvSpPr>
            <a:spLocks noGrp="1"/>
          </p:cNvSpPr>
          <p:nvPr>
            <p:ph type="ftr" sz="quarter" idx="11"/>
          </p:nvPr>
        </p:nvSpPr>
        <p:spPr/>
        <p:txBody>
          <a:bodyPr/>
          <a:lstStyle/>
          <a:p>
            <a:r>
              <a:rPr lang="es-ES"/>
              <a:t>EHESP - CC OMS FCI-CIF - 2026</a:t>
            </a:r>
            <a:endParaRPr lang="fr-FR"/>
          </a:p>
        </p:txBody>
      </p:sp>
      <p:sp>
        <p:nvSpPr>
          <p:cNvPr id="4" name="Slide Number Placeholder 3"/>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539548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18192BE-D0A6-47E6-BA00-79DBAC15E2C1}" type="datetime1">
              <a:rPr lang="fr-FR" smtClean="0"/>
              <a:t>19/01/2026</a:t>
            </a:fld>
            <a:endParaRPr lang="fr-FR"/>
          </a:p>
        </p:txBody>
      </p:sp>
      <p:sp>
        <p:nvSpPr>
          <p:cNvPr id="6" name="Footer Placeholder 5"/>
          <p:cNvSpPr>
            <a:spLocks noGrp="1"/>
          </p:cNvSpPr>
          <p:nvPr>
            <p:ph type="ftr" sz="quarter" idx="11"/>
          </p:nvPr>
        </p:nvSpPr>
        <p:spPr/>
        <p:txBody>
          <a:bodyPr/>
          <a:lstStyle/>
          <a:p>
            <a:r>
              <a:rPr lang="es-ES"/>
              <a:t>EHESP - CC OMS FCI-CIF - 2026</a:t>
            </a:r>
            <a:endParaRPr lang="fr-FR"/>
          </a:p>
        </p:txBody>
      </p:sp>
      <p:sp>
        <p:nvSpPr>
          <p:cNvPr id="7" name="Slide Number Placeholder 6"/>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391680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55510-08B0-9BD9-4A0C-F2A952D548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65D7D1-EDF6-715B-D386-EAD2CE0EC12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BB9559-3197-D317-677C-8E90E2548F92}"/>
              </a:ext>
            </a:extLst>
          </p:cNvPr>
          <p:cNvSpPr>
            <a:spLocks noGrp="1"/>
          </p:cNvSpPr>
          <p:nvPr>
            <p:ph type="dt" sz="half" idx="10"/>
          </p:nvPr>
        </p:nvSpPr>
        <p:spPr/>
        <p:txBody>
          <a:bodyPr/>
          <a:lstStyle/>
          <a:p>
            <a:fld id="{19357398-A0EB-4B68-9B66-D7E66B0CF466}" type="datetime1">
              <a:rPr lang="fr-FR" smtClean="0"/>
              <a:t>19/01/2026</a:t>
            </a:fld>
            <a:endParaRPr lang="fr-FR"/>
          </a:p>
        </p:txBody>
      </p:sp>
      <p:sp>
        <p:nvSpPr>
          <p:cNvPr id="5" name="Espace réservé du pied de page 4">
            <a:extLst>
              <a:ext uri="{FF2B5EF4-FFF2-40B4-BE49-F238E27FC236}">
                <a16:creationId xmlns:a16="http://schemas.microsoft.com/office/drawing/2014/main" id="{9B5952B0-29BB-DD86-01D6-A48B1ACB8FA5}"/>
              </a:ext>
            </a:extLst>
          </p:cNvPr>
          <p:cNvSpPr>
            <a:spLocks noGrp="1"/>
          </p:cNvSpPr>
          <p:nvPr>
            <p:ph type="ftr" sz="quarter" idx="11"/>
          </p:nvPr>
        </p:nvSpPr>
        <p:spPr/>
        <p:txBody>
          <a:bodyPr/>
          <a:lstStyle/>
          <a:p>
            <a:r>
              <a:rPr lang="fr-FR"/>
              <a:t>EHESP - CC OMS FCI-CIF - 2026</a:t>
            </a:r>
          </a:p>
        </p:txBody>
      </p:sp>
      <p:sp>
        <p:nvSpPr>
          <p:cNvPr id="6" name="Espace réservé du numéro de diapositive 5">
            <a:extLst>
              <a:ext uri="{FF2B5EF4-FFF2-40B4-BE49-F238E27FC236}">
                <a16:creationId xmlns:a16="http://schemas.microsoft.com/office/drawing/2014/main" id="{77B319E0-23EA-BD36-3D06-53BD583513F4}"/>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882094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5947021-DAD6-4307-8898-2EBC647EFFD8}" type="datetime1">
              <a:rPr lang="fr-FR" smtClean="0"/>
              <a:t>19/01/2026</a:t>
            </a:fld>
            <a:endParaRPr lang="fr-FR"/>
          </a:p>
        </p:txBody>
      </p:sp>
      <p:sp>
        <p:nvSpPr>
          <p:cNvPr id="6" name="Footer Placeholder 5"/>
          <p:cNvSpPr>
            <a:spLocks noGrp="1"/>
          </p:cNvSpPr>
          <p:nvPr>
            <p:ph type="ftr" sz="quarter" idx="11"/>
          </p:nvPr>
        </p:nvSpPr>
        <p:spPr/>
        <p:txBody>
          <a:bodyPr/>
          <a:lstStyle/>
          <a:p>
            <a:r>
              <a:rPr lang="es-ES"/>
              <a:t>EHESP - CC OMS FCI-CIF - 2026</a:t>
            </a:r>
            <a:endParaRPr lang="fr-FR"/>
          </a:p>
        </p:txBody>
      </p:sp>
      <p:sp>
        <p:nvSpPr>
          <p:cNvPr id="7" name="Slide Number Placeholder 6"/>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3513485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E567AC0-6BA5-4957-AD83-3FAE813000F2}" type="datetime1">
              <a:rPr lang="fr-FR" smtClean="0"/>
              <a:t>19/01/2026</a:t>
            </a:fld>
            <a:endParaRPr lang="fr-FR"/>
          </a:p>
        </p:txBody>
      </p:sp>
      <p:sp>
        <p:nvSpPr>
          <p:cNvPr id="6" name="Footer Placeholder 5"/>
          <p:cNvSpPr>
            <a:spLocks noGrp="1"/>
          </p:cNvSpPr>
          <p:nvPr>
            <p:ph type="ftr" sz="quarter" idx="11"/>
          </p:nvPr>
        </p:nvSpPr>
        <p:spPr/>
        <p:txBody>
          <a:bodyPr/>
          <a:lstStyle/>
          <a:p>
            <a:r>
              <a:rPr lang="es-ES"/>
              <a:t>EHESP - CC OMS FCI-CIF - 2026</a:t>
            </a:r>
            <a:endParaRPr lang="fr-FR"/>
          </a:p>
        </p:txBody>
      </p:sp>
      <p:sp>
        <p:nvSpPr>
          <p:cNvPr id="7" name="Slide Number Placeholder 6"/>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1484222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31771B3-43FE-4CFF-9513-319A9042C202}" type="datetime1">
              <a:rPr lang="fr-FR" smtClean="0"/>
              <a:t>19/01/2026</a:t>
            </a:fld>
            <a:endParaRPr lang="fr-FR"/>
          </a:p>
        </p:txBody>
      </p:sp>
      <p:sp>
        <p:nvSpPr>
          <p:cNvPr id="6" name="Footer Placeholder 5"/>
          <p:cNvSpPr>
            <a:spLocks noGrp="1"/>
          </p:cNvSpPr>
          <p:nvPr>
            <p:ph type="ftr" sz="quarter" idx="11"/>
          </p:nvPr>
        </p:nvSpPr>
        <p:spPr/>
        <p:txBody>
          <a:bodyPr/>
          <a:lstStyle/>
          <a:p>
            <a:r>
              <a:rPr lang="es-ES"/>
              <a:t>EHESP - CC OMS FCI-CIF - 2026</a:t>
            </a:r>
            <a:endParaRPr lang="fr-FR"/>
          </a:p>
        </p:txBody>
      </p:sp>
      <p:sp>
        <p:nvSpPr>
          <p:cNvPr id="7" name="Slide Number Placeholder 6"/>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2764523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99FC3DC-7ED8-4003-AE37-A95AC3681668}" type="datetime1">
              <a:rPr lang="fr-FR" smtClean="0"/>
              <a:t>19/01/2026</a:t>
            </a:fld>
            <a:endParaRPr lang="fr-FR"/>
          </a:p>
        </p:txBody>
      </p:sp>
      <p:sp>
        <p:nvSpPr>
          <p:cNvPr id="6" name="Footer Placeholder 5"/>
          <p:cNvSpPr>
            <a:spLocks noGrp="1"/>
          </p:cNvSpPr>
          <p:nvPr>
            <p:ph type="ftr" sz="quarter" idx="11"/>
          </p:nvPr>
        </p:nvSpPr>
        <p:spPr/>
        <p:txBody>
          <a:bodyPr/>
          <a:lstStyle/>
          <a:p>
            <a:r>
              <a:rPr lang="es-ES"/>
              <a:t>EHESP - CC OMS FCI-CIF - 2026</a:t>
            </a:r>
            <a:endParaRPr lang="fr-FR"/>
          </a:p>
        </p:txBody>
      </p:sp>
      <p:sp>
        <p:nvSpPr>
          <p:cNvPr id="7" name="Slide Number Placeholder 6"/>
          <p:cNvSpPr>
            <a:spLocks noGrp="1"/>
          </p:cNvSpPr>
          <p:nvPr>
            <p:ph type="sldNum" sz="quarter" idx="12"/>
          </p:nvPr>
        </p:nvSpPr>
        <p:spPr/>
        <p:txBody>
          <a:bodyPr/>
          <a:lstStyle/>
          <a:p>
            <a:fld id="{91A7A0F2-FA9B-432E-BB49-6D0CC1C2484E}" type="slidenum">
              <a:rPr lang="fr-FR" smtClean="0"/>
              <a:t>‹N°›</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24081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C434508-1777-458D-AAA6-07C1F77F4DD3}" type="datetime1">
              <a:rPr lang="fr-FR" smtClean="0"/>
              <a:t>19/01/2026</a:t>
            </a:fld>
            <a:endParaRPr lang="fr-FR"/>
          </a:p>
        </p:txBody>
      </p:sp>
      <p:sp>
        <p:nvSpPr>
          <p:cNvPr id="6" name="Footer Placeholder 5"/>
          <p:cNvSpPr>
            <a:spLocks noGrp="1"/>
          </p:cNvSpPr>
          <p:nvPr>
            <p:ph type="ftr" sz="quarter" idx="11"/>
          </p:nvPr>
        </p:nvSpPr>
        <p:spPr/>
        <p:txBody>
          <a:bodyPr/>
          <a:lstStyle/>
          <a:p>
            <a:r>
              <a:rPr lang="es-ES"/>
              <a:t>EHESP - CC OMS FCI-CIF - 2026</a:t>
            </a:r>
            <a:endParaRPr lang="fr-FR"/>
          </a:p>
        </p:txBody>
      </p:sp>
      <p:sp>
        <p:nvSpPr>
          <p:cNvPr id="7" name="Slide Number Placeholder 6"/>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1581405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5D1376BD-DB7E-4B7F-8DDE-DD7CDA5921F3}" type="datetime1">
              <a:rPr lang="fr-FR" smtClean="0"/>
              <a:t>19/01/2026</a:t>
            </a:fld>
            <a:endParaRPr lang="fr-FR"/>
          </a:p>
        </p:txBody>
      </p:sp>
      <p:sp>
        <p:nvSpPr>
          <p:cNvPr id="4" name="Footer Placeholder 3"/>
          <p:cNvSpPr>
            <a:spLocks noGrp="1"/>
          </p:cNvSpPr>
          <p:nvPr>
            <p:ph type="ftr" sz="quarter" idx="11"/>
          </p:nvPr>
        </p:nvSpPr>
        <p:spPr/>
        <p:txBody>
          <a:bodyPr/>
          <a:lstStyle/>
          <a:p>
            <a:r>
              <a:rPr lang="es-ES"/>
              <a:t>EHESP - CC OMS FCI-CIF - 2026</a:t>
            </a:r>
            <a:endParaRPr lang="fr-FR"/>
          </a:p>
        </p:txBody>
      </p:sp>
      <p:sp>
        <p:nvSpPr>
          <p:cNvPr id="5" name="Slide Number Placeholder 4"/>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3095519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51CAE67F-01CD-45BC-A7BC-8AFEFFE17FAF}" type="datetime1">
              <a:rPr lang="fr-FR" smtClean="0"/>
              <a:t>19/01/2026</a:t>
            </a:fld>
            <a:endParaRPr lang="fr-FR"/>
          </a:p>
        </p:txBody>
      </p:sp>
      <p:sp>
        <p:nvSpPr>
          <p:cNvPr id="4" name="Footer Placeholder 3"/>
          <p:cNvSpPr>
            <a:spLocks noGrp="1"/>
          </p:cNvSpPr>
          <p:nvPr>
            <p:ph type="ftr" sz="quarter" idx="11"/>
          </p:nvPr>
        </p:nvSpPr>
        <p:spPr/>
        <p:txBody>
          <a:bodyPr/>
          <a:lstStyle/>
          <a:p>
            <a:r>
              <a:rPr lang="es-ES"/>
              <a:t>EHESP - CC OMS FCI-CIF - 2026</a:t>
            </a:r>
            <a:endParaRPr lang="fr-FR"/>
          </a:p>
        </p:txBody>
      </p:sp>
      <p:sp>
        <p:nvSpPr>
          <p:cNvPr id="5" name="Slide Number Placeholder 4"/>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3021852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739C6-AF30-4D5D-B60D-EBE7C4F8EB93}" type="datetime1">
              <a:rPr lang="fr-FR" smtClean="0"/>
              <a:t>19/01/2026</a:t>
            </a:fld>
            <a:endParaRPr lang="fr-FR"/>
          </a:p>
        </p:txBody>
      </p:sp>
      <p:sp>
        <p:nvSpPr>
          <p:cNvPr id="5" name="Footer Placeholder 4"/>
          <p:cNvSpPr>
            <a:spLocks noGrp="1"/>
          </p:cNvSpPr>
          <p:nvPr>
            <p:ph type="ftr" sz="quarter" idx="11"/>
          </p:nvPr>
        </p:nvSpPr>
        <p:spPr/>
        <p:txBody>
          <a:bodyPr/>
          <a:lstStyle/>
          <a:p>
            <a:r>
              <a:rPr lang="es-ES"/>
              <a:t>EHESP - CC OMS FCI-CIF - 2026</a:t>
            </a:r>
            <a:endParaRPr lang="fr-FR"/>
          </a:p>
        </p:txBody>
      </p:sp>
      <p:sp>
        <p:nvSpPr>
          <p:cNvPr id="6" name="Slide Number Placeholder 5"/>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900558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14928A-15E4-4641-808E-D8A43AE39F06}" type="datetime1">
              <a:rPr lang="fr-FR" smtClean="0"/>
              <a:t>19/01/2026</a:t>
            </a:fld>
            <a:endParaRPr lang="fr-FR"/>
          </a:p>
        </p:txBody>
      </p:sp>
      <p:sp>
        <p:nvSpPr>
          <p:cNvPr id="5" name="Footer Placeholder 4"/>
          <p:cNvSpPr>
            <a:spLocks noGrp="1"/>
          </p:cNvSpPr>
          <p:nvPr>
            <p:ph type="ftr" sz="quarter" idx="11"/>
          </p:nvPr>
        </p:nvSpPr>
        <p:spPr/>
        <p:txBody>
          <a:bodyPr/>
          <a:lstStyle/>
          <a:p>
            <a:r>
              <a:rPr lang="es-ES"/>
              <a:t>EHESP - CC OMS FCI-CIF - 2026</a:t>
            </a:r>
            <a:endParaRPr lang="fr-FR"/>
          </a:p>
        </p:txBody>
      </p:sp>
      <p:sp>
        <p:nvSpPr>
          <p:cNvPr id="6" name="Slide Number Placeholder 5"/>
          <p:cNvSpPr>
            <a:spLocks noGrp="1"/>
          </p:cNvSpPr>
          <p:nvPr>
            <p:ph type="sldNum" sz="quarter" idx="12"/>
          </p:nvPr>
        </p:nvSpPr>
        <p:spPr/>
        <p:txBody>
          <a:bodyPr/>
          <a:lstStyle/>
          <a:p>
            <a:fld id="{91A7A0F2-FA9B-432E-BB49-6D0CC1C2484E}" type="slidenum">
              <a:rPr lang="fr-FR" smtClean="0"/>
              <a:t>‹N°›</a:t>
            </a:fld>
            <a:endParaRPr lang="fr-FR"/>
          </a:p>
        </p:txBody>
      </p:sp>
    </p:spTree>
    <p:extLst>
      <p:ext uri="{BB962C8B-B14F-4D97-AF65-F5344CB8AC3E}">
        <p14:creationId xmlns:p14="http://schemas.microsoft.com/office/powerpoint/2010/main" val="1651398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624417" y="188913"/>
            <a:ext cx="10972800" cy="792162"/>
          </a:xfrm>
        </p:spPr>
        <p:txBody>
          <a:bodyPr/>
          <a:lstStyle/>
          <a:p>
            <a:r>
              <a:rPr lang="fr-FR"/>
              <a:t>Cliquez pour modifier le style du titre</a:t>
            </a:r>
          </a:p>
        </p:txBody>
      </p:sp>
      <p:sp>
        <p:nvSpPr>
          <p:cNvPr id="3" name="Espace réservé du contenu 2"/>
          <p:cNvSpPr>
            <a:spLocks noGrp="1"/>
          </p:cNvSpPr>
          <p:nvPr>
            <p:ph sz="half" idx="1"/>
          </p:nvPr>
        </p:nvSpPr>
        <p:spPr>
          <a:xfrm>
            <a:off x="609600" y="1196976"/>
            <a:ext cx="10972800" cy="23907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0" y="3740151"/>
            <a:ext cx="10972800" cy="23907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a:xfrm>
            <a:off x="4165600" y="6248400"/>
            <a:ext cx="3860800" cy="457200"/>
          </a:xfrm>
        </p:spPr>
        <p:txBody>
          <a:bodyPr/>
          <a:lstStyle>
            <a:lvl1pPr>
              <a:defRPr/>
            </a:lvl1pPr>
          </a:lstStyle>
          <a:p>
            <a:pPr>
              <a:defRPr/>
            </a:pPr>
            <a:r>
              <a:rPr lang="es-ES"/>
              <a:t>EHESP - CC OMS FCI-CIF - 2026</a:t>
            </a:r>
            <a:endParaRPr lang="fr-FR"/>
          </a:p>
        </p:txBody>
      </p:sp>
      <p:sp>
        <p:nvSpPr>
          <p:cNvPr id="6" name="Espace réservé du numéro de diapositive 5"/>
          <p:cNvSpPr>
            <a:spLocks noGrp="1"/>
          </p:cNvSpPr>
          <p:nvPr>
            <p:ph type="sldNum" sz="quarter" idx="11"/>
          </p:nvPr>
        </p:nvSpPr>
        <p:spPr>
          <a:xfrm>
            <a:off x="8737600" y="6243638"/>
            <a:ext cx="2844800" cy="457200"/>
          </a:xfrm>
        </p:spPr>
        <p:txBody>
          <a:bodyPr/>
          <a:lstStyle>
            <a:lvl1pPr>
              <a:defRPr/>
            </a:lvl1pPr>
          </a:lstStyle>
          <a:p>
            <a:fld id="{609D6C54-29BC-4793-8D3A-2353EC49981C}" type="slidenum">
              <a:rPr lang="fr-FR" altLang="fr-FR"/>
              <a:pPr/>
              <a:t>‹N°›</a:t>
            </a:fld>
            <a:endParaRPr lang="fr-FR" altLang="fr-FR"/>
          </a:p>
        </p:txBody>
      </p:sp>
      <p:sp>
        <p:nvSpPr>
          <p:cNvPr id="7" name="Espace réservé de la date 6"/>
          <p:cNvSpPr>
            <a:spLocks noGrp="1"/>
          </p:cNvSpPr>
          <p:nvPr>
            <p:ph type="dt" sz="half" idx="12"/>
          </p:nvPr>
        </p:nvSpPr>
        <p:spPr>
          <a:xfrm>
            <a:off x="609600" y="6248400"/>
            <a:ext cx="2844800" cy="457200"/>
          </a:xfrm>
          <a:prstGeom prst="rect">
            <a:avLst/>
          </a:prstGeom>
        </p:spPr>
        <p:txBody>
          <a:bodyPr/>
          <a:lstStyle>
            <a:lvl1pPr>
              <a:defRPr>
                <a:latin typeface="Times"/>
              </a:defRPr>
            </a:lvl1pPr>
          </a:lstStyle>
          <a:p>
            <a:pPr>
              <a:defRPr/>
            </a:pPr>
            <a:fld id="{0051D8B7-D8C0-4AB8-B0C8-23682AF5B489}" type="datetime1">
              <a:rPr lang="fr-FR" smtClean="0"/>
              <a:t>19/01/2026</a:t>
            </a:fld>
            <a:endParaRPr lang="fr-FR"/>
          </a:p>
        </p:txBody>
      </p:sp>
    </p:spTree>
    <p:extLst>
      <p:ext uri="{BB962C8B-B14F-4D97-AF65-F5344CB8AC3E}">
        <p14:creationId xmlns:p14="http://schemas.microsoft.com/office/powerpoint/2010/main" val="42071335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B74D0-B720-9891-94FB-905DC893DB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6E5F5F0-D3C5-E33B-32AD-06CB49BD96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6342BC-8135-E3F8-29A7-1BDAA451CBAD}"/>
              </a:ext>
            </a:extLst>
          </p:cNvPr>
          <p:cNvSpPr>
            <a:spLocks noGrp="1"/>
          </p:cNvSpPr>
          <p:nvPr>
            <p:ph type="dt" sz="half" idx="10"/>
          </p:nvPr>
        </p:nvSpPr>
        <p:spPr/>
        <p:txBody>
          <a:bodyPr/>
          <a:lstStyle/>
          <a:p>
            <a:fld id="{3BA006AA-E9F5-41DA-AAD4-D49D55126144}" type="datetime1">
              <a:rPr lang="fr-FR" smtClean="0"/>
              <a:t>19/01/2026</a:t>
            </a:fld>
            <a:endParaRPr lang="fr-FR"/>
          </a:p>
        </p:txBody>
      </p:sp>
      <p:sp>
        <p:nvSpPr>
          <p:cNvPr id="5" name="Espace réservé du pied de page 4">
            <a:extLst>
              <a:ext uri="{FF2B5EF4-FFF2-40B4-BE49-F238E27FC236}">
                <a16:creationId xmlns:a16="http://schemas.microsoft.com/office/drawing/2014/main" id="{6EF02FF9-47F1-8F47-6143-A8A8C469E16E}"/>
              </a:ext>
            </a:extLst>
          </p:cNvPr>
          <p:cNvSpPr>
            <a:spLocks noGrp="1"/>
          </p:cNvSpPr>
          <p:nvPr>
            <p:ph type="ftr" sz="quarter" idx="11"/>
          </p:nvPr>
        </p:nvSpPr>
        <p:spPr/>
        <p:txBody>
          <a:bodyPr/>
          <a:lstStyle/>
          <a:p>
            <a:r>
              <a:rPr lang="fr-FR"/>
              <a:t>EHESP - CC OMS FCI-CIF - 2026</a:t>
            </a:r>
          </a:p>
        </p:txBody>
      </p:sp>
      <p:sp>
        <p:nvSpPr>
          <p:cNvPr id="6" name="Espace réservé du numéro de diapositive 5">
            <a:extLst>
              <a:ext uri="{FF2B5EF4-FFF2-40B4-BE49-F238E27FC236}">
                <a16:creationId xmlns:a16="http://schemas.microsoft.com/office/drawing/2014/main" id="{9A1A3A24-5A6B-F0B2-83B5-614E109F04A0}"/>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1663259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10363200" cy="1219200"/>
          </a:xfrm>
        </p:spPr>
        <p:txBody>
          <a:bodyPr/>
          <a:lstStyle/>
          <a:p>
            <a:r>
              <a:rPr lang="fr-FR"/>
              <a:t>Modifiez le style du titre</a:t>
            </a:r>
          </a:p>
        </p:txBody>
      </p:sp>
      <p:sp>
        <p:nvSpPr>
          <p:cNvPr id="3" name="Espace réservé de l'image de la bibliothèque 2"/>
          <p:cNvSpPr>
            <a:spLocks noGrp="1"/>
          </p:cNvSpPr>
          <p:nvPr>
            <p:ph type="clipArt" sz="half" idx="1"/>
          </p:nvPr>
        </p:nvSpPr>
        <p:spPr>
          <a:xfrm>
            <a:off x="914400" y="1641475"/>
            <a:ext cx="5080000" cy="4454525"/>
          </a:xfrm>
        </p:spPr>
        <p:txBody>
          <a:bodyPr/>
          <a:lstStyle/>
          <a:p>
            <a:pPr lvl="0"/>
            <a:endParaRPr lang="fr-FR" noProof="0"/>
          </a:p>
        </p:txBody>
      </p:sp>
      <p:sp>
        <p:nvSpPr>
          <p:cNvPr id="4" name="Espace réservé du texte 3"/>
          <p:cNvSpPr>
            <a:spLocks noGrp="1"/>
          </p:cNvSpPr>
          <p:nvPr>
            <p:ph type="body" sz="half" idx="2"/>
          </p:nvPr>
        </p:nvSpPr>
        <p:spPr>
          <a:xfrm>
            <a:off x="6197600" y="1641475"/>
            <a:ext cx="5080000" cy="4454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914400" y="6248400"/>
            <a:ext cx="2540000" cy="457200"/>
          </a:xfrm>
          <a:prstGeom prst="rect">
            <a:avLst/>
          </a:prstGeom>
        </p:spPr>
        <p:txBody>
          <a:bodyPr/>
          <a:lstStyle>
            <a:lvl1pPr>
              <a:defRPr>
                <a:latin typeface="Times"/>
              </a:defRPr>
            </a:lvl1pPr>
          </a:lstStyle>
          <a:p>
            <a:pPr>
              <a:defRPr/>
            </a:pPr>
            <a:fld id="{81004B4C-8D42-4446-888D-74AE85FBB860}" type="datetime1">
              <a:rPr lang="fr-FR" altLang="fr-FR" smtClean="0"/>
              <a:t>19/01/2026</a:t>
            </a:fld>
            <a:endParaRPr lang="fr-FR" altLang="fr-FR"/>
          </a:p>
        </p:txBody>
      </p:sp>
      <p:sp>
        <p:nvSpPr>
          <p:cNvPr id="6" name="Espace réservé du pied de page 5"/>
          <p:cNvSpPr>
            <a:spLocks noGrp="1"/>
          </p:cNvSpPr>
          <p:nvPr>
            <p:ph type="ftr" sz="quarter" idx="11"/>
          </p:nvPr>
        </p:nvSpPr>
        <p:spPr>
          <a:xfrm>
            <a:off x="4165600" y="6248400"/>
            <a:ext cx="3860800" cy="457200"/>
          </a:xfrm>
        </p:spPr>
        <p:txBody>
          <a:bodyPr/>
          <a:lstStyle>
            <a:lvl1pPr>
              <a:defRPr/>
            </a:lvl1pPr>
          </a:lstStyle>
          <a:p>
            <a:pPr>
              <a:defRPr/>
            </a:pPr>
            <a:r>
              <a:rPr lang="es-ES" altLang="fr-FR"/>
              <a:t>EHESP - CC OMS FCI-CIF - 2026</a:t>
            </a:r>
            <a:endParaRPr lang="fr-FR" altLang="fr-FR"/>
          </a:p>
        </p:txBody>
      </p:sp>
      <p:sp>
        <p:nvSpPr>
          <p:cNvPr id="7" name="Espace réservé du numéro de diapositive 6"/>
          <p:cNvSpPr>
            <a:spLocks noGrp="1"/>
          </p:cNvSpPr>
          <p:nvPr>
            <p:ph type="sldNum" sz="quarter" idx="12"/>
          </p:nvPr>
        </p:nvSpPr>
        <p:spPr>
          <a:xfrm>
            <a:off x="8737600" y="6248400"/>
            <a:ext cx="2540000" cy="457200"/>
          </a:xfrm>
        </p:spPr>
        <p:txBody>
          <a:bodyPr/>
          <a:lstStyle>
            <a:lvl1pPr>
              <a:defRPr/>
            </a:lvl1pPr>
          </a:lstStyle>
          <a:p>
            <a:fld id="{939D0078-59EA-4AD5-A5C3-19DBC347CF36}" type="slidenum">
              <a:rPr lang="fr-FR" altLang="fr-FR"/>
              <a:pPr/>
              <a:t>‹N°›</a:t>
            </a:fld>
            <a:endParaRPr lang="fr-FR" altLang="fr-FR"/>
          </a:p>
        </p:txBody>
      </p:sp>
    </p:spTree>
    <p:extLst>
      <p:ext uri="{BB962C8B-B14F-4D97-AF65-F5344CB8AC3E}">
        <p14:creationId xmlns:p14="http://schemas.microsoft.com/office/powerpoint/2010/main" val="284471530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rtlCol="0">
            <a:normAutofit/>
          </a:bodyPr>
          <a:lstStyle/>
          <a:p>
            <a:pPr lvl="0"/>
            <a:endParaRPr lang="fr-FR" noProof="0"/>
          </a:p>
        </p:txBody>
      </p:sp>
      <p:sp>
        <p:nvSpPr>
          <p:cNvPr id="4" name="Rectangle 5"/>
          <p:cNvSpPr>
            <a:spLocks noGrp="1" noChangeArrowheads="1"/>
          </p:cNvSpPr>
          <p:nvPr>
            <p:ph type="ftr" sz="quarter" idx="10"/>
          </p:nvPr>
        </p:nvSpPr>
        <p:spPr/>
        <p:txBody>
          <a:bodyPr/>
          <a:lstStyle>
            <a:lvl1pPr eaLnBrk="0" fontAlgn="base" hangingPunct="0">
              <a:spcBef>
                <a:spcPct val="0"/>
              </a:spcBef>
              <a:spcAft>
                <a:spcPct val="0"/>
              </a:spcAft>
              <a:defRPr>
                <a:latin typeface="Times"/>
              </a:defRPr>
            </a:lvl1pPr>
          </a:lstStyle>
          <a:p>
            <a:pPr>
              <a:defRPr/>
            </a:pPr>
            <a:r>
              <a:rPr lang="es-ES" altLang="fr-FR"/>
              <a:t>EHESP - CC OMS FCI-CIF - 2026</a:t>
            </a:r>
            <a:endParaRPr lang="fr-FR" altLang="fr-FR" sz="1000"/>
          </a:p>
        </p:txBody>
      </p:sp>
      <p:sp>
        <p:nvSpPr>
          <p:cNvPr id="5" name="Rectangle 6"/>
          <p:cNvSpPr>
            <a:spLocks noGrp="1" noChangeArrowheads="1"/>
          </p:cNvSpPr>
          <p:nvPr>
            <p:ph type="sldNum" sz="quarter" idx="11"/>
          </p:nvPr>
        </p:nvSpPr>
        <p:spPr/>
        <p:txBody>
          <a:bodyPr/>
          <a:lstStyle>
            <a:lvl1pPr eaLnBrk="0" hangingPunct="0">
              <a:defRPr>
                <a:latin typeface="Times" panose="02020603050405020304" pitchFamily="18" charset="0"/>
              </a:defRPr>
            </a:lvl1pPr>
          </a:lstStyle>
          <a:p>
            <a:fld id="{01286568-51F3-4EE9-87A2-E70162BCD274}" type="slidenum">
              <a:rPr lang="fr-FR" altLang="fr-FR"/>
              <a:pPr/>
              <a:t>‹N°›</a:t>
            </a:fld>
            <a:endParaRPr lang="fr-FR" altLang="fr-FR" sz="1400"/>
          </a:p>
        </p:txBody>
      </p:sp>
    </p:spTree>
    <p:extLst>
      <p:ext uri="{BB962C8B-B14F-4D97-AF65-F5344CB8AC3E}">
        <p14:creationId xmlns:p14="http://schemas.microsoft.com/office/powerpoint/2010/main" val="3738586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0E03F103-39E5-4507-8DEA-D3C7ED45E7D2}" type="datetime1">
              <a:rPr lang="fr-FR" smtClean="0"/>
              <a:t>19/01/2026</a:t>
            </a:fld>
            <a:endParaRPr lang="fr-FR"/>
          </a:p>
        </p:txBody>
      </p:sp>
      <p:sp>
        <p:nvSpPr>
          <p:cNvPr id="5" name="Footer Placeholder 4"/>
          <p:cNvSpPr>
            <a:spLocks noGrp="1"/>
          </p:cNvSpPr>
          <p:nvPr>
            <p:ph type="ftr" sz="quarter" idx="11"/>
          </p:nvPr>
        </p:nvSpPr>
        <p:spPr/>
        <p:txBody>
          <a:bodyPr/>
          <a:lstStyle/>
          <a:p>
            <a:r>
              <a:rPr lang="es-ES"/>
              <a:t>EHESP - CC OMS FCI-CIF - 2026</a:t>
            </a:r>
            <a:endParaRPr lang="fr-FR"/>
          </a:p>
        </p:txBody>
      </p:sp>
      <p:sp>
        <p:nvSpPr>
          <p:cNvPr id="6" name="Slide Number Placeholder 5"/>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1708785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3CF243-5A32-4B83-AD58-4ECB9DB19941}" type="datetime1">
              <a:rPr lang="fr-FR" smtClean="0"/>
              <a:t>19/01/2026</a:t>
            </a:fld>
            <a:endParaRPr lang="fr-FR"/>
          </a:p>
        </p:txBody>
      </p:sp>
      <p:sp>
        <p:nvSpPr>
          <p:cNvPr id="5" name="Footer Placeholder 4"/>
          <p:cNvSpPr>
            <a:spLocks noGrp="1"/>
          </p:cNvSpPr>
          <p:nvPr>
            <p:ph type="ftr" sz="quarter" idx="11"/>
          </p:nvPr>
        </p:nvSpPr>
        <p:spPr/>
        <p:txBody>
          <a:bodyPr/>
          <a:lstStyle/>
          <a:p>
            <a:r>
              <a:rPr lang="es-ES"/>
              <a:t>EHESP - CC OMS FCI-CIF - 2026</a:t>
            </a:r>
            <a:endParaRPr lang="fr-FR"/>
          </a:p>
        </p:txBody>
      </p:sp>
      <p:sp>
        <p:nvSpPr>
          <p:cNvPr id="6" name="Slide Number Placeholder 5"/>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3414715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90482C2-F74F-4EEC-A8B9-7C667C7005AE}" type="datetime1">
              <a:rPr lang="fr-FR" smtClean="0"/>
              <a:t>19/01/2026</a:t>
            </a:fld>
            <a:endParaRPr lang="fr-FR"/>
          </a:p>
        </p:txBody>
      </p:sp>
      <p:sp>
        <p:nvSpPr>
          <p:cNvPr id="5" name="Footer Placeholder 4"/>
          <p:cNvSpPr>
            <a:spLocks noGrp="1"/>
          </p:cNvSpPr>
          <p:nvPr>
            <p:ph type="ftr" sz="quarter" idx="11"/>
          </p:nvPr>
        </p:nvSpPr>
        <p:spPr/>
        <p:txBody>
          <a:bodyPr/>
          <a:lstStyle/>
          <a:p>
            <a:r>
              <a:rPr lang="es-ES"/>
              <a:t>EHESP - CC OMS FCI-CIF - 2026</a:t>
            </a:r>
            <a:endParaRPr lang="fr-FR"/>
          </a:p>
        </p:txBody>
      </p:sp>
      <p:sp>
        <p:nvSpPr>
          <p:cNvPr id="6" name="Slide Number Placeholder 5"/>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390732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5086E40-5F24-4FB9-B495-A0E57AD1983C}" type="datetime1">
              <a:rPr lang="fr-FR" smtClean="0"/>
              <a:t>19/01/2026</a:t>
            </a:fld>
            <a:endParaRPr lang="fr-FR"/>
          </a:p>
        </p:txBody>
      </p:sp>
      <p:sp>
        <p:nvSpPr>
          <p:cNvPr id="6" name="Footer Placeholder 5"/>
          <p:cNvSpPr>
            <a:spLocks noGrp="1"/>
          </p:cNvSpPr>
          <p:nvPr>
            <p:ph type="ftr" sz="quarter" idx="11"/>
          </p:nvPr>
        </p:nvSpPr>
        <p:spPr/>
        <p:txBody>
          <a:bodyPr/>
          <a:lstStyle/>
          <a:p>
            <a:r>
              <a:rPr lang="es-ES"/>
              <a:t>EHESP - CC OMS FCI-CIF - 2026</a:t>
            </a:r>
            <a:endParaRPr lang="fr-FR"/>
          </a:p>
        </p:txBody>
      </p:sp>
      <p:sp>
        <p:nvSpPr>
          <p:cNvPr id="7" name="Slide Number Placeholder 6"/>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450137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060AB15-A75F-42E3-A550-50848CE4F10A}" type="datetime1">
              <a:rPr lang="fr-FR" smtClean="0"/>
              <a:t>19/01/2026</a:t>
            </a:fld>
            <a:endParaRPr lang="fr-FR"/>
          </a:p>
        </p:txBody>
      </p:sp>
      <p:sp>
        <p:nvSpPr>
          <p:cNvPr id="8" name="Footer Placeholder 7"/>
          <p:cNvSpPr>
            <a:spLocks noGrp="1"/>
          </p:cNvSpPr>
          <p:nvPr>
            <p:ph type="ftr" sz="quarter" idx="11"/>
          </p:nvPr>
        </p:nvSpPr>
        <p:spPr/>
        <p:txBody>
          <a:bodyPr/>
          <a:lstStyle/>
          <a:p>
            <a:r>
              <a:rPr lang="es-ES"/>
              <a:t>EHESP - CC OMS FCI-CIF - 2026</a:t>
            </a:r>
            <a:endParaRPr lang="fr-FR"/>
          </a:p>
        </p:txBody>
      </p:sp>
      <p:sp>
        <p:nvSpPr>
          <p:cNvPr id="9" name="Slide Number Placeholder 8"/>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4105470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E51498B-7CFB-4AB1-BD28-8288B8E95FEA}" type="datetime1">
              <a:rPr lang="fr-FR" smtClean="0"/>
              <a:t>19/01/2026</a:t>
            </a:fld>
            <a:endParaRPr lang="fr-FR"/>
          </a:p>
        </p:txBody>
      </p:sp>
      <p:sp>
        <p:nvSpPr>
          <p:cNvPr id="4" name="Footer Placeholder 3"/>
          <p:cNvSpPr>
            <a:spLocks noGrp="1"/>
          </p:cNvSpPr>
          <p:nvPr>
            <p:ph type="ftr" sz="quarter" idx="11"/>
          </p:nvPr>
        </p:nvSpPr>
        <p:spPr/>
        <p:txBody>
          <a:bodyPr/>
          <a:lstStyle/>
          <a:p>
            <a:r>
              <a:rPr lang="es-ES"/>
              <a:t>EHESP - CC OMS FCI-CIF - 2026</a:t>
            </a:r>
            <a:endParaRPr lang="fr-FR"/>
          </a:p>
        </p:txBody>
      </p:sp>
      <p:sp>
        <p:nvSpPr>
          <p:cNvPr id="5" name="Slide Number Placeholder 4"/>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2565533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2FDC4-DA9B-4F9C-ABA4-528313A0926A}" type="datetime1">
              <a:rPr lang="fr-FR" smtClean="0"/>
              <a:t>19/01/2026</a:t>
            </a:fld>
            <a:endParaRPr lang="fr-FR"/>
          </a:p>
        </p:txBody>
      </p:sp>
      <p:sp>
        <p:nvSpPr>
          <p:cNvPr id="3" name="Footer Placeholder 2"/>
          <p:cNvSpPr>
            <a:spLocks noGrp="1"/>
          </p:cNvSpPr>
          <p:nvPr>
            <p:ph type="ftr" sz="quarter" idx="11"/>
          </p:nvPr>
        </p:nvSpPr>
        <p:spPr/>
        <p:txBody>
          <a:bodyPr/>
          <a:lstStyle/>
          <a:p>
            <a:r>
              <a:rPr lang="es-ES"/>
              <a:t>EHESP - CC OMS FCI-CIF - 2026</a:t>
            </a:r>
            <a:endParaRPr lang="fr-FR"/>
          </a:p>
        </p:txBody>
      </p:sp>
      <p:sp>
        <p:nvSpPr>
          <p:cNvPr id="4" name="Slide Number Placeholder 3"/>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3403374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39F83E5-9935-48CB-B9D7-D2C02005542A}" type="datetime1">
              <a:rPr lang="fr-FR" smtClean="0"/>
              <a:t>19/01/2026</a:t>
            </a:fld>
            <a:endParaRPr lang="fr-FR"/>
          </a:p>
        </p:txBody>
      </p:sp>
      <p:sp>
        <p:nvSpPr>
          <p:cNvPr id="6" name="Footer Placeholder 5"/>
          <p:cNvSpPr>
            <a:spLocks noGrp="1"/>
          </p:cNvSpPr>
          <p:nvPr>
            <p:ph type="ftr" sz="quarter" idx="11"/>
          </p:nvPr>
        </p:nvSpPr>
        <p:spPr/>
        <p:txBody>
          <a:bodyPr/>
          <a:lstStyle/>
          <a:p>
            <a:r>
              <a:rPr lang="es-ES"/>
              <a:t>EHESP - CC OMS FCI-CIF - 2026</a:t>
            </a:r>
            <a:endParaRPr lang="fr-FR"/>
          </a:p>
        </p:txBody>
      </p:sp>
      <p:sp>
        <p:nvSpPr>
          <p:cNvPr id="7" name="Slide Number Placeholder 6"/>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53243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674FDE-ECAF-8FB0-29E9-E3C6F86053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C99F81-554D-7911-71EF-66681577DF5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0504AC3-91C5-5DBF-2ABB-012F4C5B8D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4A7C152-9B20-0CA7-F9AF-6511E7DA0C52}"/>
              </a:ext>
            </a:extLst>
          </p:cNvPr>
          <p:cNvSpPr>
            <a:spLocks noGrp="1"/>
          </p:cNvSpPr>
          <p:nvPr>
            <p:ph type="dt" sz="half" idx="10"/>
          </p:nvPr>
        </p:nvSpPr>
        <p:spPr/>
        <p:txBody>
          <a:bodyPr/>
          <a:lstStyle/>
          <a:p>
            <a:fld id="{866FC465-8CB5-4337-867F-6115CD8E9437}" type="datetime1">
              <a:rPr lang="fr-FR" smtClean="0"/>
              <a:t>19/01/2026</a:t>
            </a:fld>
            <a:endParaRPr lang="fr-FR"/>
          </a:p>
        </p:txBody>
      </p:sp>
      <p:sp>
        <p:nvSpPr>
          <p:cNvPr id="6" name="Espace réservé du pied de page 5">
            <a:extLst>
              <a:ext uri="{FF2B5EF4-FFF2-40B4-BE49-F238E27FC236}">
                <a16:creationId xmlns:a16="http://schemas.microsoft.com/office/drawing/2014/main" id="{02FC31E6-5368-ED19-6904-210DB0F9E51E}"/>
              </a:ext>
            </a:extLst>
          </p:cNvPr>
          <p:cNvSpPr>
            <a:spLocks noGrp="1"/>
          </p:cNvSpPr>
          <p:nvPr>
            <p:ph type="ftr" sz="quarter" idx="11"/>
          </p:nvPr>
        </p:nvSpPr>
        <p:spPr/>
        <p:txBody>
          <a:bodyPr/>
          <a:lstStyle/>
          <a:p>
            <a:r>
              <a:rPr lang="fr-FR"/>
              <a:t>EHESP - CC OMS FCI-CIF - 2026</a:t>
            </a:r>
          </a:p>
        </p:txBody>
      </p:sp>
      <p:sp>
        <p:nvSpPr>
          <p:cNvPr id="7" name="Espace réservé du numéro de diapositive 6">
            <a:extLst>
              <a:ext uri="{FF2B5EF4-FFF2-40B4-BE49-F238E27FC236}">
                <a16:creationId xmlns:a16="http://schemas.microsoft.com/office/drawing/2014/main" id="{418AA0AE-9179-FA93-3088-E2A6E78FB2AB}"/>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387722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28474A9-2245-43F1-BCCB-985DEA3201E5}" type="datetime1">
              <a:rPr lang="fr-FR" smtClean="0"/>
              <a:t>19/01/2026</a:t>
            </a:fld>
            <a:endParaRPr lang="fr-FR"/>
          </a:p>
        </p:txBody>
      </p:sp>
      <p:sp>
        <p:nvSpPr>
          <p:cNvPr id="6" name="Footer Placeholder 5"/>
          <p:cNvSpPr>
            <a:spLocks noGrp="1"/>
          </p:cNvSpPr>
          <p:nvPr>
            <p:ph type="ftr" sz="quarter" idx="11"/>
          </p:nvPr>
        </p:nvSpPr>
        <p:spPr/>
        <p:txBody>
          <a:bodyPr/>
          <a:lstStyle/>
          <a:p>
            <a:r>
              <a:rPr lang="es-ES"/>
              <a:t>EHESP - CC OMS FCI-CIF - 2026</a:t>
            </a:r>
            <a:endParaRPr lang="fr-FR"/>
          </a:p>
        </p:txBody>
      </p:sp>
      <p:sp>
        <p:nvSpPr>
          <p:cNvPr id="7" name="Slide Number Placeholder 6"/>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1977599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FF0CCD1-D7B7-46CF-AE9E-42EAB6814F20}" type="datetime1">
              <a:rPr lang="fr-FR" smtClean="0"/>
              <a:t>19/01/2026</a:t>
            </a:fld>
            <a:endParaRPr lang="fr-FR"/>
          </a:p>
        </p:txBody>
      </p:sp>
      <p:sp>
        <p:nvSpPr>
          <p:cNvPr id="5" name="Footer Placeholder 4"/>
          <p:cNvSpPr>
            <a:spLocks noGrp="1"/>
          </p:cNvSpPr>
          <p:nvPr>
            <p:ph type="ftr" sz="quarter" idx="11"/>
          </p:nvPr>
        </p:nvSpPr>
        <p:spPr/>
        <p:txBody>
          <a:bodyPr/>
          <a:lstStyle/>
          <a:p>
            <a:r>
              <a:rPr lang="es-ES"/>
              <a:t>EHESP - CC OMS FCI-CIF - 2026</a:t>
            </a:r>
            <a:endParaRPr lang="fr-FR"/>
          </a:p>
        </p:txBody>
      </p:sp>
      <p:sp>
        <p:nvSpPr>
          <p:cNvPr id="6" name="Slide Number Placeholder 5"/>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1988067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D54290-F2F4-42C9-A14F-881C2396CEE2}" type="datetime1">
              <a:rPr lang="fr-FR" smtClean="0"/>
              <a:t>19/01/2026</a:t>
            </a:fld>
            <a:endParaRPr lang="fr-FR"/>
          </a:p>
        </p:txBody>
      </p:sp>
      <p:sp>
        <p:nvSpPr>
          <p:cNvPr id="5" name="Footer Placeholder 4"/>
          <p:cNvSpPr>
            <a:spLocks noGrp="1"/>
          </p:cNvSpPr>
          <p:nvPr>
            <p:ph type="ftr" sz="quarter" idx="11"/>
          </p:nvPr>
        </p:nvSpPr>
        <p:spPr/>
        <p:txBody>
          <a:bodyPr/>
          <a:lstStyle/>
          <a:p>
            <a:r>
              <a:rPr lang="es-ES"/>
              <a:t>EHESP - CC OMS FCI-CIF - 2026</a:t>
            </a:r>
            <a:endParaRPr lang="fr-FR"/>
          </a:p>
        </p:txBody>
      </p:sp>
      <p:sp>
        <p:nvSpPr>
          <p:cNvPr id="6" name="Slide Number Placeholder 5"/>
          <p:cNvSpPr>
            <a:spLocks noGrp="1"/>
          </p:cNvSpPr>
          <p:nvPr>
            <p:ph type="sldNum" sz="quarter" idx="12"/>
          </p:nvPr>
        </p:nvSpPr>
        <p:spPr/>
        <p:txBody>
          <a:bodyPr/>
          <a:lstStyle/>
          <a:p>
            <a:fld id="{EAA23243-C32C-4331-B803-12740A46DCAE}" type="slidenum">
              <a:rPr lang="fr-FR" smtClean="0"/>
              <a:t>‹N°›</a:t>
            </a:fld>
            <a:endParaRPr lang="fr-FR"/>
          </a:p>
        </p:txBody>
      </p:sp>
    </p:spTree>
    <p:extLst>
      <p:ext uri="{BB962C8B-B14F-4D97-AF65-F5344CB8AC3E}">
        <p14:creationId xmlns:p14="http://schemas.microsoft.com/office/powerpoint/2010/main" val="159884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CED5C-6BF1-8187-B393-C6D76543038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75A5389-FEA9-43F3-2EC2-FDD7EC0A2C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EC5BC8E-FBB8-2422-03FB-EE0F05043DA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C0C560-4ED9-4C82-6FF3-8EF03C701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6A4AF28-AF03-31E6-4F14-73131174531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514D754-507D-7558-9BE1-29D21AD64A08}"/>
              </a:ext>
            </a:extLst>
          </p:cNvPr>
          <p:cNvSpPr>
            <a:spLocks noGrp="1"/>
          </p:cNvSpPr>
          <p:nvPr>
            <p:ph type="dt" sz="half" idx="10"/>
          </p:nvPr>
        </p:nvSpPr>
        <p:spPr/>
        <p:txBody>
          <a:bodyPr/>
          <a:lstStyle/>
          <a:p>
            <a:fld id="{4BE2FE7E-ABD9-4B08-85D8-3A9AA2966C41}" type="datetime1">
              <a:rPr lang="fr-FR" smtClean="0"/>
              <a:t>19/01/2026</a:t>
            </a:fld>
            <a:endParaRPr lang="fr-FR"/>
          </a:p>
        </p:txBody>
      </p:sp>
      <p:sp>
        <p:nvSpPr>
          <p:cNvPr id="8" name="Espace réservé du pied de page 7">
            <a:extLst>
              <a:ext uri="{FF2B5EF4-FFF2-40B4-BE49-F238E27FC236}">
                <a16:creationId xmlns:a16="http://schemas.microsoft.com/office/drawing/2014/main" id="{88E657E8-9B3C-A16C-FFA6-000121C3580C}"/>
              </a:ext>
            </a:extLst>
          </p:cNvPr>
          <p:cNvSpPr>
            <a:spLocks noGrp="1"/>
          </p:cNvSpPr>
          <p:nvPr>
            <p:ph type="ftr" sz="quarter" idx="11"/>
          </p:nvPr>
        </p:nvSpPr>
        <p:spPr/>
        <p:txBody>
          <a:bodyPr/>
          <a:lstStyle/>
          <a:p>
            <a:r>
              <a:rPr lang="fr-FR"/>
              <a:t>EHESP - CC OMS FCI-CIF - 2026</a:t>
            </a:r>
          </a:p>
        </p:txBody>
      </p:sp>
      <p:sp>
        <p:nvSpPr>
          <p:cNvPr id="9" name="Espace réservé du numéro de diapositive 8">
            <a:extLst>
              <a:ext uri="{FF2B5EF4-FFF2-40B4-BE49-F238E27FC236}">
                <a16:creationId xmlns:a16="http://schemas.microsoft.com/office/drawing/2014/main" id="{66C4930B-CFF7-6E8B-0925-9A57FD9DA89D}"/>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267697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DE24B-C20F-8C06-5015-75782FA55C1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6EA2E08-08B8-66B6-7AF2-3C0991F10B3B}"/>
              </a:ext>
            </a:extLst>
          </p:cNvPr>
          <p:cNvSpPr>
            <a:spLocks noGrp="1"/>
          </p:cNvSpPr>
          <p:nvPr>
            <p:ph type="dt" sz="half" idx="10"/>
          </p:nvPr>
        </p:nvSpPr>
        <p:spPr/>
        <p:txBody>
          <a:bodyPr/>
          <a:lstStyle/>
          <a:p>
            <a:fld id="{1F1ABA12-13FE-486B-BC17-ED545B352DAD}" type="datetime1">
              <a:rPr lang="fr-FR" smtClean="0"/>
              <a:t>19/01/2026</a:t>
            </a:fld>
            <a:endParaRPr lang="fr-FR"/>
          </a:p>
        </p:txBody>
      </p:sp>
      <p:sp>
        <p:nvSpPr>
          <p:cNvPr id="4" name="Espace réservé du pied de page 3">
            <a:extLst>
              <a:ext uri="{FF2B5EF4-FFF2-40B4-BE49-F238E27FC236}">
                <a16:creationId xmlns:a16="http://schemas.microsoft.com/office/drawing/2014/main" id="{91CBD80E-F67D-891F-96BA-EF904A8CD055}"/>
              </a:ext>
            </a:extLst>
          </p:cNvPr>
          <p:cNvSpPr>
            <a:spLocks noGrp="1"/>
          </p:cNvSpPr>
          <p:nvPr>
            <p:ph type="ftr" sz="quarter" idx="11"/>
          </p:nvPr>
        </p:nvSpPr>
        <p:spPr/>
        <p:txBody>
          <a:bodyPr/>
          <a:lstStyle/>
          <a:p>
            <a:r>
              <a:rPr lang="fr-FR"/>
              <a:t>EHESP - CC OMS FCI-CIF - 2026</a:t>
            </a:r>
          </a:p>
        </p:txBody>
      </p:sp>
      <p:sp>
        <p:nvSpPr>
          <p:cNvPr id="5" name="Espace réservé du numéro de diapositive 4">
            <a:extLst>
              <a:ext uri="{FF2B5EF4-FFF2-40B4-BE49-F238E27FC236}">
                <a16:creationId xmlns:a16="http://schemas.microsoft.com/office/drawing/2014/main" id="{00D18C6F-CDC4-B103-88ED-73F859825E8C}"/>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172887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3148AC1-CD20-0B8B-C042-EE00F6372642}"/>
              </a:ext>
            </a:extLst>
          </p:cNvPr>
          <p:cNvSpPr>
            <a:spLocks noGrp="1"/>
          </p:cNvSpPr>
          <p:nvPr>
            <p:ph type="dt" sz="half" idx="10"/>
          </p:nvPr>
        </p:nvSpPr>
        <p:spPr/>
        <p:txBody>
          <a:bodyPr/>
          <a:lstStyle/>
          <a:p>
            <a:fld id="{4F015141-B14C-44D4-B045-29CEF3C1A3AC}" type="datetime1">
              <a:rPr lang="fr-FR" smtClean="0"/>
              <a:t>19/01/2026</a:t>
            </a:fld>
            <a:endParaRPr lang="fr-FR"/>
          </a:p>
        </p:txBody>
      </p:sp>
      <p:sp>
        <p:nvSpPr>
          <p:cNvPr id="3" name="Espace réservé du pied de page 2">
            <a:extLst>
              <a:ext uri="{FF2B5EF4-FFF2-40B4-BE49-F238E27FC236}">
                <a16:creationId xmlns:a16="http://schemas.microsoft.com/office/drawing/2014/main" id="{E295F4B8-6D7D-045A-BF28-7221002E9308}"/>
              </a:ext>
            </a:extLst>
          </p:cNvPr>
          <p:cNvSpPr>
            <a:spLocks noGrp="1"/>
          </p:cNvSpPr>
          <p:nvPr>
            <p:ph type="ftr" sz="quarter" idx="11"/>
          </p:nvPr>
        </p:nvSpPr>
        <p:spPr/>
        <p:txBody>
          <a:bodyPr/>
          <a:lstStyle/>
          <a:p>
            <a:r>
              <a:rPr lang="fr-FR"/>
              <a:t>EHESP - CC OMS FCI-CIF - 2026</a:t>
            </a:r>
          </a:p>
        </p:txBody>
      </p:sp>
      <p:sp>
        <p:nvSpPr>
          <p:cNvPr id="4" name="Espace réservé du numéro de diapositive 3">
            <a:extLst>
              <a:ext uri="{FF2B5EF4-FFF2-40B4-BE49-F238E27FC236}">
                <a16:creationId xmlns:a16="http://schemas.microsoft.com/office/drawing/2014/main" id="{9E50F974-1DDF-5C70-9857-5BD7BF45F19E}"/>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215412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A0B14-2C2C-0AF1-97BA-F9C40DD1A2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CD62BFA-CF36-DE6F-BACF-EBFC33A72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3AC5597-01E2-D7D6-F2EE-3C9B6A47F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AFACBFA-80FC-5E8D-498C-FB16CD286CD9}"/>
              </a:ext>
            </a:extLst>
          </p:cNvPr>
          <p:cNvSpPr>
            <a:spLocks noGrp="1"/>
          </p:cNvSpPr>
          <p:nvPr>
            <p:ph type="dt" sz="half" idx="10"/>
          </p:nvPr>
        </p:nvSpPr>
        <p:spPr/>
        <p:txBody>
          <a:bodyPr/>
          <a:lstStyle/>
          <a:p>
            <a:fld id="{874C12B3-8487-4C06-A273-6517D81244B5}" type="datetime1">
              <a:rPr lang="fr-FR" smtClean="0"/>
              <a:t>19/01/2026</a:t>
            </a:fld>
            <a:endParaRPr lang="fr-FR"/>
          </a:p>
        </p:txBody>
      </p:sp>
      <p:sp>
        <p:nvSpPr>
          <p:cNvPr id="6" name="Espace réservé du pied de page 5">
            <a:extLst>
              <a:ext uri="{FF2B5EF4-FFF2-40B4-BE49-F238E27FC236}">
                <a16:creationId xmlns:a16="http://schemas.microsoft.com/office/drawing/2014/main" id="{3C3A597D-6A11-5731-0A4A-7E27B1A66EF1}"/>
              </a:ext>
            </a:extLst>
          </p:cNvPr>
          <p:cNvSpPr>
            <a:spLocks noGrp="1"/>
          </p:cNvSpPr>
          <p:nvPr>
            <p:ph type="ftr" sz="quarter" idx="11"/>
          </p:nvPr>
        </p:nvSpPr>
        <p:spPr/>
        <p:txBody>
          <a:bodyPr/>
          <a:lstStyle/>
          <a:p>
            <a:r>
              <a:rPr lang="fr-FR"/>
              <a:t>EHESP - CC OMS FCI-CIF - 2026</a:t>
            </a:r>
          </a:p>
        </p:txBody>
      </p:sp>
      <p:sp>
        <p:nvSpPr>
          <p:cNvPr id="7" name="Espace réservé du numéro de diapositive 6">
            <a:extLst>
              <a:ext uri="{FF2B5EF4-FFF2-40B4-BE49-F238E27FC236}">
                <a16:creationId xmlns:a16="http://schemas.microsoft.com/office/drawing/2014/main" id="{1EA25F90-456C-2957-8DB8-22B4D97D8138}"/>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309443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8982-D6A2-3B33-A6D8-967FD0ABB2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2A81D2-3D0B-08BA-7143-4ACF922346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C0BC2C0-22BD-2D63-4ED6-2AF6EEF42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CFB5BE-1493-3D44-08A6-A03C83C2FBF0}"/>
              </a:ext>
            </a:extLst>
          </p:cNvPr>
          <p:cNvSpPr>
            <a:spLocks noGrp="1"/>
          </p:cNvSpPr>
          <p:nvPr>
            <p:ph type="dt" sz="half" idx="10"/>
          </p:nvPr>
        </p:nvSpPr>
        <p:spPr/>
        <p:txBody>
          <a:bodyPr/>
          <a:lstStyle/>
          <a:p>
            <a:fld id="{E63B04B5-BFFA-4D7D-8A23-E4B0A82D9816}" type="datetime1">
              <a:rPr lang="fr-FR" smtClean="0"/>
              <a:t>19/01/2026</a:t>
            </a:fld>
            <a:endParaRPr lang="fr-FR"/>
          </a:p>
        </p:txBody>
      </p:sp>
      <p:sp>
        <p:nvSpPr>
          <p:cNvPr id="6" name="Espace réservé du pied de page 5">
            <a:extLst>
              <a:ext uri="{FF2B5EF4-FFF2-40B4-BE49-F238E27FC236}">
                <a16:creationId xmlns:a16="http://schemas.microsoft.com/office/drawing/2014/main" id="{59206149-20CB-E780-ED18-CCC775F667C8}"/>
              </a:ext>
            </a:extLst>
          </p:cNvPr>
          <p:cNvSpPr>
            <a:spLocks noGrp="1"/>
          </p:cNvSpPr>
          <p:nvPr>
            <p:ph type="ftr" sz="quarter" idx="11"/>
          </p:nvPr>
        </p:nvSpPr>
        <p:spPr/>
        <p:txBody>
          <a:bodyPr/>
          <a:lstStyle/>
          <a:p>
            <a:r>
              <a:rPr lang="fr-FR"/>
              <a:t>EHESP - CC OMS FCI-CIF - 2026</a:t>
            </a:r>
          </a:p>
        </p:txBody>
      </p:sp>
      <p:sp>
        <p:nvSpPr>
          <p:cNvPr id="7" name="Espace réservé du numéro de diapositive 6">
            <a:extLst>
              <a:ext uri="{FF2B5EF4-FFF2-40B4-BE49-F238E27FC236}">
                <a16:creationId xmlns:a16="http://schemas.microsoft.com/office/drawing/2014/main" id="{66FB3923-51A5-6C76-F2F1-0316C69E80E6}"/>
              </a:ext>
            </a:extLst>
          </p:cNvPr>
          <p:cNvSpPr>
            <a:spLocks noGrp="1"/>
          </p:cNvSpPr>
          <p:nvPr>
            <p:ph type="sldNum" sz="quarter" idx="12"/>
          </p:nvPr>
        </p:nvSpPr>
        <p:spPr/>
        <p:txBody>
          <a:bodyPr/>
          <a:lstStyle/>
          <a:p>
            <a:fld id="{B2EA4FC5-5BD6-4929-B726-0BC49C064038}" type="slidenum">
              <a:rPr lang="fr-FR" smtClean="0"/>
              <a:t>‹N°›</a:t>
            </a:fld>
            <a:endParaRPr lang="fr-FR"/>
          </a:p>
        </p:txBody>
      </p:sp>
    </p:spTree>
    <p:extLst>
      <p:ext uri="{BB962C8B-B14F-4D97-AF65-F5344CB8AC3E}">
        <p14:creationId xmlns:p14="http://schemas.microsoft.com/office/powerpoint/2010/main" val="11966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7CBE553-70A7-C425-47E5-A974F11DC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57BE39-D227-3BF9-74F7-BA4092245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DCC2C7-51C0-6B24-310D-6C0BDD892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D8F704-CCC1-4A7D-85B8-D3878BBF32EC}" type="datetime1">
              <a:rPr lang="fr-FR" smtClean="0"/>
              <a:t>19/01/2026</a:t>
            </a:fld>
            <a:endParaRPr lang="fr-FR"/>
          </a:p>
        </p:txBody>
      </p:sp>
      <p:sp>
        <p:nvSpPr>
          <p:cNvPr id="5" name="Espace réservé du pied de page 4">
            <a:extLst>
              <a:ext uri="{FF2B5EF4-FFF2-40B4-BE49-F238E27FC236}">
                <a16:creationId xmlns:a16="http://schemas.microsoft.com/office/drawing/2014/main" id="{0FD6311F-96C0-55AF-0CEC-D9D0F5E38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fr-FR"/>
              <a:t>EHESP - CC OMS FCI-CIF - 2026</a:t>
            </a:r>
          </a:p>
        </p:txBody>
      </p:sp>
      <p:sp>
        <p:nvSpPr>
          <p:cNvPr id="6" name="Espace réservé du numéro de diapositive 5">
            <a:extLst>
              <a:ext uri="{FF2B5EF4-FFF2-40B4-BE49-F238E27FC236}">
                <a16:creationId xmlns:a16="http://schemas.microsoft.com/office/drawing/2014/main" id="{6565F961-8E6E-27E9-D42C-D461828D4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EA4FC5-5BD6-4929-B726-0BC49C064038}" type="slidenum">
              <a:rPr lang="fr-FR" smtClean="0"/>
              <a:t>‹N°›</a:t>
            </a:fld>
            <a:endParaRPr lang="fr-FR"/>
          </a:p>
        </p:txBody>
      </p:sp>
    </p:spTree>
    <p:extLst>
      <p:ext uri="{BB962C8B-B14F-4D97-AF65-F5344CB8AC3E}">
        <p14:creationId xmlns:p14="http://schemas.microsoft.com/office/powerpoint/2010/main" val="112172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8C2511F-332D-469C-B915-E76548BC9F94}" type="datetime1">
              <a:rPr lang="fr-FR" smtClean="0"/>
              <a:t>19/01/2026</a:t>
            </a:fld>
            <a:endParaRPr lang="fr-F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s-ES"/>
              <a:t>EHESP - CC OMS FCI-CIF - 2026</a:t>
            </a:r>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1A7A0F2-FA9B-432E-BB49-6D0CC1C2484E}" type="slidenum">
              <a:rPr lang="fr-FR" smtClean="0"/>
              <a:t>‹N°›</a:t>
            </a:fld>
            <a:endParaRPr lang="fr-FR"/>
          </a:p>
        </p:txBody>
      </p:sp>
    </p:spTree>
    <p:extLst>
      <p:ext uri="{BB962C8B-B14F-4D97-AF65-F5344CB8AC3E}">
        <p14:creationId xmlns:p14="http://schemas.microsoft.com/office/powerpoint/2010/main" val="12077498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BD854-6F48-47B1-99E5-FFA0C8FCD543}" type="datetime1">
              <a:rPr lang="fr-FR" smtClean="0"/>
              <a:t>19/01/2026</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EHESP - CC OMS FCI-CIF - 2026</a:t>
            </a:r>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23243-C32C-4331-B803-12740A46DCAE}" type="slidenum">
              <a:rPr lang="fr-FR" smtClean="0"/>
              <a:t>‹N°›</a:t>
            </a:fld>
            <a:endParaRPr lang="fr-FR"/>
          </a:p>
        </p:txBody>
      </p:sp>
    </p:spTree>
    <p:extLst>
      <p:ext uri="{BB962C8B-B14F-4D97-AF65-F5344CB8AC3E}">
        <p14:creationId xmlns:p14="http://schemas.microsoft.com/office/powerpoint/2010/main" val="335780879"/>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hyperlink" Target="https://icd.who.int/dev11/#/"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icd.who.int/browse/2025-01/icf/fr" TargetMode="External"/><Relationship Id="rId2" Type="http://schemas.openxmlformats.org/officeDocument/2006/relationships/hyperlink" Target="https://iris.who.int/server/api/core/bitstreams/4fb5c8ba-41cd-4047-b244-ff9703906ec7/content"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who.int/standards/classifications/who-fic-maintenance"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cd.who.int/browse/2025-01/icf/fr"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tih.sante.fr/" TargetMode="External"/><Relationship Id="rId2" Type="http://schemas.openxmlformats.org/officeDocument/2006/relationships/hyperlink" Target="https://www.cepidc.inserm.fr/" TargetMode="External"/><Relationship Id="rId1" Type="http://schemas.openxmlformats.org/officeDocument/2006/relationships/slideLayout" Target="../slideLayouts/slideLayout13.xml"/><Relationship Id="rId4" Type="http://schemas.openxmlformats.org/officeDocument/2006/relationships/hyperlink" Target="https://www.ehesp.fr/international/partenariats-et-reseaux/centre-collaborateur-oms/classification-internationale-du-fonctionnemen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hyperlink" Target="https://icd.who.int/dev11"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www.un.org/french/disabilities/"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2" Type="http://schemas.openxmlformats.org/officeDocument/2006/relationships/hyperlink" Target="https://www.cnsa.fr/documentation-et-outils/outils"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cnsa.fr/sites/default/files/2024-07/Nomenclatures-SerafinPH-detaillees_vf.pdf"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s://www.who.int/activities/collection-of-data-on-disability" TargetMode="External"/><Relationship Id="rId2" Type="http://schemas.openxmlformats.org/officeDocument/2006/relationships/hyperlink" Target="https://icd.who.int/browse/2025-01/mms/fr"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hyperlink" Target="http://www.icf-core-sets.org/fr/page1.php" TargetMode="Externa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oi.org/10.1684/ipe.2014.1176"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myworq.org/questionnaire_fr.php"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drees.solidarites-sante.gouv.fr/sources-outils-et-enquetes/02-les-enquetes-handicap-sante" TargetMode="External"/><Relationship Id="rId2" Type="http://schemas.openxmlformats.org/officeDocument/2006/relationships/hyperlink" Target="https://drees.solidarites-sante.gouv.fr/sources-outils-et-enquetes/le-dispositif-denquetes-autonomie-2021-2025" TargetMode="External"/><Relationship Id="rId1" Type="http://schemas.openxmlformats.org/officeDocument/2006/relationships/slideLayout" Target="../slideLayouts/slideLayout13.xml"/><Relationship Id="rId6" Type="http://schemas.openxmlformats.org/officeDocument/2006/relationships/hyperlink" Target="https://icd.who.int/dev11/l-m/en" TargetMode="External"/><Relationship Id="rId5" Type="http://schemas.openxmlformats.org/officeDocument/2006/relationships/hyperlink" Target="http://www.washingtongroup-disability.com/" TargetMode="External"/><Relationship Id="rId4" Type="http://schemas.openxmlformats.org/officeDocument/2006/relationships/hyperlink" Target="https://ec.europa.eu/eurostat/statistics-explained/index.php?title=Disability_statistics_introduced#Disability_models"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icfmobile.org/about/rationale/"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2" Type="http://schemas.openxmlformats.org/officeDocument/2006/relationships/hyperlink" Target="http://www.reteclassificazioni.it/portal_main.php?portal_view=public_custom_page&amp;id=66"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doi.org/10.3917/inpsy.9003.0197" TargetMode="External"/><Relationship Id="rId2" Type="http://schemas.openxmlformats.org/officeDocument/2006/relationships/hyperlink" Target="https://drees.solidarites-sante.gouv.fr/publications-communique-de-presse-documents-de-reference/panoramas-de-la-drees/241128_Panorama_Handicap2024"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hyperlink" Target="https://www.ehesp.fr/international/partenariats-et-reseaux/"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96483" y="1227913"/>
            <a:ext cx="9904164" cy="2799097"/>
          </a:xfrm>
        </p:spPr>
        <p:txBody>
          <a:bodyPr>
            <a:normAutofit fontScale="90000"/>
          </a:bodyPr>
          <a:lstStyle/>
          <a:p>
            <a:r>
              <a:rPr lang="fr-FR" sz="4800" b="1" dirty="0">
                <a:solidFill>
                  <a:schemeClr val="tx1"/>
                </a:solidFill>
              </a:rPr>
              <a:t>Classification internationale</a:t>
            </a:r>
            <a:br>
              <a:rPr lang="fr-FR" sz="4800" b="1" dirty="0">
                <a:solidFill>
                  <a:schemeClr val="tx1"/>
                </a:solidFill>
              </a:rPr>
            </a:br>
            <a:r>
              <a:rPr lang="fr-FR" sz="4800" b="1" dirty="0">
                <a:solidFill>
                  <a:schemeClr val="tx1"/>
                </a:solidFill>
              </a:rPr>
              <a:t>du fonctionnement, du handicap</a:t>
            </a:r>
            <a:br>
              <a:rPr lang="fr-FR" sz="4800" b="1" dirty="0">
                <a:solidFill>
                  <a:schemeClr val="tx1"/>
                </a:solidFill>
              </a:rPr>
            </a:br>
            <a:r>
              <a:rPr lang="fr-FR" sz="4800" b="1" dirty="0">
                <a:solidFill>
                  <a:schemeClr val="tx1"/>
                </a:solidFill>
              </a:rPr>
              <a:t>et de la santé (C.I.F., OMS, 2001)</a:t>
            </a:r>
            <a:br>
              <a:rPr lang="fr-FR" sz="4800" b="1" dirty="0">
                <a:solidFill>
                  <a:schemeClr val="tx1"/>
                </a:solidFill>
              </a:rPr>
            </a:br>
            <a:br>
              <a:rPr lang="fr-FR" sz="4800" b="1" dirty="0">
                <a:solidFill>
                  <a:schemeClr val="tx1"/>
                </a:solidFill>
              </a:rPr>
            </a:br>
            <a:r>
              <a:rPr lang="fr-FR" sz="4800" b="1" dirty="0">
                <a:solidFill>
                  <a:schemeClr val="tx1"/>
                </a:solidFill>
              </a:rPr>
              <a:t>Introduction </a:t>
            </a:r>
          </a:p>
        </p:txBody>
      </p:sp>
      <p:sp>
        <p:nvSpPr>
          <p:cNvPr id="3" name="Sous-titre 2"/>
          <p:cNvSpPr>
            <a:spLocks noGrp="1"/>
          </p:cNvSpPr>
          <p:nvPr>
            <p:ph type="subTitle" idx="1"/>
          </p:nvPr>
        </p:nvSpPr>
        <p:spPr>
          <a:xfrm>
            <a:off x="1016329" y="4756861"/>
            <a:ext cx="10464470" cy="1930346"/>
          </a:xfrm>
        </p:spPr>
        <p:txBody>
          <a:bodyPr>
            <a:normAutofit/>
          </a:bodyPr>
          <a:lstStyle/>
          <a:p>
            <a:r>
              <a:rPr lang="fr-FR" sz="2400" b="1" dirty="0"/>
              <a:t>École des Hautes Études en Santé Publique</a:t>
            </a:r>
          </a:p>
          <a:p>
            <a:r>
              <a:rPr lang="fr-FR" sz="2400" b="1" dirty="0"/>
              <a:t>Centre Collaborateur OMS - FCI pour la CIF - France</a:t>
            </a:r>
          </a:p>
        </p:txBody>
      </p:sp>
      <p:sp>
        <p:nvSpPr>
          <p:cNvPr id="4" name="Espace réservé du pied de page 3"/>
          <p:cNvSpPr>
            <a:spLocks noGrp="1"/>
          </p:cNvSpPr>
          <p:nvPr>
            <p:ph type="ftr" sz="quarter" idx="11"/>
          </p:nvPr>
        </p:nvSpPr>
        <p:spPr>
          <a:xfrm>
            <a:off x="0" y="6492875"/>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pic>
        <p:nvPicPr>
          <p:cNvPr id="5" name="Image 1" descr="Logo de l'EHESP">
            <a:extLst>
              <a:ext uri="{FF2B5EF4-FFF2-40B4-BE49-F238E27FC236}">
                <a16:creationId xmlns:a16="http://schemas.microsoft.com/office/drawing/2014/main" id="{B2A89C03-6943-D814-831C-6A8E70E7AD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933112" y="5363232"/>
            <a:ext cx="1095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254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45205" y="1706562"/>
            <a:ext cx="11101589" cy="4299509"/>
          </a:xfrm>
        </p:spPr>
        <p:txBody>
          <a:bodyPr>
            <a:normAutofit/>
          </a:bodyPr>
          <a:lstStyle/>
          <a:p>
            <a:pPr>
              <a:spcBef>
                <a:spcPts val="0"/>
              </a:spcBef>
              <a:buFont typeface="Arial" panose="020B0604020202020204" pitchFamily="34" charset="0"/>
              <a:buChar char="•"/>
            </a:pPr>
            <a:r>
              <a:rPr lang="fr-FR" sz="2600" dirty="0">
                <a:solidFill>
                  <a:schemeClr val="tx1"/>
                </a:solidFill>
                <a:latin typeface="Arial" charset="0"/>
              </a:rPr>
              <a:t>Arrêté concernant la nomenclature des déficiences, incapacités, désavantages </a:t>
            </a:r>
            <a:r>
              <a:rPr lang="fr-FR" sz="2200" i="1" dirty="0">
                <a:solidFill>
                  <a:schemeClr val="tx1"/>
                </a:solidFill>
                <a:latin typeface="Arial" charset="0"/>
              </a:rPr>
              <a:t>(9 janvier 1989)</a:t>
            </a:r>
          </a:p>
          <a:p>
            <a:pPr>
              <a:spcBef>
                <a:spcPts val="0"/>
              </a:spcBef>
              <a:buFont typeface="Arial" panose="020B0604020202020204" pitchFamily="34" charset="0"/>
              <a:buChar char="•"/>
            </a:pPr>
            <a:r>
              <a:rPr lang="fr-FR" sz="2600" dirty="0">
                <a:solidFill>
                  <a:schemeClr val="tx1"/>
                </a:solidFill>
                <a:latin typeface="Arial" charset="0"/>
              </a:rPr>
              <a:t>Guide-barème applicable pour l'attribution de diverses prestations aux personnes handicapées : « taux d’incapacité » pour l’attribution de l’Allocation Adulte Handicapé </a:t>
            </a:r>
          </a:p>
          <a:p>
            <a:pPr>
              <a:spcBef>
                <a:spcPts val="0"/>
              </a:spcBef>
              <a:buFont typeface="Arial" panose="020B0604020202020204" pitchFamily="34" charset="0"/>
              <a:buChar char="•"/>
            </a:pPr>
            <a:r>
              <a:rPr lang="fr-FR" sz="2600" dirty="0">
                <a:solidFill>
                  <a:schemeClr val="tx1"/>
                </a:solidFill>
                <a:latin typeface="Arial" charset="0"/>
              </a:rPr>
              <a:t>Décret remplaçant les annexes XXIV et bis et ter </a:t>
            </a:r>
          </a:p>
          <a:p>
            <a:pPr>
              <a:spcBef>
                <a:spcPts val="0"/>
              </a:spcBef>
              <a:buFont typeface="Arial" panose="020B0604020202020204" pitchFamily="34" charset="0"/>
              <a:buChar char="•"/>
            </a:pPr>
            <a:r>
              <a:rPr lang="fr-FR" sz="2200" dirty="0">
                <a:solidFill>
                  <a:schemeClr val="tx1"/>
                </a:solidFill>
                <a:latin typeface="Arial" charset="0"/>
              </a:rPr>
              <a:t>	(</a:t>
            </a:r>
            <a:r>
              <a:rPr lang="fr-FR" sz="2200" i="1" dirty="0">
                <a:solidFill>
                  <a:schemeClr val="tx1"/>
                </a:solidFill>
                <a:latin typeface="Arial" charset="0"/>
              </a:rPr>
              <a:t>Décret du 27 octobre 1989, éducation spécialisée)</a:t>
            </a:r>
          </a:p>
          <a:p>
            <a:pPr>
              <a:spcBef>
                <a:spcPts val="0"/>
              </a:spcBef>
              <a:buFont typeface="Arial" panose="020B0604020202020204" pitchFamily="34" charset="0"/>
              <a:buChar char="•"/>
            </a:pPr>
            <a:r>
              <a:rPr lang="fr-FR" sz="2600" dirty="0">
                <a:solidFill>
                  <a:schemeClr val="tx1"/>
                </a:solidFill>
                <a:latin typeface="Arial" charset="0"/>
              </a:rPr>
              <a:t>Décret fixant les conditions techniques d’agrément des établissements</a:t>
            </a:r>
          </a:p>
          <a:p>
            <a:pPr>
              <a:spcBef>
                <a:spcPts val="0"/>
              </a:spcBef>
              <a:buFont typeface="Arial" panose="020B0604020202020204" pitchFamily="34" charset="0"/>
              <a:buChar char="•"/>
            </a:pPr>
            <a:r>
              <a:rPr lang="fr-FR" sz="2600" dirty="0">
                <a:solidFill>
                  <a:schemeClr val="tx1"/>
                </a:solidFill>
                <a:latin typeface="Arial" charset="0"/>
              </a:rPr>
              <a:t>Rééducation fonctionnelle, …</a:t>
            </a:r>
          </a:p>
        </p:txBody>
      </p:sp>
      <p:sp>
        <p:nvSpPr>
          <p:cNvPr id="4100" name="Rectangle 4"/>
          <p:cNvSpPr>
            <a:spLocks noGrp="1" noChangeArrowheads="1"/>
          </p:cNvSpPr>
          <p:nvPr>
            <p:ph type="title" idx="4294967295"/>
          </p:nvPr>
        </p:nvSpPr>
        <p:spPr bwMode="auto">
          <a:xfrm>
            <a:off x="3312283" y="433589"/>
            <a:ext cx="6011582" cy="5847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chemeClr val="tx1"/>
                </a:solidFill>
                <a:effectLst/>
                <a:uLnTx/>
                <a:uFillTx/>
                <a:latin typeface="+mn-lt"/>
                <a:ea typeface="+mn-ea"/>
                <a:cs typeface="+mn-cs"/>
              </a:rPr>
              <a:t>Influence de la CIH en France </a:t>
            </a:r>
          </a:p>
        </p:txBody>
      </p:sp>
      <p:sp>
        <p:nvSpPr>
          <p:cNvPr id="2" name="Espace réservé du pied de page 1">
            <a:extLst>
              <a:ext uri="{FF2B5EF4-FFF2-40B4-BE49-F238E27FC236}">
                <a16:creationId xmlns:a16="http://schemas.microsoft.com/office/drawing/2014/main" id="{E0116825-AD13-BC64-030F-7A6F3F5B0F1A}"/>
              </a:ext>
            </a:extLst>
          </p:cNvPr>
          <p:cNvSpPr>
            <a:spLocks noGrp="1"/>
          </p:cNvSpPr>
          <p:nvPr>
            <p:ph type="ftr" sz="quarter" idx="11"/>
          </p:nvPr>
        </p:nvSpPr>
        <p:spPr>
          <a:xfrm>
            <a:off x="0" y="6492875"/>
            <a:ext cx="6672865" cy="365125"/>
          </a:xfrm>
        </p:spPr>
        <p:txBody>
          <a:bodyPr/>
          <a:lstStyle/>
          <a:p>
            <a:r>
              <a:rPr lang="es-ES"/>
              <a:t>EHESP - CC OMS FCI-CIF - 2026</a:t>
            </a:r>
            <a:endParaRPr lang="fr-FR" dirty="0"/>
          </a:p>
        </p:txBody>
      </p:sp>
    </p:spTree>
    <p:extLst>
      <p:ext uri="{BB962C8B-B14F-4D97-AF65-F5344CB8AC3E}">
        <p14:creationId xmlns:p14="http://schemas.microsoft.com/office/powerpoint/2010/main" val="123987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088715" y="190121"/>
            <a:ext cx="7772400" cy="856993"/>
          </a:xfrm>
        </p:spPr>
        <p:txBody>
          <a:bodyPr>
            <a:normAutofit/>
          </a:bodyPr>
          <a:lstStyle/>
          <a:p>
            <a:pPr algn="ctr" eaLnBrk="1" hangingPunct="1"/>
            <a:r>
              <a:rPr lang="fr-FR" altLang="fr-FR" sz="3200" b="1" dirty="0">
                <a:solidFill>
                  <a:schemeClr val="tx1"/>
                </a:solidFill>
              </a:rPr>
              <a:t>CIH : apports et critiques</a:t>
            </a:r>
          </a:p>
        </p:txBody>
      </p:sp>
      <p:sp>
        <p:nvSpPr>
          <p:cNvPr id="63491" name="Rectangle 3"/>
          <p:cNvSpPr>
            <a:spLocks noGrp="1" noChangeArrowheads="1"/>
          </p:cNvSpPr>
          <p:nvPr>
            <p:ph type="body" sz="half" idx="1"/>
          </p:nvPr>
        </p:nvSpPr>
        <p:spPr>
          <a:xfrm>
            <a:off x="897987" y="2820881"/>
            <a:ext cx="10902462" cy="3812344"/>
          </a:xfrm>
        </p:spPr>
        <p:txBody>
          <a:bodyPr>
            <a:normAutofit/>
          </a:bodyPr>
          <a:lstStyle/>
          <a:p>
            <a:pPr marL="0" lvl="0" indent="0" defTabSz="914400" fontAlgn="base">
              <a:spcBef>
                <a:spcPct val="50000"/>
              </a:spcBef>
              <a:spcAft>
                <a:spcPct val="0"/>
              </a:spcAft>
              <a:buClrTx/>
              <a:buSzTx/>
              <a:buNone/>
              <a:defRPr/>
            </a:pPr>
            <a:r>
              <a:rPr lang="fr-FR" altLang="fr-FR" sz="2400" b="1" dirty="0">
                <a:solidFill>
                  <a:schemeClr val="tx1"/>
                </a:solidFill>
                <a:latin typeface="+mj-lt"/>
              </a:rPr>
              <a:t>Critiques conceptuelles et techniques</a:t>
            </a:r>
          </a:p>
          <a:p>
            <a:pPr marL="0" indent="0" defTabSz="914400" fontAlgn="base">
              <a:spcBef>
                <a:spcPct val="50000"/>
              </a:spcBef>
              <a:spcAft>
                <a:spcPct val="0"/>
              </a:spcAft>
              <a:buClrTx/>
              <a:buSzTx/>
              <a:buNone/>
              <a:defRPr/>
            </a:pPr>
            <a:r>
              <a:rPr lang="fr-FR" altLang="fr-FR" sz="2400" dirty="0">
                <a:ln>
                  <a:noFill/>
                </a:ln>
                <a:solidFill>
                  <a:prstClr val="white"/>
                </a:solidFill>
                <a:effectLst/>
                <a:latin typeface="+mj-lt"/>
              </a:rPr>
              <a:t>• CIH fondée sur le « Modèle médical / individuel » :</a:t>
            </a:r>
          </a:p>
          <a:p>
            <a:pPr lvl="1" indent="-342900" defTabSz="914400" fontAlgn="base">
              <a:spcBef>
                <a:spcPct val="50000"/>
              </a:spcBef>
              <a:spcAft>
                <a:spcPct val="0"/>
              </a:spcAft>
              <a:buClrTx/>
              <a:buSzTx/>
              <a:buFont typeface="Arial" panose="020B0604020202020204" pitchFamily="34" charset="0"/>
              <a:buChar char="•"/>
              <a:defRPr/>
            </a:pPr>
            <a:r>
              <a:rPr lang="fr-FR" altLang="fr-FR" sz="2400" dirty="0">
                <a:ln>
                  <a:noFill/>
                </a:ln>
                <a:solidFill>
                  <a:prstClr val="white"/>
                </a:solidFill>
                <a:effectLst/>
                <a:latin typeface="+mj-lt"/>
                <a:sym typeface="Wingdings 3" pitchFamily="18" charset="2"/>
              </a:rPr>
              <a:t>Interaction entre les différents niveaux d’expérience peu mise en avant</a:t>
            </a:r>
          </a:p>
          <a:p>
            <a:pPr lvl="1" indent="-342900" defTabSz="914400" fontAlgn="base">
              <a:spcBef>
                <a:spcPct val="50000"/>
              </a:spcBef>
              <a:spcAft>
                <a:spcPct val="0"/>
              </a:spcAft>
              <a:buClrTx/>
              <a:buSzTx/>
              <a:buFont typeface="Arial" panose="020B0604020202020204" pitchFamily="34" charset="0"/>
              <a:buChar char="•"/>
              <a:defRPr/>
            </a:pPr>
            <a:r>
              <a:rPr lang="fr-FR" altLang="fr-FR" sz="2400" dirty="0">
                <a:ln>
                  <a:noFill/>
                </a:ln>
                <a:solidFill>
                  <a:prstClr val="white"/>
                </a:solidFill>
                <a:effectLst/>
                <a:latin typeface="+mj-lt"/>
                <a:sym typeface="Wingdings 3" pitchFamily="18" charset="2"/>
              </a:rPr>
              <a:t>Description insuffisante des désavantages</a:t>
            </a:r>
          </a:p>
          <a:p>
            <a:pPr lvl="1" indent="-342900" defTabSz="914400" fontAlgn="base">
              <a:spcBef>
                <a:spcPct val="50000"/>
              </a:spcBef>
              <a:spcAft>
                <a:spcPct val="0"/>
              </a:spcAft>
              <a:buClrTx/>
              <a:buSzTx/>
              <a:buFont typeface="Arial" panose="020B0604020202020204" pitchFamily="34" charset="0"/>
              <a:buChar char="•"/>
              <a:defRPr/>
            </a:pPr>
            <a:r>
              <a:rPr lang="fr-FR" altLang="fr-FR" sz="2400" dirty="0">
                <a:ln>
                  <a:noFill/>
                </a:ln>
                <a:solidFill>
                  <a:prstClr val="white"/>
                </a:solidFill>
                <a:effectLst/>
                <a:latin typeface="+mj-lt"/>
                <a:sym typeface="Wingdings 3" pitchFamily="18" charset="2"/>
              </a:rPr>
              <a:t>Absence de la dimension environnementale</a:t>
            </a:r>
          </a:p>
          <a:p>
            <a:pPr marL="36900" indent="0" fontAlgn="base">
              <a:spcBef>
                <a:spcPct val="0"/>
              </a:spcBef>
              <a:spcAft>
                <a:spcPct val="0"/>
              </a:spcAft>
              <a:buNone/>
            </a:pPr>
            <a:br>
              <a:rPr lang="fr-FR" altLang="fr-FR" sz="2400" dirty="0">
                <a:ln>
                  <a:noFill/>
                </a:ln>
                <a:solidFill>
                  <a:prstClr val="white"/>
                </a:solidFill>
                <a:effectLst/>
                <a:latin typeface="+mj-lt"/>
                <a:sym typeface="Wingdings 3" pitchFamily="18" charset="2"/>
              </a:rPr>
            </a:br>
            <a:r>
              <a:rPr lang="fr-FR" altLang="fr-FR" sz="2400" dirty="0">
                <a:ln>
                  <a:noFill/>
                </a:ln>
                <a:solidFill>
                  <a:prstClr val="white"/>
                </a:solidFill>
                <a:effectLst/>
                <a:latin typeface="+mj-lt"/>
              </a:rPr>
              <a:t>• Description des situations en termes négatifs, …</a:t>
            </a:r>
          </a:p>
        </p:txBody>
      </p:sp>
      <p:sp>
        <p:nvSpPr>
          <p:cNvPr id="2" name="Espace réservé du pied de page 1"/>
          <p:cNvSpPr>
            <a:spLocks noGrp="1"/>
          </p:cNvSpPr>
          <p:nvPr>
            <p:ph type="ftr" sz="quarter" idx="10"/>
          </p:nvPr>
        </p:nvSpPr>
        <p:spPr>
          <a:xfrm>
            <a:off x="0" y="645066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mj-lt"/>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mj-lt"/>
              <a:ea typeface="+mn-ea"/>
              <a:cs typeface="+mn-cs"/>
            </a:endParaRPr>
          </a:p>
        </p:txBody>
      </p:sp>
      <p:sp>
        <p:nvSpPr>
          <p:cNvPr id="4" name="Rectangle 3"/>
          <p:cNvSpPr/>
          <p:nvPr/>
        </p:nvSpPr>
        <p:spPr>
          <a:xfrm>
            <a:off x="897987" y="1047114"/>
            <a:ext cx="9612924" cy="1591205"/>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mj-lt"/>
                <a:ea typeface="+mn-ea"/>
                <a:cs typeface="+mn-cs"/>
              </a:rPr>
              <a:t>Apports</a:t>
            </a:r>
            <a:r>
              <a:rPr kumimoji="0" lang="fr-FR" sz="2800" b="0" i="0" u="none" strike="noStrike" kern="1200" cap="none" spc="0" normalizeH="0" baseline="0" noProof="0" dirty="0">
                <a:ln>
                  <a:noFill/>
                </a:ln>
                <a:solidFill>
                  <a:prstClr val="white"/>
                </a:solidFill>
                <a:effectLst/>
                <a:uLnTx/>
                <a:uFillTx/>
                <a:latin typeface="+mj-lt"/>
                <a:ea typeface="+mn-ea"/>
                <a:cs typeface="+mn-cs"/>
              </a:rPr>
              <a:t> </a:t>
            </a:r>
          </a:p>
          <a:p>
            <a:pPr marL="800100" marR="0" lvl="1" indent="-34290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white"/>
                </a:solidFill>
                <a:effectLst/>
                <a:uLnTx/>
                <a:uFillTx/>
                <a:latin typeface="+mj-lt"/>
                <a:ea typeface="+mn-ea"/>
                <a:cs typeface="+mn-cs"/>
              </a:rPr>
              <a:t>Introduit les conséquences sociales d’une déficience </a:t>
            </a:r>
          </a:p>
          <a:p>
            <a:pPr marL="800100" marR="0" lvl="1"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white"/>
                </a:solidFill>
                <a:effectLst/>
                <a:uLnTx/>
                <a:uFillTx/>
                <a:latin typeface="+mj-lt"/>
                <a:ea typeface="+mn-ea"/>
                <a:cs typeface="+mn-cs"/>
              </a:rPr>
              <a:t>Casse la dimension unique du terme générique « handicap » : elle introduit la notion de continuum</a:t>
            </a:r>
          </a:p>
        </p:txBody>
      </p:sp>
    </p:spTree>
    <p:extLst>
      <p:ext uri="{BB962C8B-B14F-4D97-AF65-F5344CB8AC3E}">
        <p14:creationId xmlns:p14="http://schemas.microsoft.com/office/powerpoint/2010/main" val="1535907647"/>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a:xfrm>
            <a:off x="0" y="64468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73732" name="Rectangle 2"/>
          <p:cNvSpPr>
            <a:spLocks noGrp="1" noChangeArrowheads="1"/>
          </p:cNvSpPr>
          <p:nvPr>
            <p:ph type="title"/>
          </p:nvPr>
        </p:nvSpPr>
        <p:spPr>
          <a:xfrm>
            <a:off x="1448972" y="228600"/>
            <a:ext cx="8761828" cy="1295400"/>
          </a:xfrm>
        </p:spPr>
        <p:txBody>
          <a:bodyPr/>
          <a:lstStyle/>
          <a:p>
            <a:pPr algn="ctr" eaLnBrk="1" hangingPunct="1"/>
            <a:r>
              <a:rPr lang="fr-FR" altLang="fr-FR" sz="3200" b="1" dirty="0">
                <a:solidFill>
                  <a:schemeClr val="tx1"/>
                </a:solidFill>
                <a:cs typeface="Arial" pitchFamily="34" charset="0"/>
              </a:rPr>
              <a:t>Contexte pour la révision de la CIH de 1980</a:t>
            </a:r>
          </a:p>
        </p:txBody>
      </p:sp>
      <p:sp>
        <p:nvSpPr>
          <p:cNvPr id="73733" name="Rectangle 3"/>
          <p:cNvSpPr>
            <a:spLocks noGrp="1" noChangeArrowheads="1"/>
          </p:cNvSpPr>
          <p:nvPr>
            <p:ph type="body" idx="1"/>
          </p:nvPr>
        </p:nvSpPr>
        <p:spPr>
          <a:xfrm>
            <a:off x="577381" y="2236762"/>
            <a:ext cx="10648638" cy="3339864"/>
          </a:xfrm>
        </p:spPr>
        <p:txBody>
          <a:bodyPr>
            <a:normAutofit/>
          </a:bodyPr>
          <a:lstStyle/>
          <a:p>
            <a:pPr indent="-342900">
              <a:spcBef>
                <a:spcPts val="0"/>
              </a:spcBef>
              <a:spcAft>
                <a:spcPts val="1800"/>
              </a:spcAft>
              <a:buFont typeface="Arial" panose="020B0604020202020204" pitchFamily="34" charset="0"/>
              <a:buChar char="•"/>
            </a:pPr>
            <a:r>
              <a:rPr lang="fr-FR" altLang="fr-FR" sz="2400" b="1" dirty="0">
                <a:solidFill>
                  <a:schemeClr val="tx1"/>
                </a:solidFill>
                <a:cs typeface="Times New Roman" pitchFamily="18" charset="0"/>
              </a:rPr>
              <a:t>É</a:t>
            </a:r>
            <a:r>
              <a:rPr lang="fr-FR" altLang="fr-FR" sz="2400" b="1" dirty="0">
                <a:solidFill>
                  <a:schemeClr val="tx1"/>
                </a:solidFill>
              </a:rPr>
              <a:t>volution des normes internationales</a:t>
            </a:r>
          </a:p>
          <a:p>
            <a:pPr indent="-342900">
              <a:spcBef>
                <a:spcPts val="0"/>
              </a:spcBef>
              <a:spcAft>
                <a:spcPts val="1800"/>
              </a:spcAft>
              <a:buFont typeface="Arial" panose="020B0604020202020204" pitchFamily="34" charset="0"/>
              <a:buChar char="•"/>
            </a:pPr>
            <a:r>
              <a:rPr lang="fr-FR" altLang="fr-FR" sz="2400" b="1" dirty="0">
                <a:solidFill>
                  <a:schemeClr val="tx1"/>
                </a:solidFill>
              </a:rPr>
              <a:t>Évolution des représentations sociales du handicap et des pratiques</a:t>
            </a:r>
          </a:p>
          <a:p>
            <a:pPr indent="-342900">
              <a:spcBef>
                <a:spcPts val="0"/>
              </a:spcBef>
              <a:spcAft>
                <a:spcPts val="1800"/>
              </a:spcAft>
              <a:buFont typeface="Arial" panose="020B0604020202020204" pitchFamily="34" charset="0"/>
              <a:buChar char="•"/>
            </a:pPr>
            <a:r>
              <a:rPr lang="fr-FR" altLang="fr-FR" sz="2400" b="1" dirty="0">
                <a:solidFill>
                  <a:schemeClr val="tx1"/>
                </a:solidFill>
              </a:rPr>
              <a:t>Évolution de la représentation politique des personnes handicapées</a:t>
            </a:r>
          </a:p>
          <a:p>
            <a:pPr indent="-342900">
              <a:spcBef>
                <a:spcPts val="0"/>
              </a:spcBef>
              <a:spcAft>
                <a:spcPts val="1800"/>
              </a:spcAft>
              <a:buFont typeface="Arial" panose="020B0604020202020204" pitchFamily="34" charset="0"/>
              <a:buChar char="•"/>
            </a:pPr>
            <a:r>
              <a:rPr lang="fr-FR" altLang="fr-FR" sz="2400" b="1" dirty="0">
                <a:solidFill>
                  <a:schemeClr val="tx1"/>
                </a:solidFill>
              </a:rPr>
              <a:t>Théorisation du modèle social</a:t>
            </a:r>
          </a:p>
        </p:txBody>
      </p:sp>
    </p:spTree>
    <p:extLst>
      <p:ext uri="{BB962C8B-B14F-4D97-AF65-F5344CB8AC3E}">
        <p14:creationId xmlns:p14="http://schemas.microsoft.com/office/powerpoint/2010/main" val="213544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 Box 2"/>
          <p:cNvSpPr txBox="1">
            <a:spLocks noGrp="1" noChangeArrowheads="1"/>
          </p:cNvSpPr>
          <p:nvPr>
            <p:ph type="title" idx="4294967295"/>
          </p:nvPr>
        </p:nvSpPr>
        <p:spPr bwMode="auto">
          <a:xfrm>
            <a:off x="1524000" y="258762"/>
            <a:ext cx="9144000" cy="5847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a:solidFill>
                  <a:schemeClr val="tx1"/>
                </a:solidFill>
                <a:latin typeface="Times New Roman" pitchFamily="18" charset="0"/>
              </a:defRPr>
            </a:lvl1pPr>
            <a:lvl2pPr marL="5635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Arial"/>
                <a:ea typeface="+mn-ea"/>
                <a:cs typeface="+mn-cs"/>
              </a:rPr>
              <a:t>Normes internationales</a:t>
            </a:r>
            <a:r>
              <a:rPr kumimoji="0" lang="fr-FR" sz="3200" b="1" i="1" u="none" strike="noStrike" kern="1200" cap="none" spc="0" normalizeH="0" baseline="0" noProof="0" dirty="0">
                <a:ln>
                  <a:noFill/>
                </a:ln>
                <a:solidFill>
                  <a:prstClr val="white"/>
                </a:solidFill>
                <a:effectLst/>
                <a:uLnTx/>
                <a:uFillTx/>
                <a:latin typeface="Arial"/>
                <a:ea typeface="+mn-ea"/>
                <a:cs typeface="+mn-cs"/>
              </a:rPr>
              <a:t> </a:t>
            </a:r>
          </a:p>
        </p:txBody>
      </p:sp>
      <p:sp>
        <p:nvSpPr>
          <p:cNvPr id="356355" name="Text Box 3"/>
          <p:cNvSpPr txBox="1">
            <a:spLocks noChangeArrowheads="1"/>
          </p:cNvSpPr>
          <p:nvPr/>
        </p:nvSpPr>
        <p:spPr bwMode="auto">
          <a:xfrm>
            <a:off x="253219" y="3357564"/>
            <a:ext cx="104147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defRPr/>
            </a:pPr>
            <a:r>
              <a:rPr kumimoji="0" lang="fr-FR" altLang="fr-FR" sz="2800" b="1" i="0" u="none" strike="noStrike" kern="1200" cap="none" spc="0" normalizeH="0" baseline="0" noProof="0" dirty="0">
                <a:ln>
                  <a:noFill/>
                </a:ln>
                <a:solidFill>
                  <a:prstClr val="white"/>
                </a:solidFill>
                <a:effectLst/>
                <a:uLnTx/>
                <a:uFillTx/>
                <a:latin typeface="Arial" pitchFamily="34" charset="0"/>
                <a:ea typeface="+mn-ea"/>
                <a:cs typeface="+mn-cs"/>
              </a:rPr>
              <a:t> </a:t>
            </a:r>
            <a:r>
              <a:rPr kumimoji="0" lang="fr-FR" altLang="fr-FR" sz="2400" b="1" i="0" u="none" strike="noStrike" kern="1200" cap="none" spc="0" normalizeH="0" baseline="0" noProof="0" dirty="0">
                <a:ln>
                  <a:noFill/>
                </a:ln>
                <a:solidFill>
                  <a:prstClr val="white"/>
                </a:solidFill>
                <a:effectLst/>
                <a:uLnTx/>
                <a:uFillTx/>
                <a:latin typeface="Arial" pitchFamily="34" charset="0"/>
                <a:ea typeface="+mn-ea"/>
                <a:cs typeface="+mn-cs"/>
              </a:rPr>
              <a:t>Programme mondial d’action pour les personnes handicapées (1982)</a:t>
            </a:r>
            <a:endParaRPr kumimoji="0" lang="fr-FR" altLang="fr-FR" sz="2000" b="1"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356356" name="Text Box 4"/>
          <p:cNvSpPr txBox="1">
            <a:spLocks noChangeArrowheads="1"/>
          </p:cNvSpPr>
          <p:nvPr/>
        </p:nvSpPr>
        <p:spPr bwMode="auto">
          <a:xfrm>
            <a:off x="253219" y="4121617"/>
            <a:ext cx="1041478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r-FR" altLang="fr-FR" sz="3200" b="1" i="0" u="none" strike="noStrike" kern="1200" cap="none" spc="0" normalizeH="0" baseline="0" noProof="0" dirty="0">
                <a:ln>
                  <a:noFill/>
                </a:ln>
                <a:solidFill>
                  <a:prstClr val="white"/>
                </a:solidFill>
                <a:effectLst/>
                <a:uLnTx/>
                <a:uFillTx/>
                <a:latin typeface="Arial" pitchFamily="34" charset="0"/>
                <a:ea typeface="+mn-ea"/>
                <a:cs typeface="+mn-cs"/>
              </a:rPr>
              <a:t> </a:t>
            </a:r>
            <a:r>
              <a:rPr kumimoji="0" lang="fr-FR" altLang="fr-FR" sz="2400" b="1" i="0" u="none" strike="noStrike" kern="1200" cap="none" spc="0" normalizeH="0" baseline="0" noProof="0" dirty="0">
                <a:ln>
                  <a:noFill/>
                </a:ln>
                <a:solidFill>
                  <a:prstClr val="white"/>
                </a:solidFill>
                <a:effectLst/>
                <a:uLnTx/>
                <a:uFillTx/>
                <a:latin typeface="Arial" pitchFamily="34" charset="0"/>
                <a:ea typeface="+mn-ea"/>
                <a:cs typeface="+mn-cs"/>
              </a:rPr>
              <a:t>Décennie des personnes handicapées (1983-1992)</a:t>
            </a:r>
          </a:p>
        </p:txBody>
      </p:sp>
      <p:sp>
        <p:nvSpPr>
          <p:cNvPr id="356357" name="Text Box 5"/>
          <p:cNvSpPr txBox="1">
            <a:spLocks noChangeArrowheads="1"/>
          </p:cNvSpPr>
          <p:nvPr/>
        </p:nvSpPr>
        <p:spPr bwMode="auto">
          <a:xfrm>
            <a:off x="253219" y="4941889"/>
            <a:ext cx="104147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r-FR" altLang="fr-FR" sz="3200" b="1" i="0" u="none" strike="noStrike" kern="1200" cap="none" spc="0" normalizeH="0" baseline="0" noProof="0" dirty="0">
                <a:ln>
                  <a:noFill/>
                </a:ln>
                <a:solidFill>
                  <a:prstClr val="white"/>
                </a:solidFill>
                <a:effectLst/>
                <a:uLnTx/>
                <a:uFillTx/>
                <a:latin typeface="Arial" pitchFamily="34" charset="0"/>
                <a:ea typeface="+mn-ea"/>
                <a:cs typeface="+mn-cs"/>
              </a:rPr>
              <a:t> </a:t>
            </a:r>
            <a:r>
              <a:rPr kumimoji="0" lang="fr-FR" altLang="fr-FR" sz="2400" b="1" i="0" u="none" strike="noStrike" kern="1200" cap="none" spc="0" normalizeH="0" baseline="0" noProof="0" dirty="0">
                <a:ln>
                  <a:noFill/>
                </a:ln>
                <a:solidFill>
                  <a:prstClr val="white"/>
                </a:solidFill>
                <a:effectLst/>
                <a:uLnTx/>
                <a:uFillTx/>
                <a:latin typeface="Arial" pitchFamily="34" charset="0"/>
                <a:ea typeface="+mn-ea"/>
                <a:cs typeface="+mn-cs"/>
              </a:rPr>
              <a:t>Règles standard d’égalisation des chances des handicapés (1993)</a:t>
            </a:r>
          </a:p>
        </p:txBody>
      </p:sp>
      <p:sp>
        <p:nvSpPr>
          <p:cNvPr id="74759" name="Text Box 7"/>
          <p:cNvSpPr txBox="1">
            <a:spLocks noChangeArrowheads="1"/>
          </p:cNvSpPr>
          <p:nvPr/>
        </p:nvSpPr>
        <p:spPr bwMode="auto">
          <a:xfrm>
            <a:off x="253219" y="1447800"/>
            <a:ext cx="11938782"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u="none" strike="noStrike" kern="1200" cap="none" spc="0" normalizeH="0" baseline="0" noProof="0" dirty="0">
                <a:ln>
                  <a:noFill/>
                </a:ln>
                <a:solidFill>
                  <a:prstClr val="white"/>
                </a:solidFill>
                <a:effectLst/>
                <a:uLnTx/>
                <a:uFillTx/>
                <a:latin typeface="Arial" pitchFamily="34" charset="0"/>
                <a:ea typeface="+mn-ea"/>
                <a:cs typeface="+mn-cs"/>
              </a:rPr>
              <a:t>Jusqu’en 1975 : des recommandations onusiennes centrées sur la réadaptation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400" b="1" u="none" strike="noStrike" kern="1200" cap="none" spc="0" normalizeH="0" baseline="0" noProof="0" dirty="0">
              <a:ln>
                <a:noFill/>
              </a:ln>
              <a:solidFill>
                <a:prstClr val="white"/>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400" b="1" u="none" strike="noStrike" kern="1200" cap="none" spc="0" normalizeH="0" baseline="0" noProof="0" dirty="0">
              <a:ln>
                <a:noFill/>
              </a:ln>
              <a:solidFill>
                <a:prstClr val="white"/>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u="none" strike="noStrike" kern="1200" cap="none" spc="0" normalizeH="0" baseline="0" noProof="0" dirty="0">
                <a:ln>
                  <a:noFill/>
                </a:ln>
                <a:solidFill>
                  <a:prstClr val="white"/>
                </a:solidFill>
                <a:effectLst/>
                <a:uLnTx/>
                <a:uFillTx/>
                <a:latin typeface="Arial" pitchFamily="34" charset="0"/>
                <a:ea typeface="+mn-ea"/>
                <a:cs typeface="+mn-cs"/>
              </a:rPr>
              <a:t>Décennie 1980 : de la réadaptation aux droits de l’homme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1"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9" name="Espace réservé du pied de page 3"/>
          <p:cNvSpPr>
            <a:spLocks noGrp="1"/>
          </p:cNvSpPr>
          <p:nvPr>
            <p:ph type="ftr" sz="quarter" idx="10"/>
          </p:nvPr>
        </p:nvSpPr>
        <p:spPr>
          <a:xfrm>
            <a:off x="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solidFill>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026216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6355"/>
                                        </p:tgtEl>
                                        <p:attrNameLst>
                                          <p:attrName>style.visibility</p:attrName>
                                        </p:attrNameLst>
                                      </p:cBhvr>
                                      <p:to>
                                        <p:strVal val="visible"/>
                                      </p:to>
                                    </p:set>
                                    <p:anim calcmode="lin" valueType="num">
                                      <p:cBhvr additive="base">
                                        <p:cTn id="7" dur="500" fill="hold"/>
                                        <p:tgtEl>
                                          <p:spTgt spid="356355"/>
                                        </p:tgtEl>
                                        <p:attrNameLst>
                                          <p:attrName>ppt_x</p:attrName>
                                        </p:attrNameLst>
                                      </p:cBhvr>
                                      <p:tavLst>
                                        <p:tav tm="0">
                                          <p:val>
                                            <p:strVal val="1+#ppt_w/2"/>
                                          </p:val>
                                        </p:tav>
                                        <p:tav tm="100000">
                                          <p:val>
                                            <p:strVal val="#ppt_x"/>
                                          </p:val>
                                        </p:tav>
                                      </p:tavLst>
                                    </p:anim>
                                    <p:anim calcmode="lin" valueType="num">
                                      <p:cBhvr additive="base">
                                        <p:cTn id="8" dur="500" fill="hold"/>
                                        <p:tgtEl>
                                          <p:spTgt spid="3563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6356"/>
                                        </p:tgtEl>
                                        <p:attrNameLst>
                                          <p:attrName>style.visibility</p:attrName>
                                        </p:attrNameLst>
                                      </p:cBhvr>
                                      <p:to>
                                        <p:strVal val="visible"/>
                                      </p:to>
                                    </p:set>
                                    <p:anim calcmode="lin" valueType="num">
                                      <p:cBhvr additive="base">
                                        <p:cTn id="13" dur="500" fill="hold"/>
                                        <p:tgtEl>
                                          <p:spTgt spid="356356"/>
                                        </p:tgtEl>
                                        <p:attrNameLst>
                                          <p:attrName>ppt_x</p:attrName>
                                        </p:attrNameLst>
                                      </p:cBhvr>
                                      <p:tavLst>
                                        <p:tav tm="0">
                                          <p:val>
                                            <p:strVal val="1+#ppt_w/2"/>
                                          </p:val>
                                        </p:tav>
                                        <p:tav tm="100000">
                                          <p:val>
                                            <p:strVal val="#ppt_x"/>
                                          </p:val>
                                        </p:tav>
                                      </p:tavLst>
                                    </p:anim>
                                    <p:anim calcmode="lin" valueType="num">
                                      <p:cBhvr additive="base">
                                        <p:cTn id="14" dur="500" fill="hold"/>
                                        <p:tgtEl>
                                          <p:spTgt spid="35635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6357"/>
                                        </p:tgtEl>
                                        <p:attrNameLst>
                                          <p:attrName>style.visibility</p:attrName>
                                        </p:attrNameLst>
                                      </p:cBhvr>
                                      <p:to>
                                        <p:strVal val="visible"/>
                                      </p:to>
                                    </p:set>
                                    <p:anim calcmode="lin" valueType="num">
                                      <p:cBhvr additive="base">
                                        <p:cTn id="19" dur="500" fill="hold"/>
                                        <p:tgtEl>
                                          <p:spTgt spid="356357"/>
                                        </p:tgtEl>
                                        <p:attrNameLst>
                                          <p:attrName>ppt_x</p:attrName>
                                        </p:attrNameLst>
                                      </p:cBhvr>
                                      <p:tavLst>
                                        <p:tav tm="0">
                                          <p:val>
                                            <p:strVal val="1+#ppt_w/2"/>
                                          </p:val>
                                        </p:tav>
                                        <p:tav tm="100000">
                                          <p:val>
                                            <p:strVal val="#ppt_x"/>
                                          </p:val>
                                        </p:tav>
                                      </p:tavLst>
                                    </p:anim>
                                    <p:anim calcmode="lin" valueType="num">
                                      <p:cBhvr additive="base">
                                        <p:cTn id="20" dur="500" fill="hold"/>
                                        <p:tgtEl>
                                          <p:spTgt spid="3563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autoUpdateAnimBg="0"/>
      <p:bldP spid="356356" grpId="0" autoUpdateAnimBg="0"/>
      <p:bldP spid="35635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a:xfrm>
            <a:off x="0" y="64782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75780" name="Rectangle 2"/>
          <p:cNvSpPr>
            <a:spLocks noGrp="1" noChangeArrowheads="1"/>
          </p:cNvSpPr>
          <p:nvPr>
            <p:ph type="title"/>
          </p:nvPr>
        </p:nvSpPr>
        <p:spPr>
          <a:xfrm>
            <a:off x="0" y="323283"/>
            <a:ext cx="8229600" cy="970671"/>
          </a:xfrm>
        </p:spPr>
        <p:txBody>
          <a:bodyPr/>
          <a:lstStyle/>
          <a:p>
            <a:pPr algn="ctr" eaLnBrk="1" hangingPunct="1"/>
            <a:r>
              <a:rPr lang="fr-FR" altLang="fr-FR" sz="2800" b="1" dirty="0">
                <a:solidFill>
                  <a:schemeClr val="tx1"/>
                </a:solidFill>
              </a:rPr>
              <a:t>Des pratiques alternatives</a:t>
            </a:r>
          </a:p>
        </p:txBody>
      </p:sp>
      <p:sp>
        <p:nvSpPr>
          <p:cNvPr id="75781" name="Rectangle 3"/>
          <p:cNvSpPr>
            <a:spLocks noGrp="1" noChangeArrowheads="1"/>
          </p:cNvSpPr>
          <p:nvPr>
            <p:ph type="body" idx="1"/>
          </p:nvPr>
        </p:nvSpPr>
        <p:spPr>
          <a:xfrm>
            <a:off x="317500" y="1572790"/>
            <a:ext cx="11557000" cy="5100491"/>
          </a:xfrm>
          <a:noFill/>
        </p:spPr>
        <p:txBody>
          <a:bodyPr>
            <a:normAutofit lnSpcReduction="10000"/>
          </a:bodyPr>
          <a:lstStyle/>
          <a:p>
            <a:pPr marL="0" indent="0">
              <a:lnSpc>
                <a:spcPct val="90000"/>
              </a:lnSpc>
              <a:buNone/>
            </a:pPr>
            <a:r>
              <a:rPr lang="fr-FR" altLang="fr-FR" sz="2800" b="0" dirty="0">
                <a:solidFill>
                  <a:schemeClr val="tx1"/>
                </a:solidFill>
              </a:rPr>
              <a:t>Émergence du </a:t>
            </a:r>
            <a:r>
              <a:rPr lang="fr-FR" altLang="fr-FR" sz="2800" b="1" i="1" dirty="0">
                <a:solidFill>
                  <a:schemeClr val="tx1"/>
                </a:solidFill>
              </a:rPr>
              <a:t>Independent Living </a:t>
            </a:r>
            <a:r>
              <a:rPr lang="fr-FR" altLang="fr-FR" sz="2800" b="1" i="1" dirty="0" err="1">
                <a:solidFill>
                  <a:schemeClr val="tx1"/>
                </a:solidFill>
              </a:rPr>
              <a:t>Movement</a:t>
            </a:r>
            <a:r>
              <a:rPr lang="fr-FR" altLang="fr-FR" sz="2800" b="1" i="1" dirty="0">
                <a:solidFill>
                  <a:schemeClr val="tx1"/>
                </a:solidFill>
              </a:rPr>
              <a:t> </a:t>
            </a:r>
            <a:r>
              <a:rPr lang="fr-FR" altLang="fr-FR" sz="2800" dirty="0">
                <a:solidFill>
                  <a:schemeClr val="tx1"/>
                </a:solidFill>
              </a:rPr>
              <a:t>(États-Unis, 1960) </a:t>
            </a:r>
          </a:p>
          <a:p>
            <a:pPr marL="0" indent="0">
              <a:lnSpc>
                <a:spcPct val="90000"/>
              </a:lnSpc>
              <a:buNone/>
            </a:pPr>
            <a:r>
              <a:rPr lang="fr-FR" altLang="fr-FR" sz="2800" dirty="0">
                <a:solidFill>
                  <a:schemeClr val="tx1"/>
                </a:solidFill>
              </a:rPr>
              <a:t>Alternatives à l’institutionnalisation et aux pratiques </a:t>
            </a:r>
            <a:r>
              <a:rPr lang="fr-FR" altLang="fr-FR" sz="2800" dirty="0" err="1">
                <a:solidFill>
                  <a:schemeClr val="tx1"/>
                </a:solidFill>
              </a:rPr>
              <a:t>réadaptatives</a:t>
            </a:r>
            <a:r>
              <a:rPr lang="fr-FR" altLang="fr-FR" sz="2800" dirty="0">
                <a:solidFill>
                  <a:schemeClr val="tx1"/>
                </a:solidFill>
              </a:rPr>
              <a:t> traditionnelles</a:t>
            </a:r>
          </a:p>
          <a:p>
            <a:pPr marL="457200" lvl="1" indent="0">
              <a:lnSpc>
                <a:spcPct val="90000"/>
              </a:lnSpc>
              <a:buNone/>
            </a:pPr>
            <a:r>
              <a:rPr lang="fr-FR" altLang="fr-FR" sz="2800" dirty="0">
                <a:solidFill>
                  <a:schemeClr val="tx1"/>
                </a:solidFill>
              </a:rPr>
              <a:t>	Les principes :</a:t>
            </a:r>
          </a:p>
          <a:p>
            <a:pPr marL="1371600" lvl="3" indent="0">
              <a:lnSpc>
                <a:spcPct val="90000"/>
              </a:lnSpc>
              <a:buNone/>
            </a:pPr>
            <a:r>
              <a:rPr lang="fr-FR" altLang="fr-FR" sz="2800" dirty="0">
                <a:solidFill>
                  <a:schemeClr val="tx1"/>
                </a:solidFill>
              </a:rPr>
              <a:t>- Autodétermination (empouvoirement) des personnes handicapées</a:t>
            </a:r>
          </a:p>
          <a:p>
            <a:pPr marL="1371600" lvl="3" indent="0">
              <a:lnSpc>
                <a:spcPct val="90000"/>
              </a:lnSpc>
              <a:buNone/>
            </a:pPr>
            <a:r>
              <a:rPr lang="fr-FR" altLang="fr-FR" sz="2800" dirty="0">
                <a:solidFill>
                  <a:schemeClr val="tx1"/>
                </a:solidFill>
              </a:rPr>
              <a:t>- Expertise de la personne handicapée</a:t>
            </a:r>
          </a:p>
          <a:p>
            <a:pPr marL="1371600" lvl="3" indent="0">
              <a:lnSpc>
                <a:spcPct val="90000"/>
              </a:lnSpc>
              <a:buNone/>
            </a:pPr>
            <a:r>
              <a:rPr lang="fr-FR" altLang="fr-FR" sz="2800" dirty="0">
                <a:solidFill>
                  <a:schemeClr val="tx1"/>
                </a:solidFill>
              </a:rPr>
              <a:t>- Autogestion des Centres de ressources</a:t>
            </a:r>
          </a:p>
          <a:p>
            <a:pPr marL="1371600" lvl="3" indent="0">
              <a:lnSpc>
                <a:spcPct val="90000"/>
              </a:lnSpc>
              <a:buNone/>
            </a:pPr>
            <a:endParaRPr lang="fr-FR" altLang="fr-FR" sz="2800" dirty="0">
              <a:solidFill>
                <a:schemeClr val="tx1"/>
              </a:solidFill>
            </a:endParaRPr>
          </a:p>
          <a:p>
            <a:pPr marL="0" indent="0">
              <a:lnSpc>
                <a:spcPct val="90000"/>
              </a:lnSpc>
              <a:buNone/>
            </a:pPr>
            <a:r>
              <a:rPr lang="fr-FR" altLang="fr-FR" sz="2800" b="0" u="sng" dirty="0">
                <a:solidFill>
                  <a:schemeClr val="tx1"/>
                </a:solidFill>
              </a:rPr>
              <a:t>Diffusion </a:t>
            </a:r>
            <a:r>
              <a:rPr lang="fr-FR" altLang="fr-FR" sz="2800" b="0" dirty="0">
                <a:solidFill>
                  <a:schemeClr val="tx1"/>
                </a:solidFill>
              </a:rPr>
              <a:t>du modèle et extension du mouvement I.L. dans le monde</a:t>
            </a:r>
          </a:p>
          <a:p>
            <a:pPr marL="0" indent="0">
              <a:lnSpc>
                <a:spcPct val="90000"/>
              </a:lnSpc>
              <a:buNone/>
            </a:pPr>
            <a:endParaRPr lang="fr-FR" altLang="fr-FR" sz="2800" b="0" dirty="0">
              <a:solidFill>
                <a:schemeClr val="tx1"/>
              </a:solidFill>
            </a:endParaRPr>
          </a:p>
        </p:txBody>
      </p:sp>
      <p:sp>
        <p:nvSpPr>
          <p:cNvPr id="75785" name="ZoneTexte 2"/>
          <p:cNvSpPr txBox="1">
            <a:spLocks noChangeArrowheads="1"/>
          </p:cNvSpPr>
          <p:nvPr/>
        </p:nvSpPr>
        <p:spPr bwMode="auto">
          <a:xfrm>
            <a:off x="9068539" y="6581463"/>
            <a:ext cx="29527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prstClr val="white"/>
                </a:solidFill>
                <a:effectLst/>
                <a:uLnTx/>
                <a:uFillTx/>
                <a:latin typeface="Times"/>
                <a:ea typeface="+mn-ea"/>
                <a:cs typeface="+mn-cs"/>
              </a:rPr>
              <a:t>http://www.edrobertscampus.org/about</a:t>
            </a:r>
          </a:p>
        </p:txBody>
      </p:sp>
    </p:spTree>
    <p:extLst>
      <p:ext uri="{BB962C8B-B14F-4D97-AF65-F5344CB8AC3E}">
        <p14:creationId xmlns:p14="http://schemas.microsoft.com/office/powerpoint/2010/main" val="339791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0" y="1"/>
            <a:ext cx="8686800" cy="1412875"/>
          </a:xfrm>
        </p:spPr>
        <p:txBody>
          <a:bodyPr/>
          <a:lstStyle/>
          <a:p>
            <a:pPr algn="ctr"/>
            <a:r>
              <a:rPr lang="fr-FR" altLang="fr-FR" sz="3200" b="1" dirty="0">
                <a:solidFill>
                  <a:schemeClr val="tx1"/>
                </a:solidFill>
              </a:rPr>
              <a:t>Mouvement international des personnes handicapées et représentation politique</a:t>
            </a:r>
          </a:p>
        </p:txBody>
      </p:sp>
      <p:sp>
        <p:nvSpPr>
          <p:cNvPr id="37891" name="Rectangle 3"/>
          <p:cNvSpPr>
            <a:spLocks noGrp="1" noChangeArrowheads="1"/>
          </p:cNvSpPr>
          <p:nvPr>
            <p:ph type="body" idx="1"/>
          </p:nvPr>
        </p:nvSpPr>
        <p:spPr>
          <a:xfrm>
            <a:off x="436097" y="1772816"/>
            <a:ext cx="11394831" cy="4856162"/>
          </a:xfrm>
        </p:spPr>
        <p:txBody>
          <a:bodyPr/>
          <a:lstStyle/>
          <a:p>
            <a:pPr marL="0" indent="0">
              <a:buNone/>
              <a:defRPr/>
            </a:pPr>
            <a:r>
              <a:rPr lang="fr-FR" altLang="fr-FR" sz="2400" dirty="0">
                <a:solidFill>
                  <a:schemeClr val="tx1"/>
                </a:solidFill>
              </a:rPr>
              <a:t>1983 : Création de l</a:t>
            </a:r>
            <a:r>
              <a:rPr lang="fr-FR" altLang="fr-FR" sz="2400" dirty="0">
                <a:solidFill>
                  <a:schemeClr val="tx1"/>
                </a:solidFill>
                <a:latin typeface="Tahoma" pitchFamily="34" charset="0"/>
              </a:rPr>
              <a:t>’</a:t>
            </a:r>
            <a:r>
              <a:rPr lang="fr-FR" altLang="fr-FR" sz="2400" dirty="0">
                <a:solidFill>
                  <a:schemeClr val="tx1"/>
                </a:solidFill>
                <a:cs typeface="Arial" pitchFamily="34" charset="0"/>
              </a:rPr>
              <a:t>Organisation Mondiale des personnes handicapées</a:t>
            </a:r>
          </a:p>
          <a:p>
            <a:pPr marL="0" indent="0">
              <a:buNone/>
              <a:defRPr/>
            </a:pPr>
            <a:r>
              <a:rPr lang="fr-FR" altLang="fr-FR" sz="2400" i="1" dirty="0">
                <a:solidFill>
                  <a:schemeClr val="tx1"/>
                </a:solidFill>
                <a:cs typeface="Arial" pitchFamily="34" charset="0"/>
              </a:rPr>
              <a:t>		(</a:t>
            </a:r>
            <a:r>
              <a:rPr lang="fr-FR" altLang="fr-FR" sz="2400" i="1" dirty="0" err="1">
                <a:solidFill>
                  <a:schemeClr val="tx1"/>
                </a:solidFill>
                <a:cs typeface="Arial" pitchFamily="34" charset="0"/>
              </a:rPr>
              <a:t>Disabled</a:t>
            </a:r>
            <a:r>
              <a:rPr lang="fr-FR" altLang="fr-FR" sz="2400" i="1" dirty="0">
                <a:solidFill>
                  <a:schemeClr val="tx1"/>
                </a:solidFill>
                <a:cs typeface="Arial" pitchFamily="34" charset="0"/>
              </a:rPr>
              <a:t> Peoples’ International)</a:t>
            </a:r>
          </a:p>
          <a:p>
            <a:pPr marL="0" indent="0">
              <a:buNone/>
              <a:defRPr/>
            </a:pPr>
            <a:endParaRPr lang="fr-FR" altLang="fr-FR" sz="2400" dirty="0">
              <a:solidFill>
                <a:schemeClr val="tx1"/>
              </a:solidFill>
              <a:cs typeface="Arial" pitchFamily="34" charset="0"/>
            </a:endParaRPr>
          </a:p>
          <a:p>
            <a:pPr marL="0" indent="0">
              <a:buNone/>
              <a:defRPr/>
            </a:pPr>
            <a:r>
              <a:rPr lang="fr-FR" altLang="fr-FR" sz="2400" dirty="0">
                <a:solidFill>
                  <a:schemeClr val="tx1"/>
                </a:solidFill>
              </a:rPr>
              <a:t>1993 : Création du Forum Européen des Personnes Handicapées </a:t>
            </a:r>
          </a:p>
          <a:p>
            <a:pPr marL="1065600" lvl="1" indent="-457200">
              <a:buFont typeface="Arial" panose="020B0604020202020204" pitchFamily="34" charset="0"/>
              <a:buChar char="•"/>
              <a:defRPr/>
            </a:pPr>
            <a:r>
              <a:rPr lang="fr-FR" altLang="fr-FR" sz="2600" dirty="0">
                <a:solidFill>
                  <a:schemeClr val="tx1"/>
                </a:solidFill>
                <a:cs typeface="Arial" pitchFamily="34" charset="0"/>
              </a:rPr>
              <a:t>Lobbying</a:t>
            </a:r>
          </a:p>
          <a:p>
            <a:pPr marL="1065600" lvl="1" indent="-457200">
              <a:buFont typeface="Arial" panose="020B0604020202020204" pitchFamily="34" charset="0"/>
              <a:buChar char="•"/>
              <a:defRPr/>
            </a:pPr>
            <a:r>
              <a:rPr lang="fr-FR" altLang="fr-FR" sz="2600" dirty="0">
                <a:solidFill>
                  <a:schemeClr val="tx1"/>
                </a:solidFill>
                <a:cs typeface="Arial" pitchFamily="34" charset="0"/>
              </a:rPr>
              <a:t>Statut consultatif auprès des organisations internationales	(ONU, OMS, OIT, Parlement Européen)</a:t>
            </a:r>
          </a:p>
          <a:p>
            <a:pPr marL="608400" lvl="1" indent="0" algn="ctr">
              <a:buNone/>
              <a:defRPr/>
            </a:pPr>
            <a:r>
              <a:rPr lang="fr-FR" altLang="fr-FR" sz="2600" i="1" dirty="0">
                <a:solidFill>
                  <a:schemeClr val="tx1"/>
                </a:solidFill>
                <a:cs typeface="Arial" pitchFamily="34" charset="0"/>
              </a:rPr>
              <a:t>« Nothing for us </a:t>
            </a:r>
            <a:r>
              <a:rPr lang="fr-FR" altLang="fr-FR" sz="2600" i="1" dirty="0" err="1">
                <a:solidFill>
                  <a:schemeClr val="tx1"/>
                </a:solidFill>
                <a:cs typeface="Arial" pitchFamily="34" charset="0"/>
              </a:rPr>
              <a:t>without</a:t>
            </a:r>
            <a:r>
              <a:rPr lang="fr-FR" altLang="fr-FR" sz="2600" i="1" dirty="0">
                <a:solidFill>
                  <a:schemeClr val="tx1"/>
                </a:solidFill>
                <a:cs typeface="Arial" pitchFamily="34" charset="0"/>
              </a:rPr>
              <a:t> us »</a:t>
            </a:r>
          </a:p>
        </p:txBody>
      </p:sp>
      <p:sp>
        <p:nvSpPr>
          <p:cNvPr id="6" name="Espace réservé du pied de page 3"/>
          <p:cNvSpPr>
            <a:spLocks noGrp="1"/>
          </p:cNvSpPr>
          <p:nvPr>
            <p:ph type="ftr" sz="quarter" idx="10"/>
          </p:nvPr>
        </p:nvSpPr>
        <p:spPr>
          <a:xfrm>
            <a:off x="0" y="644641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94404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81200" y="274638"/>
            <a:ext cx="8229600" cy="1498600"/>
          </a:xfrm>
        </p:spPr>
        <p:txBody>
          <a:bodyPr/>
          <a:lstStyle/>
          <a:p>
            <a:pPr algn="ctr"/>
            <a:r>
              <a:rPr lang="fr-FR" altLang="fr-FR" sz="3200" b="1" dirty="0">
                <a:solidFill>
                  <a:schemeClr val="tx1"/>
                </a:solidFill>
              </a:rPr>
              <a:t>Théorisation du modèle social du handicap</a:t>
            </a:r>
          </a:p>
        </p:txBody>
      </p:sp>
      <p:sp>
        <p:nvSpPr>
          <p:cNvPr id="38915" name="Rectangle 3"/>
          <p:cNvSpPr>
            <a:spLocks noGrp="1" noChangeArrowheads="1"/>
          </p:cNvSpPr>
          <p:nvPr>
            <p:ph type="body" idx="1"/>
          </p:nvPr>
        </p:nvSpPr>
        <p:spPr>
          <a:xfrm>
            <a:off x="745588" y="2405574"/>
            <a:ext cx="10944664" cy="4164467"/>
          </a:xfrm>
        </p:spPr>
        <p:txBody>
          <a:bodyPr/>
          <a:lstStyle/>
          <a:p>
            <a:pPr marL="0" indent="0">
              <a:spcBef>
                <a:spcPts val="0"/>
              </a:spcBef>
              <a:buNone/>
              <a:defRPr/>
            </a:pPr>
            <a:r>
              <a:rPr lang="fr-FR" altLang="fr-FR" sz="2400" dirty="0">
                <a:solidFill>
                  <a:schemeClr val="tx1"/>
                </a:solidFill>
              </a:rPr>
              <a:t>Courant de recherche sur le handicap dans les universités anglo-saxonnes </a:t>
            </a:r>
            <a:r>
              <a:rPr lang="fr-FR" altLang="fr-FR" sz="2400" i="1" dirty="0" err="1">
                <a:solidFill>
                  <a:schemeClr val="tx1"/>
                </a:solidFill>
              </a:rPr>
              <a:t>Disability</a:t>
            </a:r>
            <a:r>
              <a:rPr lang="fr-FR" altLang="fr-FR" sz="2400" i="1" dirty="0">
                <a:solidFill>
                  <a:schemeClr val="tx1"/>
                </a:solidFill>
              </a:rPr>
              <a:t> </a:t>
            </a:r>
            <a:r>
              <a:rPr lang="fr-FR" altLang="fr-FR" sz="2400" i="1" dirty="0" err="1">
                <a:solidFill>
                  <a:schemeClr val="tx1"/>
                </a:solidFill>
              </a:rPr>
              <a:t>Studies</a:t>
            </a:r>
            <a:r>
              <a:rPr lang="fr-FR" altLang="fr-FR" sz="2400" dirty="0">
                <a:solidFill>
                  <a:schemeClr val="tx1"/>
                </a:solidFill>
              </a:rPr>
              <a:t> : 	Etats-Unis, Canada, Gde Bretagne</a:t>
            </a:r>
          </a:p>
          <a:p>
            <a:pPr marL="0" indent="0">
              <a:lnSpc>
                <a:spcPct val="90000"/>
              </a:lnSpc>
              <a:buNone/>
              <a:defRPr/>
            </a:pPr>
            <a:endParaRPr lang="fr-FR" altLang="fr-FR" sz="2400" dirty="0">
              <a:solidFill>
                <a:schemeClr val="tx1"/>
              </a:solidFill>
            </a:endParaRPr>
          </a:p>
          <a:p>
            <a:pPr marL="0" indent="0">
              <a:spcBef>
                <a:spcPts val="0"/>
              </a:spcBef>
              <a:buNone/>
              <a:defRPr/>
            </a:pPr>
            <a:r>
              <a:rPr lang="fr-FR" altLang="fr-FR" sz="2400" dirty="0">
                <a:solidFill>
                  <a:schemeClr val="tx1"/>
                </a:solidFill>
              </a:rPr>
              <a:t>Modèles sociaux du handicap : environnement, conditions sociales et droits humains</a:t>
            </a:r>
          </a:p>
        </p:txBody>
      </p:sp>
      <p:sp>
        <p:nvSpPr>
          <p:cNvPr id="6" name="Espace réservé du pied de page 3"/>
          <p:cNvSpPr>
            <a:spLocks noGrp="1"/>
          </p:cNvSpPr>
          <p:nvPr>
            <p:ph type="ftr" sz="quarter" idx="10"/>
          </p:nvPr>
        </p:nvSpPr>
        <p:spPr>
          <a:xfrm>
            <a:off x="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46251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
          <p:cNvSpPr>
            <a:spLocks noChangeArrowheads="1"/>
          </p:cNvSpPr>
          <p:nvPr/>
        </p:nvSpPr>
        <p:spPr bwMode="auto">
          <a:xfrm>
            <a:off x="3886200" y="2514601"/>
            <a:ext cx="3962400" cy="2538413"/>
          </a:xfrm>
          <a:prstGeom prst="rect">
            <a:avLst/>
          </a:prstGeom>
          <a:solidFill>
            <a:srgbClr val="FFFF66"/>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3200" b="1" i="1"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3200" b="1" i="1" u="none" strike="noStrike" kern="1200" cap="none" spc="0" normalizeH="0" baseline="0" noProof="0" dirty="0">
                <a:ln>
                  <a:noFill/>
                </a:ln>
                <a:solidFill>
                  <a:srgbClr val="000000"/>
                </a:solidFill>
                <a:effectLst/>
                <a:uLnTx/>
                <a:uFillTx/>
                <a:latin typeface="+mj-lt"/>
                <a:ea typeface="+mn-ea"/>
                <a:cs typeface="+mn-cs"/>
              </a:rPr>
              <a:t>MOD</a:t>
            </a:r>
            <a:r>
              <a:rPr kumimoji="0" lang="fr-FR" altLang="fr-FR" sz="3200" b="1" i="1" u="none" strike="noStrike" kern="1200" cap="none" spc="0" normalizeH="0" baseline="0" noProof="0" dirty="0">
                <a:ln>
                  <a:noFill/>
                </a:ln>
                <a:solidFill>
                  <a:srgbClr val="000000"/>
                </a:solidFill>
                <a:effectLst/>
                <a:uLnTx/>
                <a:uFillTx/>
                <a:latin typeface="+mj-lt"/>
                <a:ea typeface="+mn-ea"/>
                <a:cs typeface="Times New Roman" pitchFamily="18" charset="0"/>
              </a:rPr>
              <a:t>È</a:t>
            </a:r>
            <a:r>
              <a:rPr kumimoji="0" lang="fr-FR" altLang="fr-FR" sz="3200" b="1" i="1" u="none" strike="noStrike" kern="1200" cap="none" spc="0" normalizeH="0" baseline="0" noProof="0" dirty="0">
                <a:ln>
                  <a:noFill/>
                </a:ln>
                <a:solidFill>
                  <a:srgbClr val="000000"/>
                </a:solidFill>
                <a:effectLst/>
                <a:uLnTx/>
                <a:uFillTx/>
                <a:latin typeface="+mj-lt"/>
                <a:ea typeface="+mn-ea"/>
                <a:cs typeface="+mn-cs"/>
              </a:rPr>
              <a:t>LES D’APPROCHE DU HANDICAP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3200" b="1"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 name="Espace réservé du pied de page 3"/>
          <p:cNvSpPr>
            <a:spLocks noGrp="1"/>
          </p:cNvSpPr>
          <p:nvPr>
            <p:ph type="title" idx="4294967295"/>
          </p:nvPr>
        </p:nvSpPr>
        <p:spPr>
          <a:xfrm>
            <a:off x="9220200" y="6172200"/>
            <a:ext cx="1219200" cy="533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srgbClr val="000000"/>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474473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a:xfrm>
            <a:off x="1631950" y="152400"/>
            <a:ext cx="9036050" cy="755650"/>
          </a:xfrm>
        </p:spPr>
        <p:txBody>
          <a:bodyPr>
            <a:normAutofit fontScale="90000"/>
          </a:bodyPr>
          <a:lstStyle/>
          <a:p>
            <a:pPr algn="ctr"/>
            <a:r>
              <a:rPr lang="fr-FR" altLang="fr-FR" sz="2800" b="1">
                <a:latin typeface="+mn-lt"/>
              </a:rPr>
              <a:t>Exemple de situation : </a:t>
            </a:r>
            <a:br>
              <a:rPr lang="fr-FR" altLang="fr-FR" sz="2800" b="1">
                <a:latin typeface="+mn-lt"/>
              </a:rPr>
            </a:br>
            <a:r>
              <a:rPr lang="fr-FR" altLang="fr-FR" sz="2800" b="1">
                <a:latin typeface="+mn-lt"/>
              </a:rPr>
              <a:t>une personne qui ne peut pas voter</a:t>
            </a:r>
          </a:p>
        </p:txBody>
      </p:sp>
      <p:sp>
        <p:nvSpPr>
          <p:cNvPr id="455683" name="Rectangle 3"/>
          <p:cNvSpPr>
            <a:spLocks noGrp="1" noChangeArrowheads="1"/>
          </p:cNvSpPr>
          <p:nvPr>
            <p:ph idx="1"/>
          </p:nvPr>
        </p:nvSpPr>
        <p:spPr>
          <a:xfrm>
            <a:off x="1282390" y="1254836"/>
            <a:ext cx="9474355" cy="926133"/>
          </a:xfrm>
          <a:solidFill>
            <a:srgbClr val="FFC000"/>
          </a:solidFill>
        </p:spPr>
        <p:txBody>
          <a:bodyPr>
            <a:normAutofit/>
          </a:bodyPr>
          <a:lstStyle/>
          <a:p>
            <a:pPr marL="0" indent="0">
              <a:spcBef>
                <a:spcPct val="0"/>
              </a:spcBef>
              <a:buNone/>
            </a:pPr>
            <a:r>
              <a:rPr lang="fr-FR" altLang="fr-FR" dirty="0">
                <a:solidFill>
                  <a:schemeClr val="bg1"/>
                </a:solidFill>
                <a:effectLst/>
                <a:cs typeface="Arial" panose="020B0604020202020204" pitchFamily="34" charset="0"/>
              </a:rPr>
              <a:t>1- la personne a un syndrome de Usher</a:t>
            </a:r>
            <a:r>
              <a:rPr lang="fr-FR" altLang="fr-FR" dirty="0">
                <a:solidFill>
                  <a:schemeClr val="bg1"/>
                </a:solidFill>
                <a:effectLst/>
                <a:cs typeface="Arial" panose="020B0604020202020204" pitchFamily="34" charset="0"/>
                <a:sym typeface="Wingdings" panose="05000000000000000000" pitchFamily="2" charset="2"/>
              </a:rPr>
              <a:t>	</a:t>
            </a:r>
          </a:p>
          <a:p>
            <a:pPr marL="0" indent="0">
              <a:spcBef>
                <a:spcPct val="0"/>
              </a:spcBef>
              <a:buNone/>
            </a:pPr>
            <a:r>
              <a:rPr lang="fr-FR" altLang="fr-FR" dirty="0">
                <a:solidFill>
                  <a:schemeClr val="bg1"/>
                </a:solidFill>
                <a:effectLst/>
                <a:cs typeface="Arial" panose="020B0604020202020204" pitchFamily="34" charset="0"/>
                <a:sym typeface="Wingdings" panose="05000000000000000000" pitchFamily="2" charset="2"/>
              </a:rPr>
              <a:t>    approche médicale (diagnostic)</a:t>
            </a:r>
          </a:p>
        </p:txBody>
      </p:sp>
      <p:sp>
        <p:nvSpPr>
          <p:cNvPr id="3" name="Espace réservé du pied de page 2"/>
          <p:cNvSpPr>
            <a:spLocks noGrp="1"/>
          </p:cNvSpPr>
          <p:nvPr>
            <p:ph type="ftr" sz="quarter" idx="11"/>
          </p:nvPr>
        </p:nvSpPr>
        <p:spPr>
          <a:xfrm>
            <a:off x="0" y="6462713"/>
            <a:ext cx="2895600" cy="365125"/>
          </a:xfrm>
        </p:spPr>
        <p:txBody>
          <a:bodyPr anchor="t"/>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EHESP - CC OMS FCI-CIF - 2026</a:t>
            </a:r>
            <a:endParaRPr kumimoji="0" lang="fr-FR" sz="11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
        <p:nvSpPr>
          <p:cNvPr id="455684" name="Text Box 4"/>
          <p:cNvSpPr txBox="1">
            <a:spLocks noChangeArrowheads="1"/>
          </p:cNvSpPr>
          <p:nvPr/>
        </p:nvSpPr>
        <p:spPr bwMode="auto">
          <a:xfrm>
            <a:off x="1282390" y="2216847"/>
            <a:ext cx="9474355" cy="954107"/>
          </a:xfrm>
          <a:prstGeom prst="rect">
            <a:avLst/>
          </a:prstGeom>
          <a:solidFill>
            <a:srgbClr val="FFC000"/>
          </a:solidFill>
          <a:ln>
            <a:noFill/>
          </a:ln>
          <a:effectLst/>
        </p:spPr>
        <p:txBody>
          <a:bodyPr wrap="squar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dirty="0">
                <a:ln>
                  <a:noFill/>
                </a:ln>
                <a:solidFill>
                  <a:prstClr val="black"/>
                </a:solidFill>
                <a:effectLst/>
                <a:uLnTx/>
                <a:uFillTx/>
                <a:latin typeface="Calibri" panose="020F0502020204030204"/>
                <a:ea typeface="+mn-ea"/>
                <a:cs typeface="+mn-cs"/>
              </a:rPr>
              <a:t>2- la personne a des difficultés à entendre et à voir</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approche fonctionnelle</a:t>
            </a:r>
            <a:endParaRPr kumimoji="0" lang="fr-FR" alt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5685" name="Text Box 5"/>
          <p:cNvSpPr txBox="1">
            <a:spLocks noChangeArrowheads="1"/>
          </p:cNvSpPr>
          <p:nvPr/>
        </p:nvSpPr>
        <p:spPr bwMode="auto">
          <a:xfrm>
            <a:off x="1282390" y="3290389"/>
            <a:ext cx="9474355" cy="1815882"/>
          </a:xfrm>
          <a:prstGeom prst="rect">
            <a:avLst/>
          </a:prstGeom>
          <a:solidFill>
            <a:srgbClr val="CCFF66"/>
          </a:solidFill>
          <a:ln>
            <a:noFill/>
          </a:ln>
          <a:effectLst/>
        </p:spPr>
        <p:txBody>
          <a:bodyPr wrap="squar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black"/>
                </a:solidFill>
                <a:effectLst/>
                <a:uLnTx/>
                <a:uFillTx/>
                <a:latin typeface="Calibri" panose="020F0502020204030204"/>
                <a:ea typeface="+mn-ea"/>
                <a:cs typeface="+mn-cs"/>
              </a:rPr>
              <a:t>1- le bureau de vote, les bulletins ne sont pas accessibles : manque de signalétique au sol aux abords et à l’intérieur de la mairie; pas de bulletins en Braille; etc…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approche environnementale</a:t>
            </a:r>
          </a:p>
        </p:txBody>
      </p:sp>
      <p:sp>
        <p:nvSpPr>
          <p:cNvPr id="455686" name="Text Box 6"/>
          <p:cNvSpPr txBox="1">
            <a:spLocks noChangeArrowheads="1"/>
          </p:cNvSpPr>
          <p:nvPr/>
        </p:nvSpPr>
        <p:spPr bwMode="auto">
          <a:xfrm>
            <a:off x="1282390" y="5161819"/>
            <a:ext cx="9474355" cy="954107"/>
          </a:xfrm>
          <a:prstGeom prst="rect">
            <a:avLst/>
          </a:prstGeom>
          <a:solidFill>
            <a:srgbClr val="CCFF66"/>
          </a:solidFill>
          <a:ln>
            <a:noFill/>
          </a:ln>
          <a:effectLst/>
        </p:spPr>
        <p:txBody>
          <a:bodyPr wrap="squar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dirty="0">
                <a:ln>
                  <a:noFill/>
                </a:ln>
                <a:solidFill>
                  <a:prstClr val="black"/>
                </a:solidFill>
                <a:effectLst/>
                <a:uLnTx/>
                <a:uFillTx/>
                <a:latin typeface="Calibri" panose="020F0502020204030204"/>
                <a:ea typeface="+mn-ea"/>
                <a:cs typeface="+mn-cs"/>
              </a:rPr>
              <a:t>2- discrimination fondée sur la déficience, inégalité des chances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approche « droits humains »</a:t>
            </a:r>
            <a:endParaRPr kumimoji="0" lang="fr-FR" alt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421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5683">
                                            <p:bg/>
                                          </p:spTgt>
                                        </p:tgtEl>
                                        <p:attrNameLst>
                                          <p:attrName>style.visibility</p:attrName>
                                        </p:attrNameLst>
                                      </p:cBhvr>
                                      <p:to>
                                        <p:strVal val="visible"/>
                                      </p:to>
                                    </p:set>
                                    <p:anim calcmode="lin" valueType="num">
                                      <p:cBhvr additive="base">
                                        <p:cTn id="7" dur="500" fill="hold"/>
                                        <p:tgtEl>
                                          <p:spTgt spid="45568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5568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5683">
                                            <p:txEl>
                                              <p:pRg st="0" end="0"/>
                                            </p:txEl>
                                          </p:spTgt>
                                        </p:tgtEl>
                                        <p:attrNameLst>
                                          <p:attrName>style.visibility</p:attrName>
                                        </p:attrNameLst>
                                      </p:cBhvr>
                                      <p:to>
                                        <p:strVal val="visible"/>
                                      </p:to>
                                    </p:set>
                                    <p:anim calcmode="lin" valueType="num">
                                      <p:cBhvr additive="base">
                                        <p:cTn id="13" dur="500" fill="hold"/>
                                        <p:tgtEl>
                                          <p:spTgt spid="4556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5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5683">
                                            <p:txEl>
                                              <p:pRg st="1" end="1"/>
                                            </p:txEl>
                                          </p:spTgt>
                                        </p:tgtEl>
                                        <p:attrNameLst>
                                          <p:attrName>style.visibility</p:attrName>
                                        </p:attrNameLst>
                                      </p:cBhvr>
                                      <p:to>
                                        <p:strVal val="visible"/>
                                      </p:to>
                                    </p:set>
                                    <p:anim calcmode="lin" valueType="num">
                                      <p:cBhvr additive="base">
                                        <p:cTn id="19" dur="500" fill="hold"/>
                                        <p:tgtEl>
                                          <p:spTgt spid="45568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5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5684"/>
                                        </p:tgtEl>
                                        <p:attrNameLst>
                                          <p:attrName>style.visibility</p:attrName>
                                        </p:attrNameLst>
                                      </p:cBhvr>
                                      <p:to>
                                        <p:strVal val="visible"/>
                                      </p:to>
                                    </p:set>
                                    <p:anim calcmode="lin" valueType="num">
                                      <p:cBhvr additive="base">
                                        <p:cTn id="25" dur="500" fill="hold"/>
                                        <p:tgtEl>
                                          <p:spTgt spid="455684"/>
                                        </p:tgtEl>
                                        <p:attrNameLst>
                                          <p:attrName>ppt_x</p:attrName>
                                        </p:attrNameLst>
                                      </p:cBhvr>
                                      <p:tavLst>
                                        <p:tav tm="0">
                                          <p:val>
                                            <p:strVal val="0-#ppt_w/2"/>
                                          </p:val>
                                        </p:tav>
                                        <p:tav tm="100000">
                                          <p:val>
                                            <p:strVal val="#ppt_x"/>
                                          </p:val>
                                        </p:tav>
                                      </p:tavLst>
                                    </p:anim>
                                    <p:anim calcmode="lin" valueType="num">
                                      <p:cBhvr additive="base">
                                        <p:cTn id="26" dur="500" fill="hold"/>
                                        <p:tgtEl>
                                          <p:spTgt spid="45568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5685"/>
                                        </p:tgtEl>
                                        <p:attrNameLst>
                                          <p:attrName>style.visibility</p:attrName>
                                        </p:attrNameLst>
                                      </p:cBhvr>
                                      <p:to>
                                        <p:strVal val="visible"/>
                                      </p:to>
                                    </p:set>
                                    <p:anim calcmode="lin" valueType="num">
                                      <p:cBhvr additive="base">
                                        <p:cTn id="31" dur="500" fill="hold"/>
                                        <p:tgtEl>
                                          <p:spTgt spid="455685"/>
                                        </p:tgtEl>
                                        <p:attrNameLst>
                                          <p:attrName>ppt_x</p:attrName>
                                        </p:attrNameLst>
                                      </p:cBhvr>
                                      <p:tavLst>
                                        <p:tav tm="0">
                                          <p:val>
                                            <p:strVal val="0-#ppt_w/2"/>
                                          </p:val>
                                        </p:tav>
                                        <p:tav tm="100000">
                                          <p:val>
                                            <p:strVal val="#ppt_x"/>
                                          </p:val>
                                        </p:tav>
                                      </p:tavLst>
                                    </p:anim>
                                    <p:anim calcmode="lin" valueType="num">
                                      <p:cBhvr additive="base">
                                        <p:cTn id="32" dur="500" fill="hold"/>
                                        <p:tgtEl>
                                          <p:spTgt spid="45568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5686"/>
                                        </p:tgtEl>
                                        <p:attrNameLst>
                                          <p:attrName>style.visibility</p:attrName>
                                        </p:attrNameLst>
                                      </p:cBhvr>
                                      <p:to>
                                        <p:strVal val="visible"/>
                                      </p:to>
                                    </p:set>
                                    <p:anim calcmode="lin" valueType="num">
                                      <p:cBhvr additive="base">
                                        <p:cTn id="37" dur="500" fill="hold"/>
                                        <p:tgtEl>
                                          <p:spTgt spid="455686"/>
                                        </p:tgtEl>
                                        <p:attrNameLst>
                                          <p:attrName>ppt_x</p:attrName>
                                        </p:attrNameLst>
                                      </p:cBhvr>
                                      <p:tavLst>
                                        <p:tav tm="0">
                                          <p:val>
                                            <p:strVal val="0-#ppt_w/2"/>
                                          </p:val>
                                        </p:tav>
                                        <p:tav tm="100000">
                                          <p:val>
                                            <p:strVal val="#ppt_x"/>
                                          </p:val>
                                        </p:tav>
                                      </p:tavLst>
                                    </p:anim>
                                    <p:anim calcmode="lin" valueType="num">
                                      <p:cBhvr additive="base">
                                        <p:cTn id="38" dur="500" fill="hold"/>
                                        <p:tgtEl>
                                          <p:spTgt spid="4556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animBg="1" autoUpdateAnimBg="0"/>
      <p:bldP spid="455684" grpId="0" animBg="1" autoUpdateAnimBg="0"/>
      <p:bldP spid="455685" grpId="0" animBg="1" autoUpdateAnimBg="0"/>
      <p:bldP spid="45568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412594" y="321905"/>
            <a:ext cx="5018049" cy="4539704"/>
          </a:xfrm>
          <a:prstGeom prst="rect">
            <a:avLst/>
          </a:prstGeom>
          <a:solidFill>
            <a:srgbClr val="FFC000"/>
          </a:solidFill>
          <a:ln>
            <a:noFill/>
          </a:ln>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sz="2800" b="1" i="1" u="none" strike="noStrike" kern="1200" cap="none" spc="0" normalizeH="0" baseline="0" noProof="0" dirty="0">
                <a:ln>
                  <a:noFill/>
                </a:ln>
                <a:solidFill>
                  <a:prstClr val="black"/>
                </a:solidFill>
                <a:effectLst/>
                <a:uLnTx/>
                <a:uFillTx/>
                <a:latin typeface="Calibri" panose="020F0502020204030204"/>
                <a:ea typeface="+mn-ea"/>
                <a:cs typeface="+mn-cs"/>
              </a:rPr>
              <a:t>Modèle individuel</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Causes liées</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aux caractéristiques personnelles</a:t>
            </a:r>
          </a:p>
          <a:p>
            <a:pPr marL="0" marR="0" lvl="0" indent="0" algn="ctr" defTabSz="457200" rtl="0" eaLnBrk="1" fontAlgn="auto" latinLnBrk="0" hangingPunct="1">
              <a:lnSpc>
                <a:spcPct val="100000"/>
              </a:lnSpc>
              <a:spcBef>
                <a:spcPct val="50000"/>
              </a:spcBef>
              <a:spcAft>
                <a:spcPts val="1200"/>
              </a:spcAft>
              <a:buClrTx/>
              <a:buSzTx/>
              <a:buFontTx/>
              <a:buNone/>
              <a:tabLst/>
              <a:defRPr/>
            </a:pP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 Variante biomédicale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 Variante fonctionnelle</a:t>
            </a:r>
          </a:p>
          <a:p>
            <a:pPr marL="285750" marR="0" lvl="0" indent="-285750" algn="l" defTabSz="457200" rtl="0" eaLnBrk="1" fontAlgn="auto" latinLnBrk="0" hangingPunct="1">
              <a:lnSpc>
                <a:spcPct val="100000"/>
              </a:lnSpc>
              <a:spcBef>
                <a:spcPct val="50000"/>
              </a:spcBef>
              <a:spcAft>
                <a:spcPts val="0"/>
              </a:spcAft>
              <a:buClrTx/>
              <a:buSzTx/>
              <a:buFontTx/>
              <a:buChar char="-"/>
              <a:tabLst/>
              <a:defRPr/>
            </a:pPr>
            <a:endParaRPr kumimoji="0" lang="fr-FR"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0597" name="Text Box 5"/>
          <p:cNvSpPr txBox="1">
            <a:spLocks noChangeArrowheads="1"/>
          </p:cNvSpPr>
          <p:nvPr/>
        </p:nvSpPr>
        <p:spPr bwMode="auto">
          <a:xfrm>
            <a:off x="5551085" y="337153"/>
            <a:ext cx="5655891" cy="4832092"/>
          </a:xfrm>
          <a:prstGeom prst="rect">
            <a:avLst/>
          </a:prstGeom>
          <a:solidFill>
            <a:srgbClr val="CCFF66"/>
          </a:solidFill>
          <a:ln>
            <a:noFill/>
          </a:ln>
          <a:effectLst/>
        </p:spPr>
        <p:txBody>
          <a:bodyPr wrap="squar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800" b="1" i="1" u="none" strike="noStrike" kern="1200" cap="none" spc="0" normalizeH="0" baseline="0" noProof="0" dirty="0">
                <a:ln>
                  <a:noFill/>
                </a:ln>
                <a:solidFill>
                  <a:prstClr val="black"/>
                </a:solidFill>
                <a:effectLst/>
                <a:uLnTx/>
                <a:uFillTx/>
                <a:latin typeface="Calibri" panose="020F0502020204030204"/>
                <a:ea typeface="+mn-ea"/>
                <a:cs typeface="+mn-cs"/>
              </a:rPr>
              <a:t>Modèle social</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prstClr val="black"/>
                </a:solidFill>
                <a:effectLst/>
                <a:uLnTx/>
                <a:uFillTx/>
                <a:latin typeface="Calibri" panose="020F0502020204030204"/>
                <a:ea typeface="+mn-ea"/>
                <a:cs typeface="+mn-cs"/>
              </a:rPr>
              <a:t>Causes liées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none" spc="0" normalizeH="0" baseline="0" noProof="0" dirty="0">
                <a:ln>
                  <a:noFill/>
                </a:ln>
                <a:solidFill>
                  <a:prstClr val="black"/>
                </a:solidFill>
                <a:effectLst/>
                <a:uLnTx/>
                <a:uFillTx/>
                <a:latin typeface="Calibri" panose="020F0502020204030204"/>
                <a:ea typeface="+mn-ea"/>
                <a:cs typeface="+mn-cs"/>
              </a:rPr>
              <a:t>à l’organisation sociale, aux barrières physiques ou socioculturelles qui font obstacle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none" spc="0" normalizeH="0" baseline="0" noProof="0" dirty="0">
                <a:ln>
                  <a:noFill/>
                </a:ln>
                <a:solidFill>
                  <a:prstClr val="black"/>
                </a:solidFill>
                <a:effectLst/>
                <a:uLnTx/>
                <a:uFillTx/>
                <a:latin typeface="Calibri" panose="020F0502020204030204"/>
                <a:ea typeface="+mn-ea"/>
                <a:cs typeface="+mn-cs"/>
              </a:rPr>
              <a:t>à la participation sociale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800" b="1" i="0" u="none" strike="noStrike" kern="1200" cap="none" spc="0" normalizeH="0" baseline="0" noProof="0" dirty="0">
                <a:ln>
                  <a:noFill/>
                </a:ln>
                <a:solidFill>
                  <a:prstClr val="black"/>
                </a:solidFill>
                <a:effectLst/>
                <a:uLnTx/>
                <a:uFillTx/>
                <a:latin typeface="Calibri" panose="020F0502020204030204"/>
                <a:ea typeface="+mn-ea"/>
                <a:cs typeface="+mn-cs"/>
              </a:rPr>
              <a:t>et à la citoyenneté des personnes </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prstClr val="black"/>
                </a:solidFill>
                <a:effectLst/>
                <a:uLnTx/>
                <a:uFillTx/>
                <a:latin typeface="Calibri" panose="020F0502020204030204"/>
                <a:ea typeface="+mn-ea"/>
                <a:cs typeface="+mn-cs"/>
              </a:rPr>
              <a:t>- Variante environnementale</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fr-FR" altLang="fr-FR" sz="2800" b="1" i="0" u="none" strike="noStrike" kern="1200" cap="none" spc="0" normalizeH="0" baseline="0" noProof="0" dirty="0">
                <a:ln>
                  <a:noFill/>
                </a:ln>
                <a:solidFill>
                  <a:prstClr val="black"/>
                </a:solidFill>
                <a:effectLst/>
                <a:uLnTx/>
                <a:uFillTx/>
                <a:latin typeface="Calibri" panose="020F0502020204030204"/>
                <a:ea typeface="+mn-ea"/>
                <a:cs typeface="+mn-cs"/>
              </a:rPr>
              <a:t> Variante axée droits humains</a:t>
            </a:r>
            <a:endParaRPr kumimoji="0" lang="fr-FR" alt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Char char="-"/>
              <a:tabLst/>
              <a:defRPr/>
            </a:pPr>
            <a:endParaRPr kumimoji="0" lang="fr-FR" alt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598" name="Text Box 7"/>
          <p:cNvSpPr txBox="1">
            <a:spLocks noGrp="1" noChangeArrowheads="1"/>
          </p:cNvSpPr>
          <p:nvPr>
            <p:ph type="title" idx="4294967295"/>
          </p:nvPr>
        </p:nvSpPr>
        <p:spPr bwMode="auto">
          <a:xfrm>
            <a:off x="2261838" y="4674378"/>
            <a:ext cx="6324600" cy="1200329"/>
          </a:xfrm>
          <a:prstGeom prst="rect">
            <a:avLst/>
          </a:prstGeom>
          <a:solidFill>
            <a:srgbClr val="C000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Réunir l’ensemble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Modèle intégré / multidimensionnel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Systémique</a:t>
            </a:r>
          </a:p>
        </p:txBody>
      </p:sp>
      <p:sp>
        <p:nvSpPr>
          <p:cNvPr id="52234" name="Rectangle 10"/>
          <p:cNvSpPr>
            <a:spLocks noChangeArrowheads="1"/>
          </p:cNvSpPr>
          <p:nvPr/>
        </p:nvSpPr>
        <p:spPr bwMode="auto">
          <a:xfrm>
            <a:off x="879087" y="5995111"/>
            <a:ext cx="9090103" cy="1077218"/>
          </a:xfrm>
          <a:prstGeom prst="rect">
            <a:avLst/>
          </a:prstGeom>
          <a:noFill/>
          <a:ln>
            <a:noFill/>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E7E6E6"/>
                </a:solidFill>
                <a:effectLst/>
                <a:uLnTx/>
                <a:uFillTx/>
                <a:latin typeface="Calibri" panose="020F0502020204030204"/>
                <a:ea typeface="+mn-ea"/>
                <a:cs typeface="+mn-cs"/>
              </a:rPr>
              <a:t>P. </a:t>
            </a:r>
            <a:r>
              <a:rPr kumimoji="0" lang="fr-FR" sz="1600" b="1" i="0" u="none" strike="noStrike" kern="1200" cap="none" spc="0" normalizeH="0" baseline="0" noProof="0" dirty="0" err="1">
                <a:ln>
                  <a:noFill/>
                </a:ln>
                <a:solidFill>
                  <a:srgbClr val="E7E6E6"/>
                </a:solidFill>
                <a:effectLst/>
                <a:uLnTx/>
                <a:uFillTx/>
                <a:latin typeface="Calibri" panose="020F0502020204030204"/>
                <a:ea typeface="+mn-ea"/>
                <a:cs typeface="+mn-cs"/>
              </a:rPr>
              <a:t>Fougeyrollas</a:t>
            </a:r>
            <a:r>
              <a:rPr kumimoji="0" lang="fr-FR" sz="1600" b="1" i="0" u="none" strike="noStrike" kern="1200" cap="none" spc="0" normalizeH="0" baseline="0" noProof="0" dirty="0">
                <a:ln>
                  <a:noFill/>
                </a:ln>
                <a:solidFill>
                  <a:srgbClr val="E7E6E6"/>
                </a:solidFill>
                <a:effectLst/>
                <a:uLnTx/>
                <a:uFillTx/>
                <a:latin typeface="Calibri" panose="020F0502020204030204"/>
                <a:ea typeface="+mn-ea"/>
                <a:cs typeface="+mn-cs"/>
              </a:rPr>
              <a:t>, SCCIDIH, 1991; 1996 ;1998; 2018</a:t>
            </a:r>
            <a:br>
              <a:rPr kumimoji="0" lang="fr-FR" sz="1600" b="1" i="0" u="none" strike="noStrike" kern="1200" cap="none" spc="0" normalizeH="0" baseline="0" noProof="0" dirty="0">
                <a:ln>
                  <a:noFill/>
                </a:ln>
                <a:solidFill>
                  <a:srgbClr val="E7E6E6"/>
                </a:solidFill>
                <a:effectLst/>
                <a:uLnTx/>
                <a:uFillTx/>
                <a:latin typeface="Calibri" panose="020F0502020204030204"/>
                <a:ea typeface="+mn-ea"/>
                <a:cs typeface="+mn-cs"/>
              </a:rPr>
            </a:br>
            <a:r>
              <a:rPr kumimoji="0" lang="fr-FR" sz="1600" b="1" i="0" u="none" strike="noStrike" kern="1200" cap="none" spc="0" normalizeH="0" baseline="0" noProof="0" dirty="0">
                <a:ln>
                  <a:noFill/>
                </a:ln>
                <a:solidFill>
                  <a:srgbClr val="E7E6E6"/>
                </a:solidFill>
                <a:effectLst/>
                <a:uLnTx/>
                <a:uFillTx/>
                <a:latin typeface="Calibri" panose="020F0502020204030204"/>
                <a:ea typeface="+mn-ea"/>
                <a:cs typeface="+mn-cs"/>
              </a:rPr>
              <a:t>J. Sanchez, CTNERHI, 1989 ; 2002  ;  OMS, 2001, 2025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E7E6E6"/>
                </a:solidFill>
                <a:effectLst/>
                <a:uLnTx/>
                <a:uFillTx/>
                <a:latin typeface="Calibri" panose="020F0502020204030204"/>
                <a:ea typeface="+mn-ea"/>
                <a:cs typeface="+mn-cs"/>
              </a:rPr>
              <a:t>Typologie des modèles d’approches du handicap : Marcia Rioux, 1997; Jean-François Ravaud, 1999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a:xfrm>
            <a:off x="10972800" y="6172200"/>
            <a:ext cx="1219200" cy="533400"/>
          </a:xfrm>
        </p:spPr>
        <p:txBody>
          <a:bodyPr anchor="t"/>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EHESP - CC OMS FCI-CIF - 2026</a:t>
            </a:r>
            <a:endParaRPr kumimoji="0" lang="fr-FR"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93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
          <p:cNvSpPr>
            <a:spLocks noGrp="1"/>
          </p:cNvSpPr>
          <p:nvPr>
            <p:ph type="ftr" sz="quarter" idx="10"/>
          </p:nvPr>
        </p:nvSpPr>
        <p:spPr>
          <a:xfrm>
            <a:off x="0" y="6436573"/>
            <a:ext cx="2053230" cy="42142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82948" name="Rectangle 2050"/>
          <p:cNvSpPr>
            <a:spLocks noGrp="1" noChangeArrowheads="1"/>
          </p:cNvSpPr>
          <p:nvPr>
            <p:ph type="title"/>
          </p:nvPr>
        </p:nvSpPr>
        <p:spPr>
          <a:xfrm>
            <a:off x="2208213" y="-26988"/>
            <a:ext cx="8077200" cy="1143001"/>
          </a:xfrm>
        </p:spPr>
        <p:txBody>
          <a:bodyPr>
            <a:normAutofit fontScale="90000"/>
          </a:bodyPr>
          <a:lstStyle/>
          <a:p>
            <a:pPr algn="ctr" eaLnBrk="1" hangingPunct="1"/>
            <a:r>
              <a:rPr lang="en-GB" altLang="fr-FR" sz="2800" b="1" dirty="0">
                <a:solidFill>
                  <a:schemeClr val="tx1"/>
                </a:solidFill>
              </a:rPr>
              <a:t>Famille des Classifications </a:t>
            </a:r>
            <a:r>
              <a:rPr lang="en-GB" altLang="fr-FR" sz="2800" b="1" dirty="0" err="1">
                <a:solidFill>
                  <a:schemeClr val="tx1"/>
                </a:solidFill>
              </a:rPr>
              <a:t>Internationales</a:t>
            </a:r>
            <a:br>
              <a:rPr lang="en-GB" altLang="fr-FR" sz="2800" b="1" dirty="0">
                <a:solidFill>
                  <a:schemeClr val="tx1"/>
                </a:solidFill>
              </a:rPr>
            </a:br>
            <a:r>
              <a:rPr lang="en-GB" altLang="fr-FR" sz="2800" b="1" dirty="0">
                <a:solidFill>
                  <a:schemeClr val="tx1"/>
                </a:solidFill>
              </a:rPr>
              <a:t>de </a:t>
            </a:r>
            <a:r>
              <a:rPr lang="en-GB" altLang="fr-FR" sz="2800" b="1" dirty="0" err="1">
                <a:solidFill>
                  <a:schemeClr val="tx1"/>
                </a:solidFill>
              </a:rPr>
              <a:t>l’Organisation</a:t>
            </a:r>
            <a:r>
              <a:rPr lang="en-GB" altLang="fr-FR" sz="2800" b="1" dirty="0">
                <a:solidFill>
                  <a:schemeClr val="tx1"/>
                </a:solidFill>
              </a:rPr>
              <a:t> </a:t>
            </a:r>
            <a:r>
              <a:rPr lang="en-GB" altLang="fr-FR" sz="2800" b="1" dirty="0" err="1">
                <a:solidFill>
                  <a:schemeClr val="tx1"/>
                </a:solidFill>
              </a:rPr>
              <a:t>mondiale</a:t>
            </a:r>
            <a:r>
              <a:rPr lang="en-GB" altLang="fr-FR" sz="2800" b="1" dirty="0">
                <a:solidFill>
                  <a:schemeClr val="tx1"/>
                </a:solidFill>
              </a:rPr>
              <a:t> de la Santé (WHO-FIC)</a:t>
            </a:r>
            <a:endParaRPr lang="fr-FR" altLang="fr-FR" sz="2800" b="1" dirty="0">
              <a:solidFill>
                <a:schemeClr val="tx1"/>
              </a:solidFill>
            </a:endParaRPr>
          </a:p>
        </p:txBody>
      </p:sp>
      <p:sp>
        <p:nvSpPr>
          <p:cNvPr id="82958" name="Text Box 2061"/>
          <p:cNvSpPr txBox="1">
            <a:spLocks noChangeArrowheads="1"/>
          </p:cNvSpPr>
          <p:nvPr/>
        </p:nvSpPr>
        <p:spPr bwMode="auto">
          <a:xfrm>
            <a:off x="5970474" y="1663804"/>
            <a:ext cx="4277567" cy="1400383"/>
          </a:xfrm>
          <a:prstGeom prst="rect">
            <a:avLst/>
          </a:prstGeom>
          <a:solidFill>
            <a:srgbClr val="0000FF"/>
          </a:solidFill>
          <a:ln>
            <a:noFill/>
          </a:ln>
        </p:spPr>
        <p:txBody>
          <a:bodyPr wrap="square">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3200" b="0" i="0" u="none" strike="noStrike" kern="1200" cap="none" spc="0" normalizeH="0" baseline="0" noProof="0" dirty="0">
                <a:ln>
                  <a:noFill/>
                </a:ln>
                <a:solidFill>
                  <a:prstClr val="white"/>
                </a:solidFill>
                <a:effectLst/>
                <a:uLnTx/>
                <a:uFillTx/>
                <a:latin typeface="Arial" pitchFamily="34" charset="0"/>
                <a:ea typeface="+mn-ea"/>
                <a:cs typeface="+mn-cs"/>
              </a:rPr>
              <a:t>CIM-11 (2025)</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itchFamily="34" charset="0"/>
                <a:ea typeface="+mn-ea"/>
                <a:cs typeface="+mn-cs"/>
              </a:rPr>
              <a:t>Classification internationale des maladies</a:t>
            </a:r>
          </a:p>
        </p:txBody>
      </p:sp>
      <p:sp>
        <p:nvSpPr>
          <p:cNvPr id="82959" name="Text Box 2062"/>
          <p:cNvSpPr txBox="1">
            <a:spLocks noChangeArrowheads="1"/>
          </p:cNvSpPr>
          <p:nvPr/>
        </p:nvSpPr>
        <p:spPr bwMode="auto">
          <a:xfrm>
            <a:off x="5970474" y="3165331"/>
            <a:ext cx="4289643" cy="17697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3200" b="0" i="0" u="none" strike="noStrike" kern="1200" cap="none" spc="0" normalizeH="0" baseline="0" noProof="0" dirty="0">
                <a:ln>
                  <a:noFill/>
                </a:ln>
                <a:solidFill>
                  <a:prstClr val="white"/>
                </a:solidFill>
                <a:effectLst/>
                <a:uLnTx/>
                <a:uFillTx/>
                <a:latin typeface="Arial" pitchFamily="34" charset="0"/>
                <a:ea typeface="+mn-ea"/>
                <a:cs typeface="+mn-cs"/>
              </a:rPr>
              <a:t>CIF (2025)</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itchFamily="34" charset="0"/>
                <a:ea typeface="+mn-ea"/>
                <a:cs typeface="+mn-cs"/>
              </a:rPr>
              <a:t>Classification internationale du fonctionnement, du handicap et de la santé</a:t>
            </a:r>
          </a:p>
        </p:txBody>
      </p:sp>
      <p:sp>
        <p:nvSpPr>
          <p:cNvPr id="82960" name="Rectangle 2063" descr="CIM11, CIF, ICHI"/>
          <p:cNvSpPr>
            <a:spLocks noChangeArrowheads="1"/>
          </p:cNvSpPr>
          <p:nvPr/>
        </p:nvSpPr>
        <p:spPr bwMode="auto">
          <a:xfrm>
            <a:off x="697424" y="1049060"/>
            <a:ext cx="10910807" cy="5506723"/>
          </a:xfrm>
          <a:prstGeom prst="rect">
            <a:avLst/>
          </a:prstGeom>
          <a:noFill/>
          <a:ln w="38100" cap="sq" cmpd="dbl">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prstClr val="white"/>
              </a:solidFill>
              <a:effectLst/>
              <a:uLnTx/>
              <a:uFillTx/>
              <a:latin typeface="Times"/>
              <a:ea typeface="+mn-ea"/>
              <a:cs typeface="+mn-cs"/>
            </a:endParaRPr>
          </a:p>
        </p:txBody>
      </p:sp>
      <p:sp>
        <p:nvSpPr>
          <p:cNvPr id="82965" name="Text Box 2062"/>
          <p:cNvSpPr txBox="1">
            <a:spLocks noChangeArrowheads="1"/>
          </p:cNvSpPr>
          <p:nvPr/>
        </p:nvSpPr>
        <p:spPr bwMode="auto">
          <a:xfrm>
            <a:off x="5995770" y="5036190"/>
            <a:ext cx="4289643" cy="1400383"/>
          </a:xfrm>
          <a:prstGeom prst="rect">
            <a:avLst/>
          </a:prstGeom>
          <a:solidFill>
            <a:schemeClr val="accent1">
              <a:lumMod val="50000"/>
            </a:schemeClr>
          </a:solidFill>
          <a:ln>
            <a:noFill/>
          </a:ln>
        </p:spPr>
        <p:txBody>
          <a:bodyPr wrap="square">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3200" b="0" i="0" u="none" strike="noStrike" kern="1200" cap="none" spc="0" normalizeH="0" baseline="0" noProof="0" dirty="0">
                <a:ln>
                  <a:noFill/>
                </a:ln>
                <a:solidFill>
                  <a:prstClr val="white"/>
                </a:solidFill>
                <a:effectLst/>
                <a:uLnTx/>
                <a:uFillTx/>
                <a:latin typeface="Arial" pitchFamily="34" charset="0"/>
                <a:ea typeface="+mn-ea"/>
                <a:cs typeface="+mn-cs"/>
              </a:rPr>
              <a:t>ICHI</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fr-FR" altLang="fr-FR" sz="2400" b="1" i="1" u="none" strike="noStrike" kern="1200" cap="none" spc="0" normalizeH="0" baseline="0" noProof="0" dirty="0">
                <a:ln>
                  <a:noFill/>
                </a:ln>
                <a:solidFill>
                  <a:prstClr val="white"/>
                </a:solidFill>
                <a:effectLst/>
                <a:uLnTx/>
                <a:uFillTx/>
                <a:latin typeface="Arial" pitchFamily="34" charset="0"/>
                <a:ea typeface="+mn-ea"/>
                <a:cs typeface="+mn-cs"/>
              </a:rPr>
              <a:t>International Classification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400" b="1" i="1" u="none" strike="noStrike" kern="1200" cap="none" spc="0" normalizeH="0" baseline="0" noProof="0" dirty="0">
                <a:ln>
                  <a:noFill/>
                </a:ln>
                <a:solidFill>
                  <a:prstClr val="white"/>
                </a:solidFill>
                <a:effectLst/>
                <a:uLnTx/>
                <a:uFillTx/>
                <a:latin typeface="Arial" pitchFamily="34" charset="0"/>
                <a:ea typeface="+mn-ea"/>
                <a:cs typeface="+mn-cs"/>
              </a:rPr>
              <a:t>of </a:t>
            </a:r>
            <a:r>
              <a:rPr kumimoji="0" lang="fr-FR" altLang="fr-FR" sz="2400" b="1" i="1" u="none" strike="noStrike" kern="1200" cap="none" spc="0" normalizeH="0" baseline="0" noProof="0" dirty="0" err="1">
                <a:ln>
                  <a:noFill/>
                </a:ln>
                <a:solidFill>
                  <a:prstClr val="white"/>
                </a:solidFill>
                <a:effectLst/>
                <a:uLnTx/>
                <a:uFillTx/>
                <a:latin typeface="Arial" pitchFamily="34" charset="0"/>
                <a:ea typeface="+mn-ea"/>
                <a:cs typeface="+mn-cs"/>
              </a:rPr>
              <a:t>Health</a:t>
            </a:r>
            <a:r>
              <a:rPr kumimoji="0" lang="fr-FR" altLang="fr-FR" sz="2400" b="1" i="1" u="none" strike="noStrike" kern="1200" cap="none" spc="0" normalizeH="0" baseline="0" noProof="0" dirty="0">
                <a:ln>
                  <a:noFill/>
                </a:ln>
                <a:solidFill>
                  <a:prstClr val="white"/>
                </a:solidFill>
                <a:effectLst/>
                <a:uLnTx/>
                <a:uFillTx/>
                <a:latin typeface="Arial" pitchFamily="34" charset="0"/>
                <a:ea typeface="+mn-ea"/>
                <a:cs typeface="+mn-cs"/>
              </a:rPr>
              <a:t> Interventions</a:t>
            </a:r>
          </a:p>
        </p:txBody>
      </p:sp>
      <p:sp>
        <p:nvSpPr>
          <p:cNvPr id="2" name="ZoneTexte 1"/>
          <p:cNvSpPr txBox="1"/>
          <p:nvPr/>
        </p:nvSpPr>
        <p:spPr>
          <a:xfrm>
            <a:off x="1641607" y="1116148"/>
            <a:ext cx="3465322" cy="501675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mj-lt"/>
                <a:ea typeface="+mn-ea"/>
                <a:cs typeface="+mn-cs"/>
              </a:rPr>
              <a:t>Ontologie informatique commune</a:t>
            </a:r>
          </a:p>
          <a:p>
            <a:pPr lvl="0" algn="ctr"/>
            <a:endParaRPr lang="fr-FR" sz="2400" dirty="0">
              <a:solidFill>
                <a:prstClr val="white"/>
              </a:solidFill>
              <a:latin typeface="+mj-lt"/>
            </a:endParaRPr>
          </a:p>
          <a:p>
            <a:pPr lvl="0" algn="ctr"/>
            <a:endParaRPr lang="fr-FR" sz="2400" dirty="0">
              <a:solidFill>
                <a:prstClr val="white"/>
              </a:solidFill>
              <a:latin typeface="+mj-lt"/>
            </a:endParaRPr>
          </a:p>
          <a:p>
            <a:pPr lvl="0" algn="ctr"/>
            <a:endParaRPr lang="fr-FR" sz="2400" dirty="0">
              <a:solidFill>
                <a:prstClr val="white"/>
              </a:solidFill>
              <a:latin typeface="+mj-lt"/>
            </a:endParaRPr>
          </a:p>
          <a:p>
            <a:pPr lvl="0" algn="ctr"/>
            <a:endParaRPr lang="fr-FR" sz="2400" dirty="0">
              <a:solidFill>
                <a:prstClr val="white"/>
              </a:solidFill>
              <a:latin typeface="+mj-lt"/>
            </a:endParaRPr>
          </a:p>
          <a:p>
            <a:pPr lvl="0" algn="ctr"/>
            <a:endParaRPr lang="fr-FR" sz="2400" dirty="0">
              <a:solidFill>
                <a:prstClr val="white"/>
              </a:solidFill>
              <a:latin typeface="+mj-lt"/>
            </a:endParaRPr>
          </a:p>
          <a:p>
            <a:pPr lvl="0" algn="ctr"/>
            <a:r>
              <a:rPr lang="fr-FR" sz="2400" dirty="0">
                <a:solidFill>
                  <a:prstClr val="white"/>
                </a:solidFill>
                <a:latin typeface="+mj-lt"/>
              </a:rPr>
              <a:t>WHOFIC Maintenance Platform</a:t>
            </a:r>
          </a:p>
          <a:p>
            <a:pPr lvl="0" algn="ctr"/>
            <a:r>
              <a:rPr lang="fr-FR" sz="2000" dirty="0">
                <a:solidFill>
                  <a:prstClr val="white"/>
                </a:solidFill>
                <a:latin typeface="+mj-lt"/>
                <a:hlinkClick r:id="rId3"/>
              </a:rPr>
              <a:t>https://icd.who.int/dev11/#/</a:t>
            </a:r>
            <a:r>
              <a:rPr lang="fr-FR" sz="2000" dirty="0">
                <a:solidFill>
                  <a:prstClr val="white"/>
                </a:solidFill>
                <a:latin typeface="+mj-lt"/>
              </a:rPr>
              <a:t> </a:t>
            </a:r>
          </a:p>
          <a:p>
            <a:pPr lvl="0" algn="ctr"/>
            <a:endParaRPr lang="fr-FR" sz="2000" dirty="0">
              <a:solidFill>
                <a:prstClr val="white"/>
              </a:solidFill>
            </a:endParaRPr>
          </a:p>
          <a:p>
            <a:pPr lvl="0" algn="ctr"/>
            <a:r>
              <a:rPr lang="fr-FR" sz="2000" dirty="0">
                <a:solidFill>
                  <a:prstClr val="white"/>
                </a:solidFill>
              </a:rPr>
              <a:t> </a:t>
            </a:r>
          </a:p>
          <a:p>
            <a:pPr lvl="0" algn="ctr"/>
            <a:endParaRPr kumimoji="0" lang="fr-FR"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ZoneTexte 3"/>
          <p:cNvSpPr txBox="1"/>
          <p:nvPr/>
        </p:nvSpPr>
        <p:spPr>
          <a:xfrm>
            <a:off x="6933565" y="1116013"/>
            <a:ext cx="235138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a:ln>
                  <a:noFill/>
                </a:ln>
                <a:solidFill>
                  <a:prstClr val="white"/>
                </a:solidFill>
                <a:effectLst/>
                <a:uLnTx/>
                <a:uFillTx/>
                <a:latin typeface="Arial" panose="020B0604020202020204"/>
                <a:ea typeface="+mn-ea"/>
                <a:cs typeface="+mn-cs"/>
              </a:rPr>
              <a:t>Linéarisations</a:t>
            </a:r>
            <a:endParaRPr kumimoji="0" lang="fr-FR" sz="18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5726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514600" y="55400"/>
            <a:ext cx="9761755" cy="1460306"/>
          </a:xfrm>
        </p:spPr>
        <p:txBody>
          <a:bodyPr>
            <a:normAutofit/>
          </a:bodyPr>
          <a:lstStyle/>
          <a:p>
            <a:pPr defTabSz="914400">
              <a:spcBef>
                <a:spcPts val="0"/>
              </a:spcBef>
              <a:defRPr/>
            </a:pPr>
            <a:r>
              <a:rPr lang="fr-FR" sz="2800" dirty="0">
                <a:solidFill>
                  <a:schemeClr val="tx1"/>
                </a:solidFill>
                <a:latin typeface="Arial" pitchFamily="34" charset="0"/>
                <a:cs typeface="Times New Roman" pitchFamily="18" charset="0"/>
              </a:rPr>
              <a:t>Première proposition en 1998 : le PPH</a:t>
            </a:r>
            <a:br>
              <a:rPr lang="fr-FR" sz="2800" dirty="0">
                <a:solidFill>
                  <a:schemeClr val="tx1"/>
                </a:solidFill>
                <a:latin typeface="Arial" pitchFamily="34" charset="0"/>
                <a:cs typeface="Times New Roman" pitchFamily="18" charset="0"/>
              </a:rPr>
            </a:br>
            <a:r>
              <a:rPr lang="fr-FR" sz="2800" dirty="0">
                <a:ln>
                  <a:noFill/>
                </a:ln>
                <a:solidFill>
                  <a:prstClr val="white"/>
                </a:solidFill>
                <a:effectLst/>
                <a:latin typeface="Arial" pitchFamily="34" charset="0"/>
              </a:rPr>
              <a:t>Processus de Production du Handicap</a:t>
            </a:r>
            <a:endParaRPr lang="fr-FR" sz="2800" dirty="0">
              <a:solidFill>
                <a:schemeClr val="tx1"/>
              </a:solidFill>
              <a:latin typeface="Arial" pitchFamily="34" charset="0"/>
              <a:cs typeface="Times New Roman" pitchFamily="18" charset="0"/>
            </a:endParaRPr>
          </a:p>
        </p:txBody>
      </p:sp>
      <p:sp>
        <p:nvSpPr>
          <p:cNvPr id="54276" name="Oval 4" descr="Interaction"/>
          <p:cNvSpPr>
            <a:spLocks noChangeArrowheads="1"/>
          </p:cNvSpPr>
          <p:nvPr/>
        </p:nvSpPr>
        <p:spPr bwMode="auto">
          <a:xfrm>
            <a:off x="6019800" y="4343400"/>
            <a:ext cx="2286000" cy="444500"/>
          </a:xfrm>
          <a:prstGeom prst="ellipse">
            <a:avLst/>
          </a:prstGeom>
          <a:solidFill>
            <a:srgbClr val="FF7C80"/>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77" name="Text Box 5"/>
          <p:cNvSpPr txBox="1">
            <a:spLocks noChangeArrowheads="1"/>
          </p:cNvSpPr>
          <p:nvPr/>
        </p:nvSpPr>
        <p:spPr bwMode="auto">
          <a:xfrm>
            <a:off x="6324600" y="43434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rPr>
              <a:t>Interaction</a:t>
            </a:r>
          </a:p>
        </p:txBody>
      </p:sp>
      <p:grpSp>
        <p:nvGrpSpPr>
          <p:cNvPr id="2" name="Groupe 1">
            <a:extLst>
              <a:ext uri="{FF2B5EF4-FFF2-40B4-BE49-F238E27FC236}">
                <a16:creationId xmlns:a16="http://schemas.microsoft.com/office/drawing/2014/main" id="{91F6F614-F63E-2C25-395C-79B089700DA0}"/>
              </a:ext>
            </a:extLst>
          </p:cNvPr>
          <p:cNvGrpSpPr/>
          <p:nvPr/>
        </p:nvGrpSpPr>
        <p:grpSpPr>
          <a:xfrm>
            <a:off x="585470" y="949324"/>
            <a:ext cx="2540336" cy="1066800"/>
            <a:chOff x="2590800" y="762000"/>
            <a:chExt cx="2540336" cy="1066800"/>
          </a:xfrm>
        </p:grpSpPr>
        <p:sp>
          <p:nvSpPr>
            <p:cNvPr id="54275" name="Rectangle 3"/>
            <p:cNvSpPr>
              <a:spLocks noChangeArrowheads="1"/>
            </p:cNvSpPr>
            <p:nvPr/>
          </p:nvSpPr>
          <p:spPr bwMode="auto">
            <a:xfrm>
              <a:off x="2590800" y="762000"/>
              <a:ext cx="2540336" cy="1066800"/>
            </a:xfrm>
            <a:prstGeom prst="rect">
              <a:avLst/>
            </a:prstGeom>
            <a:solidFill>
              <a:srgbClr val="0099FF"/>
            </a:solidFill>
            <a:ln w="38100">
              <a:solidFill>
                <a:schemeClr val="bg2"/>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78" name="Text Box 6"/>
            <p:cNvSpPr txBox="1">
              <a:spLocks noChangeArrowheads="1"/>
            </p:cNvSpPr>
            <p:nvPr/>
          </p:nvSpPr>
          <p:spPr bwMode="auto">
            <a:xfrm>
              <a:off x="2667000" y="762000"/>
              <a:ext cx="24641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a:ea typeface="+mn-ea"/>
                  <a:cs typeface="+mn-cs"/>
                </a:rPr>
                <a:t>Facteurs de risque</a:t>
              </a:r>
            </a:p>
          </p:txBody>
        </p:sp>
        <p:sp>
          <p:nvSpPr>
            <p:cNvPr id="54279" name="Text Box 7"/>
            <p:cNvSpPr txBox="1">
              <a:spLocks noChangeArrowheads="1"/>
            </p:cNvSpPr>
            <p:nvPr/>
          </p:nvSpPr>
          <p:spPr bwMode="auto">
            <a:xfrm>
              <a:off x="3381375" y="1219199"/>
              <a:ext cx="962025" cy="409575"/>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Tahoma" pitchFamily="34" charset="0"/>
                  <a:ea typeface="+mn-ea"/>
                  <a:cs typeface="+mn-cs"/>
                </a:rPr>
                <a:t>Cause</a:t>
              </a:r>
            </a:p>
          </p:txBody>
        </p:sp>
      </p:grpSp>
      <p:sp>
        <p:nvSpPr>
          <p:cNvPr id="54280" name="Rectangle 8"/>
          <p:cNvSpPr>
            <a:spLocks noChangeArrowheads="1"/>
          </p:cNvSpPr>
          <p:nvPr/>
        </p:nvSpPr>
        <p:spPr bwMode="auto">
          <a:xfrm>
            <a:off x="1828800" y="2133600"/>
            <a:ext cx="5410200" cy="1905000"/>
          </a:xfrm>
          <a:prstGeom prst="rect">
            <a:avLst/>
          </a:prstGeom>
          <a:solidFill>
            <a:srgbClr val="0099FF"/>
          </a:solidFill>
          <a:ln w="38100">
            <a:solidFill>
              <a:schemeClr val="bg2"/>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81" name="Text Box 9"/>
          <p:cNvSpPr txBox="1">
            <a:spLocks noChangeArrowheads="1"/>
          </p:cNvSpPr>
          <p:nvPr/>
        </p:nvSpPr>
        <p:spPr bwMode="auto">
          <a:xfrm>
            <a:off x="3276600" y="2286000"/>
            <a:ext cx="2743200" cy="400110"/>
          </a:xfrm>
          <a:prstGeom prst="rect">
            <a:avLst/>
          </a:prstGeom>
          <a:solidFill>
            <a:srgbClr val="0099FF"/>
          </a:solid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a:ea typeface="+mn-ea"/>
                <a:cs typeface="+mn-cs"/>
              </a:rPr>
              <a:t>Facteurs personnels</a:t>
            </a:r>
          </a:p>
        </p:txBody>
      </p:sp>
      <p:sp>
        <p:nvSpPr>
          <p:cNvPr id="54282" name="Rectangle 10"/>
          <p:cNvSpPr>
            <a:spLocks noChangeArrowheads="1"/>
          </p:cNvSpPr>
          <p:nvPr/>
        </p:nvSpPr>
        <p:spPr bwMode="auto">
          <a:xfrm>
            <a:off x="7467599" y="2133600"/>
            <a:ext cx="3604591" cy="1905000"/>
          </a:xfrm>
          <a:prstGeom prst="rect">
            <a:avLst/>
          </a:prstGeom>
          <a:solidFill>
            <a:srgbClr val="0099FF"/>
          </a:solidFill>
          <a:ln w="38100">
            <a:solidFill>
              <a:schemeClr val="bg2"/>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83" name="Text Box 11"/>
          <p:cNvSpPr txBox="1">
            <a:spLocks noChangeArrowheads="1"/>
          </p:cNvSpPr>
          <p:nvPr/>
        </p:nvSpPr>
        <p:spPr bwMode="auto">
          <a:xfrm>
            <a:off x="7563678" y="2312504"/>
            <a:ext cx="3415748" cy="707886"/>
          </a:xfrm>
          <a:prstGeom prst="rect">
            <a:avLst/>
          </a:prstGeom>
          <a:solidFill>
            <a:srgbClr val="0099FF"/>
          </a:solid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a:ea typeface="+mn-ea"/>
                <a:cs typeface="+mn-cs"/>
              </a:rPr>
              <a:t>Facteurs environnementaux</a:t>
            </a:r>
          </a:p>
        </p:txBody>
      </p:sp>
      <p:sp>
        <p:nvSpPr>
          <p:cNvPr id="54284" name="Text Box 12"/>
          <p:cNvSpPr txBox="1">
            <a:spLocks noChangeArrowheads="1"/>
          </p:cNvSpPr>
          <p:nvPr/>
        </p:nvSpPr>
        <p:spPr bwMode="auto">
          <a:xfrm>
            <a:off x="1905000" y="2819401"/>
            <a:ext cx="2438400" cy="955675"/>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Tahoma" pitchFamily="34" charset="0"/>
                <a:ea typeface="+mn-ea"/>
                <a:cs typeface="+mn-cs"/>
              </a:rPr>
              <a:t>Systèmes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Tahoma" pitchFamily="34" charset="0"/>
                <a:ea typeface="+mn-ea"/>
                <a:cs typeface="+mn-cs"/>
              </a:rPr>
              <a:t>organiques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EEECE1"/>
              </a:solidFill>
              <a:effectLst/>
              <a:uLnTx/>
              <a:uFillTx/>
              <a:latin typeface="Tahom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EEECE1"/>
              </a:solidFill>
              <a:effectLst/>
              <a:uLnTx/>
              <a:uFillTx/>
              <a:latin typeface="Tahoma" pitchFamily="34" charset="0"/>
              <a:ea typeface="+mn-ea"/>
              <a:cs typeface="+mn-cs"/>
            </a:endParaRPr>
          </a:p>
        </p:txBody>
      </p:sp>
      <p:sp>
        <p:nvSpPr>
          <p:cNvPr id="54285" name="AutoShape 13"/>
          <p:cNvSpPr>
            <a:spLocks noChangeArrowheads="1"/>
          </p:cNvSpPr>
          <p:nvPr/>
        </p:nvSpPr>
        <p:spPr bwMode="auto">
          <a:xfrm>
            <a:off x="7696200" y="3352800"/>
            <a:ext cx="2743200" cy="304800"/>
          </a:xfrm>
          <a:prstGeom prst="flowChartAlternateProcess">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panose="020B0604020202020204"/>
                <a:ea typeface="+mn-ea"/>
                <a:cs typeface="+mn-cs"/>
              </a:rPr>
              <a:t>Facilitateur            Obstacle	</a:t>
            </a:r>
          </a:p>
        </p:txBody>
      </p:sp>
      <p:sp>
        <p:nvSpPr>
          <p:cNvPr id="54286" name="AutoShape 14"/>
          <p:cNvSpPr>
            <a:spLocks noChangeArrowheads="1"/>
          </p:cNvSpPr>
          <p:nvPr/>
        </p:nvSpPr>
        <p:spPr bwMode="auto">
          <a:xfrm>
            <a:off x="1981200" y="3352800"/>
            <a:ext cx="2286000" cy="304800"/>
          </a:xfrm>
          <a:prstGeom prst="flowChartAlternateProcess">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panose="020B0604020202020204"/>
                <a:ea typeface="+mn-ea"/>
                <a:cs typeface="+mn-cs"/>
              </a:rPr>
              <a:t>Intégrité</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fr-FR" sz="1600" b="0" i="0" u="none" strike="noStrike" kern="1200" cap="none" spc="0" normalizeH="0" baseline="0" noProof="0" dirty="0">
                <a:ln>
                  <a:noFill/>
                </a:ln>
                <a:solidFill>
                  <a:prstClr val="white"/>
                </a:solidFill>
                <a:effectLst/>
                <a:uLnTx/>
                <a:uFillTx/>
                <a:latin typeface="Arial" panose="020B0604020202020204"/>
                <a:ea typeface="+mn-ea"/>
                <a:cs typeface="+mn-cs"/>
              </a:rPr>
              <a:t>Déficience</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4287" name="Line 15"/>
          <p:cNvSpPr>
            <a:spLocks noChangeShapeType="1"/>
          </p:cNvSpPr>
          <p:nvPr/>
        </p:nvSpPr>
        <p:spPr bwMode="auto">
          <a:xfrm>
            <a:off x="2819400" y="3505200"/>
            <a:ext cx="457200" cy="0"/>
          </a:xfrm>
          <a:prstGeom prst="line">
            <a:avLst/>
          </a:prstGeom>
          <a:noFill/>
          <a:ln w="28575" cap="sq">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88" name="Text Box 16"/>
          <p:cNvSpPr txBox="1">
            <a:spLocks noChangeArrowheads="1"/>
          </p:cNvSpPr>
          <p:nvPr/>
        </p:nvSpPr>
        <p:spPr bwMode="auto">
          <a:xfrm>
            <a:off x="4724400" y="2819401"/>
            <a:ext cx="2362200" cy="955675"/>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Tahoma" pitchFamily="34" charset="0"/>
                <a:ea typeface="+mn-ea"/>
                <a:cs typeface="+mn-cs"/>
              </a:rPr>
              <a:t>Aptitudes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Tahom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EEECE1"/>
              </a:solidFill>
              <a:effectLst/>
              <a:uLnTx/>
              <a:uFillTx/>
              <a:latin typeface="Tahom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EEECE1"/>
              </a:solidFill>
              <a:effectLst/>
              <a:uLnTx/>
              <a:uFillTx/>
              <a:latin typeface="Tahoma" pitchFamily="34" charset="0"/>
              <a:ea typeface="+mn-ea"/>
              <a:cs typeface="+mn-cs"/>
            </a:endParaRPr>
          </a:p>
        </p:txBody>
      </p:sp>
      <p:sp>
        <p:nvSpPr>
          <p:cNvPr id="54289" name="AutoShape 17"/>
          <p:cNvSpPr>
            <a:spLocks noChangeArrowheads="1"/>
          </p:cNvSpPr>
          <p:nvPr/>
        </p:nvSpPr>
        <p:spPr bwMode="auto">
          <a:xfrm>
            <a:off x="4724400" y="3352800"/>
            <a:ext cx="2286000" cy="304799"/>
          </a:xfrm>
          <a:prstGeom prst="flowChartAlternateProcess">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panose="020B0604020202020204"/>
                <a:ea typeface="+mn-ea"/>
                <a:cs typeface="+mn-cs"/>
              </a:rPr>
              <a:t>Capacité</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fr-FR" sz="1600" b="0" i="0" u="none" strike="noStrike" kern="1200" cap="none" spc="0" normalizeH="0" baseline="0" noProof="0" dirty="0">
                <a:ln>
                  <a:noFill/>
                </a:ln>
                <a:solidFill>
                  <a:prstClr val="white"/>
                </a:solidFill>
                <a:effectLst/>
                <a:uLnTx/>
                <a:uFillTx/>
                <a:latin typeface="Arial" panose="020B0604020202020204"/>
                <a:ea typeface="+mn-ea"/>
                <a:cs typeface="+mn-cs"/>
              </a:rPr>
              <a:t>Incapacité</a:t>
            </a:r>
            <a:r>
              <a:rPr kumimoji="0" lang="fr-FR" sz="18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4290" name="Line 18"/>
          <p:cNvSpPr>
            <a:spLocks noChangeShapeType="1"/>
          </p:cNvSpPr>
          <p:nvPr/>
        </p:nvSpPr>
        <p:spPr bwMode="auto">
          <a:xfrm>
            <a:off x="5638800" y="3505200"/>
            <a:ext cx="457200" cy="0"/>
          </a:xfrm>
          <a:prstGeom prst="line">
            <a:avLst/>
          </a:prstGeom>
          <a:noFill/>
          <a:ln w="28575" cap="sq">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91" name="Rectangle 19"/>
          <p:cNvSpPr>
            <a:spLocks noChangeArrowheads="1"/>
          </p:cNvSpPr>
          <p:nvPr/>
        </p:nvSpPr>
        <p:spPr bwMode="auto">
          <a:xfrm>
            <a:off x="4517335" y="5118100"/>
            <a:ext cx="5138530" cy="1524000"/>
          </a:xfrm>
          <a:prstGeom prst="rect">
            <a:avLst/>
          </a:prstGeom>
          <a:solidFill>
            <a:srgbClr val="0099FF"/>
          </a:solidFill>
          <a:ln w="38100">
            <a:solidFill>
              <a:schemeClr val="bg2"/>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92" name="Text Box 20"/>
          <p:cNvSpPr txBox="1">
            <a:spLocks noChangeArrowheads="1"/>
          </p:cNvSpPr>
          <p:nvPr/>
        </p:nvSpPr>
        <p:spPr bwMode="auto">
          <a:xfrm>
            <a:off x="6019800" y="5334001"/>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panose="020B0604020202020204"/>
                <a:ea typeface="+mn-ea"/>
                <a:cs typeface="+mn-cs"/>
              </a:rPr>
              <a:t>Habitudes de vie</a:t>
            </a:r>
          </a:p>
        </p:txBody>
      </p:sp>
      <p:sp>
        <p:nvSpPr>
          <p:cNvPr id="54293" name="AutoShape 21"/>
          <p:cNvSpPr>
            <a:spLocks noChangeArrowheads="1"/>
          </p:cNvSpPr>
          <p:nvPr/>
        </p:nvSpPr>
        <p:spPr bwMode="auto">
          <a:xfrm>
            <a:off x="4878457" y="5876858"/>
            <a:ext cx="4641574" cy="457200"/>
          </a:xfrm>
          <a:prstGeom prst="flowChartAlternateProcess">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panose="020B0604020202020204"/>
                <a:ea typeface="+mn-ea"/>
                <a:cs typeface="+mn-cs"/>
              </a:rPr>
              <a:t>Participation sociale	        </a:t>
            </a:r>
            <a:r>
              <a:rPr kumimoji="0" lang="fr-FR" sz="1600" b="1" i="0" u="none" strike="noStrike" kern="1200" cap="none" spc="0" normalizeH="0" baseline="0" noProof="0" dirty="0">
                <a:ln>
                  <a:noFill/>
                </a:ln>
                <a:solidFill>
                  <a:prstClr val="white"/>
                </a:solidFill>
                <a:effectLst/>
                <a:uLnTx/>
                <a:uFillTx/>
                <a:latin typeface="Arial" panose="020B0604020202020204"/>
                <a:ea typeface="+mn-ea"/>
                <a:cs typeface="+mn-cs"/>
              </a:rPr>
              <a:t>Situation de handicap</a:t>
            </a:r>
            <a:r>
              <a:rPr kumimoji="0" lang="fr-FR" sz="16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4294" name="Line 22"/>
          <p:cNvSpPr>
            <a:spLocks noChangeShapeType="1"/>
          </p:cNvSpPr>
          <p:nvPr/>
        </p:nvSpPr>
        <p:spPr bwMode="auto">
          <a:xfrm>
            <a:off x="6819900" y="6115397"/>
            <a:ext cx="457200" cy="0"/>
          </a:xfrm>
          <a:prstGeom prst="line">
            <a:avLst/>
          </a:prstGeom>
          <a:noFill/>
          <a:ln w="28575" cap="sq">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95" name="Line 23"/>
          <p:cNvSpPr>
            <a:spLocks noChangeShapeType="1"/>
          </p:cNvSpPr>
          <p:nvPr/>
        </p:nvSpPr>
        <p:spPr bwMode="auto">
          <a:xfrm>
            <a:off x="8305800" y="4572000"/>
            <a:ext cx="914400" cy="0"/>
          </a:xfrm>
          <a:prstGeom prst="line">
            <a:avLst/>
          </a:prstGeom>
          <a:noFill/>
          <a:ln w="38100" cap="sq">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96" name="Line 24"/>
          <p:cNvSpPr>
            <a:spLocks noChangeShapeType="1"/>
          </p:cNvSpPr>
          <p:nvPr/>
        </p:nvSpPr>
        <p:spPr bwMode="auto">
          <a:xfrm flipV="1">
            <a:off x="9173817" y="4038600"/>
            <a:ext cx="0" cy="53340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97" name="Line 25"/>
          <p:cNvSpPr>
            <a:spLocks noChangeShapeType="1"/>
          </p:cNvSpPr>
          <p:nvPr/>
        </p:nvSpPr>
        <p:spPr bwMode="auto">
          <a:xfrm>
            <a:off x="4267200" y="4038600"/>
            <a:ext cx="0" cy="533400"/>
          </a:xfrm>
          <a:prstGeom prst="line">
            <a:avLst/>
          </a:prstGeom>
          <a:noFill/>
          <a:ln w="38100" cap="sq">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98" name="Line 26"/>
          <p:cNvSpPr>
            <a:spLocks noChangeShapeType="1"/>
          </p:cNvSpPr>
          <p:nvPr/>
        </p:nvSpPr>
        <p:spPr bwMode="auto">
          <a:xfrm flipH="1">
            <a:off x="4267200" y="4572000"/>
            <a:ext cx="1752600" cy="0"/>
          </a:xfrm>
          <a:prstGeom prst="line">
            <a:avLst/>
          </a:prstGeom>
          <a:noFill/>
          <a:ln w="38100" cap="sq">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299" name="Line 27"/>
          <p:cNvSpPr>
            <a:spLocks noChangeShapeType="1"/>
          </p:cNvSpPr>
          <p:nvPr/>
        </p:nvSpPr>
        <p:spPr bwMode="auto">
          <a:xfrm>
            <a:off x="7086600" y="4800600"/>
            <a:ext cx="0" cy="304800"/>
          </a:xfrm>
          <a:prstGeom prst="line">
            <a:avLst/>
          </a:prstGeom>
          <a:noFill/>
          <a:ln w="38100" cap="sq">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300" name="Line 28"/>
          <p:cNvSpPr>
            <a:spLocks noChangeShapeType="1"/>
          </p:cNvSpPr>
          <p:nvPr/>
        </p:nvSpPr>
        <p:spPr bwMode="auto">
          <a:xfrm>
            <a:off x="4343400" y="3200400"/>
            <a:ext cx="381000" cy="0"/>
          </a:xfrm>
          <a:prstGeom prst="line">
            <a:avLst/>
          </a:prstGeom>
          <a:noFill/>
          <a:ln w="38100" cap="sq">
            <a:solidFill>
              <a:schemeClr val="bg2"/>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301" name="Line 29"/>
          <p:cNvSpPr>
            <a:spLocks noChangeShapeType="1"/>
          </p:cNvSpPr>
          <p:nvPr/>
        </p:nvSpPr>
        <p:spPr bwMode="auto">
          <a:xfrm>
            <a:off x="8839200" y="3505200"/>
            <a:ext cx="457200" cy="0"/>
          </a:xfrm>
          <a:prstGeom prst="line">
            <a:avLst/>
          </a:prstGeom>
          <a:noFill/>
          <a:ln w="28575" cap="sq">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Espace réservé du pied de page 3"/>
          <p:cNvSpPr>
            <a:spLocks noGrp="1"/>
          </p:cNvSpPr>
          <p:nvPr>
            <p:ph type="ftr" sz="quarter" idx="10"/>
          </p:nvPr>
        </p:nvSpPr>
        <p:spPr>
          <a:xfrm>
            <a:off x="0" y="6380096"/>
            <a:ext cx="2667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4" name="ZoneTexte 3">
            <a:extLst>
              <a:ext uri="{FF2B5EF4-FFF2-40B4-BE49-F238E27FC236}">
                <a16:creationId xmlns:a16="http://schemas.microsoft.com/office/drawing/2014/main" id="{2E762612-1C14-17BC-CB8A-2073D77F3E75}"/>
              </a:ext>
            </a:extLst>
          </p:cNvPr>
          <p:cNvSpPr txBox="1"/>
          <p:nvPr/>
        </p:nvSpPr>
        <p:spPr>
          <a:xfrm>
            <a:off x="4726338" y="1454832"/>
            <a:ext cx="6253088" cy="461665"/>
          </a:xfrm>
          <a:prstGeom prst="rect">
            <a:avLst/>
          </a:prstGeom>
          <a:noFill/>
        </p:spPr>
        <p:txBody>
          <a:bodyPr wrap="square">
            <a:spAutoFit/>
          </a:bodyPr>
          <a:lstStyle/>
          <a:p>
            <a:r>
              <a:rPr lang="fr-FR" sz="2400" dirty="0">
                <a:solidFill>
                  <a:schemeClr val="tx1"/>
                </a:solidFill>
                <a:latin typeface="Arial" pitchFamily="34" charset="0"/>
                <a:cs typeface="Times New Roman" pitchFamily="18" charset="0"/>
              </a:rPr>
              <a:t>(</a:t>
            </a:r>
            <a:r>
              <a:rPr lang="fr-FR" sz="2400" dirty="0">
                <a:ln>
                  <a:noFill/>
                </a:ln>
                <a:solidFill>
                  <a:prstClr val="white"/>
                </a:solidFill>
                <a:effectLst/>
                <a:latin typeface="Arial" pitchFamily="34" charset="0"/>
              </a:rPr>
              <a:t>P. Fougeyrollas, RIPPH, 1998, 2018</a:t>
            </a:r>
            <a:r>
              <a:rPr lang="fr-FR" sz="2400" dirty="0">
                <a:solidFill>
                  <a:schemeClr val="tx1"/>
                </a:solidFill>
                <a:latin typeface="Arial" pitchFamily="34" charset="0"/>
                <a:cs typeface="Times New Roman" pitchFamily="18" charset="0"/>
              </a:rPr>
              <a:t> </a:t>
            </a:r>
            <a:r>
              <a:rPr lang="fr-FR" sz="2400" dirty="0">
                <a:ln>
                  <a:noFill/>
                </a:ln>
                <a:solidFill>
                  <a:prstClr val="white"/>
                </a:solidFill>
                <a:effectLst/>
                <a:latin typeface="Arial" pitchFamily="34" charset="0"/>
              </a:rPr>
              <a:t>)</a:t>
            </a:r>
            <a:r>
              <a:rPr lang="fr-FR" sz="2400" dirty="0">
                <a:solidFill>
                  <a:schemeClr val="tx1"/>
                </a:solidFill>
                <a:latin typeface="Arial" pitchFamily="34" charset="0"/>
                <a:cs typeface="Times New Roman" pitchFamily="18" charset="0"/>
              </a:rPr>
              <a:t> </a:t>
            </a:r>
            <a:endParaRPr lang="fr-FR" sz="2400" dirty="0"/>
          </a:p>
        </p:txBody>
      </p:sp>
    </p:spTree>
    <p:extLst>
      <p:ext uri="{BB962C8B-B14F-4D97-AF65-F5344CB8AC3E}">
        <p14:creationId xmlns:p14="http://schemas.microsoft.com/office/powerpoint/2010/main" val="3351407746"/>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1417" y="168175"/>
            <a:ext cx="10138517" cy="2030422"/>
          </a:xfrm>
        </p:spPr>
        <p:txBody>
          <a:bodyPr>
            <a:noAutofit/>
          </a:bodyPr>
          <a:lstStyle/>
          <a:p>
            <a:r>
              <a:rPr lang="fr-FR" altLang="fr-FR" sz="3200" b="1" dirty="0">
                <a:solidFill>
                  <a:schemeClr val="tx1"/>
                </a:solidFill>
              </a:rPr>
              <a:t>2001 – Adoption de la Classification Internationale</a:t>
            </a:r>
            <a:br>
              <a:rPr lang="fr-FR" altLang="fr-FR" sz="3200" b="1" dirty="0">
                <a:solidFill>
                  <a:schemeClr val="tx1"/>
                </a:solidFill>
              </a:rPr>
            </a:br>
            <a:r>
              <a:rPr lang="fr-FR" altLang="fr-FR" sz="3200" b="1" dirty="0">
                <a:solidFill>
                  <a:schemeClr val="tx1"/>
                </a:solidFill>
              </a:rPr>
              <a:t>du Fonctionnement, du Handicap et de la Santé</a:t>
            </a:r>
            <a:br>
              <a:rPr lang="fr-FR" altLang="fr-FR" sz="3200" dirty="0">
                <a:solidFill>
                  <a:schemeClr val="tx1"/>
                </a:solidFill>
              </a:rPr>
            </a:br>
            <a:r>
              <a:rPr lang="fr-FR" altLang="fr-FR" sz="3200" dirty="0">
                <a:solidFill>
                  <a:schemeClr val="tx1"/>
                </a:solidFill>
              </a:rPr>
              <a:t>(C.I.F., Organisation Mondiale de la Santé, 2001, 2025)</a:t>
            </a:r>
            <a:endParaRPr lang="fr-FR" sz="3200" dirty="0">
              <a:solidFill>
                <a:schemeClr val="tx1"/>
              </a:solidFill>
            </a:endParaRPr>
          </a:p>
        </p:txBody>
      </p:sp>
      <p:sp>
        <p:nvSpPr>
          <p:cNvPr id="3" name="Espace réservé du pied de page 2"/>
          <p:cNvSpPr>
            <a:spLocks noGrp="1"/>
          </p:cNvSpPr>
          <p:nvPr>
            <p:ph type="ftr" sz="quarter" idx="11"/>
          </p:nvPr>
        </p:nvSpPr>
        <p:spPr>
          <a:xfrm>
            <a:off x="0" y="6486600"/>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pic>
        <p:nvPicPr>
          <p:cNvPr id="8" name="Image 7" descr="Page du site de l'OMS en anglais qui présente la CIF en anglais (ICF)">
            <a:extLst>
              <a:ext uri="{FF2B5EF4-FFF2-40B4-BE49-F238E27FC236}">
                <a16:creationId xmlns:a16="http://schemas.microsoft.com/office/drawing/2014/main" id="{2C138906-8F70-9089-0F1D-C4E1E4ED4974}"/>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1445278" y="2087976"/>
            <a:ext cx="9290794" cy="4109283"/>
          </a:xfrm>
          <a:prstGeom prst="rect">
            <a:avLst/>
          </a:prstGeom>
        </p:spPr>
      </p:pic>
    </p:spTree>
    <p:extLst>
      <p:ext uri="{BB962C8B-B14F-4D97-AF65-F5344CB8AC3E}">
        <p14:creationId xmlns:p14="http://schemas.microsoft.com/office/powerpoint/2010/main" val="274025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title"/>
          </p:nvPr>
        </p:nvSpPr>
        <p:spPr>
          <a:xfrm>
            <a:off x="2208213" y="188913"/>
            <a:ext cx="7772400" cy="1143000"/>
          </a:xfrm>
        </p:spPr>
        <p:txBody>
          <a:bodyPr/>
          <a:lstStyle/>
          <a:p>
            <a:pPr algn="ctr"/>
            <a:r>
              <a:rPr lang="fr-FR" altLang="fr-FR" b="1" dirty="0">
                <a:solidFill>
                  <a:schemeClr val="tx1"/>
                </a:solidFill>
              </a:rPr>
              <a:t>CIF</a:t>
            </a:r>
            <a:endParaRPr lang="fr-FR" altLang="fr-FR" dirty="0">
              <a:solidFill>
                <a:schemeClr val="tx1"/>
              </a:solidFill>
            </a:endParaRPr>
          </a:p>
        </p:txBody>
      </p:sp>
      <p:sp>
        <p:nvSpPr>
          <p:cNvPr id="32771" name="Espace réservé du contenu 2"/>
          <p:cNvSpPr>
            <a:spLocks noGrp="1"/>
          </p:cNvSpPr>
          <p:nvPr>
            <p:ph idx="1"/>
          </p:nvPr>
        </p:nvSpPr>
        <p:spPr>
          <a:xfrm>
            <a:off x="495300" y="1856934"/>
            <a:ext cx="11137900" cy="4391465"/>
          </a:xfrm>
        </p:spPr>
        <p:txBody>
          <a:bodyPr>
            <a:normAutofit/>
          </a:bodyPr>
          <a:lstStyle/>
          <a:p>
            <a:pPr marL="457200" indent="-457200">
              <a:buFont typeface="Arial" panose="020B0604020202020204" pitchFamily="34" charset="0"/>
              <a:buChar char="•"/>
              <a:defRPr/>
            </a:pPr>
            <a:r>
              <a:rPr lang="fr-FR" altLang="fr-FR" sz="2800" dirty="0">
                <a:solidFill>
                  <a:schemeClr val="tx1"/>
                </a:solidFill>
              </a:rPr>
              <a:t>Développée sur plus de 10 ans avec la participation de 65 pays</a:t>
            </a:r>
          </a:p>
          <a:p>
            <a:pPr marL="457200" indent="-457200">
              <a:buFont typeface="Arial" panose="020B0604020202020204" pitchFamily="34" charset="0"/>
              <a:buChar char="•"/>
              <a:defRPr/>
            </a:pPr>
            <a:r>
              <a:rPr lang="fr-FR" altLang="fr-FR" sz="2800" dirty="0">
                <a:solidFill>
                  <a:schemeClr val="tx1"/>
                </a:solidFill>
              </a:rPr>
              <a:t>Approuvée par 191 pays à l’Assemblée mondiale de la Santé, WHA-54.21</a:t>
            </a:r>
          </a:p>
          <a:p>
            <a:pPr marL="457200" indent="-457200">
              <a:buFont typeface="Arial" panose="020B0604020202020204" pitchFamily="34" charset="0"/>
              <a:buChar char="•"/>
              <a:defRPr/>
            </a:pPr>
            <a:r>
              <a:rPr lang="fr-FR" altLang="fr-FR" sz="2800" dirty="0">
                <a:solidFill>
                  <a:schemeClr val="tx1"/>
                </a:solidFill>
              </a:rPr>
              <a:t>Développée et publiée en de nombreuses langues</a:t>
            </a:r>
          </a:p>
          <a:p>
            <a:pPr marL="457200" indent="-457200">
              <a:buFont typeface="Arial" panose="020B0604020202020204" pitchFamily="34" charset="0"/>
              <a:buChar char="•"/>
              <a:defRPr/>
            </a:pPr>
            <a:r>
              <a:rPr lang="fr-FR" altLang="fr-FR" sz="2800" dirty="0">
                <a:solidFill>
                  <a:schemeClr val="tx1"/>
                </a:solidFill>
              </a:rPr>
              <a:t>Accessible gratuitement sur Internet </a:t>
            </a:r>
          </a:p>
          <a:p>
            <a:pPr marL="457200" indent="-457200">
              <a:buFont typeface="Arial" panose="020B0604020202020204" pitchFamily="34" charset="0"/>
              <a:buChar char="•"/>
              <a:defRPr/>
            </a:pPr>
            <a:r>
              <a:rPr lang="fr-FR" altLang="fr-FR" sz="2800" dirty="0">
                <a:solidFill>
                  <a:schemeClr val="tx1"/>
                </a:solidFill>
              </a:rPr>
              <a:t>Processus international de mise à jour depuis 2011</a:t>
            </a:r>
          </a:p>
          <a:p>
            <a:pPr marL="457200" indent="-457200">
              <a:buFont typeface="Arial" panose="020B0604020202020204" pitchFamily="34" charset="0"/>
              <a:buChar char="•"/>
              <a:defRPr/>
            </a:pPr>
            <a:r>
              <a:rPr lang="fr-FR" altLang="fr-FR" sz="2800" dirty="0">
                <a:solidFill>
                  <a:schemeClr val="tx1"/>
                </a:solidFill>
              </a:rPr>
              <a:t>Changement de paradigme</a:t>
            </a:r>
          </a:p>
        </p:txBody>
      </p:sp>
      <p:sp>
        <p:nvSpPr>
          <p:cNvPr id="4" name="Espace réservé du pied de page 3"/>
          <p:cNvSpPr>
            <a:spLocks noGrp="1"/>
          </p:cNvSpPr>
          <p:nvPr>
            <p:ph type="ftr" sz="quarter" idx="10"/>
          </p:nvPr>
        </p:nvSpPr>
        <p:spPr>
          <a:xfrm>
            <a:off x="0" y="624839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72738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5"/>
          <p:cNvSpPr txBox="1">
            <a:spLocks noChangeArrowheads="1"/>
          </p:cNvSpPr>
          <p:nvPr/>
        </p:nvSpPr>
        <p:spPr bwMode="auto">
          <a:xfrm>
            <a:off x="4343400" y="1524001"/>
            <a:ext cx="30480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Problème de santé</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Trouble ou maladie</a:t>
            </a:r>
          </a:p>
        </p:txBody>
      </p:sp>
      <p:sp>
        <p:nvSpPr>
          <p:cNvPr id="138245" name="Text Box 6"/>
          <p:cNvSpPr txBox="1">
            <a:spLocks noChangeArrowheads="1"/>
          </p:cNvSpPr>
          <p:nvPr/>
        </p:nvSpPr>
        <p:spPr bwMode="auto">
          <a:xfrm>
            <a:off x="1524000" y="3048001"/>
            <a:ext cx="21336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Fonctions organiques</a:t>
            </a:r>
          </a:p>
        </p:txBody>
      </p:sp>
      <p:sp>
        <p:nvSpPr>
          <p:cNvPr id="138246" name="Text Box 7"/>
          <p:cNvSpPr txBox="1">
            <a:spLocks noChangeArrowheads="1"/>
          </p:cNvSpPr>
          <p:nvPr/>
        </p:nvSpPr>
        <p:spPr bwMode="auto">
          <a:xfrm>
            <a:off x="5181600" y="3581401"/>
            <a:ext cx="15240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rPr>
              <a:t>Activités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fr-FR" altLang="fr-FR" sz="2400" b="1" i="1"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8247" name="Text Box 8"/>
          <p:cNvSpPr txBox="1">
            <a:spLocks noChangeArrowheads="1"/>
          </p:cNvSpPr>
          <p:nvPr/>
        </p:nvSpPr>
        <p:spPr bwMode="auto">
          <a:xfrm>
            <a:off x="8610600" y="3581401"/>
            <a:ext cx="20574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rPr>
              <a:t>Participation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2400" b="1" i="1"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8249" name="Line 10"/>
          <p:cNvSpPr>
            <a:spLocks noChangeShapeType="1"/>
          </p:cNvSpPr>
          <p:nvPr/>
        </p:nvSpPr>
        <p:spPr bwMode="auto">
          <a:xfrm>
            <a:off x="2514600" y="2667000"/>
            <a:ext cx="716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0" name="Line 11"/>
          <p:cNvSpPr>
            <a:spLocks noChangeShapeType="1"/>
          </p:cNvSpPr>
          <p:nvPr/>
        </p:nvSpPr>
        <p:spPr bwMode="auto">
          <a:xfrm>
            <a:off x="2514600" y="4876800"/>
            <a:ext cx="716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1" name="Line 12"/>
          <p:cNvSpPr>
            <a:spLocks noChangeShapeType="1"/>
          </p:cNvSpPr>
          <p:nvPr/>
        </p:nvSpPr>
        <p:spPr bwMode="auto">
          <a:xfrm>
            <a:off x="2514600" y="2667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2" name="Line 13"/>
          <p:cNvSpPr>
            <a:spLocks noChangeShapeType="1"/>
          </p:cNvSpPr>
          <p:nvPr/>
        </p:nvSpPr>
        <p:spPr bwMode="auto">
          <a:xfrm>
            <a:off x="9677400" y="2667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3" name="Line 14"/>
          <p:cNvSpPr>
            <a:spLocks noChangeShapeType="1"/>
          </p:cNvSpPr>
          <p:nvPr/>
        </p:nvSpPr>
        <p:spPr bwMode="auto">
          <a:xfrm>
            <a:off x="5867400" y="2362200"/>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4" name="Line 15"/>
          <p:cNvSpPr>
            <a:spLocks noChangeShapeType="1"/>
          </p:cNvSpPr>
          <p:nvPr/>
        </p:nvSpPr>
        <p:spPr bwMode="auto">
          <a:xfrm flipV="1">
            <a:off x="25146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5" name="Line 16"/>
          <p:cNvSpPr>
            <a:spLocks noChangeShapeType="1"/>
          </p:cNvSpPr>
          <p:nvPr/>
        </p:nvSpPr>
        <p:spPr bwMode="auto">
          <a:xfrm flipV="1">
            <a:off x="9677400" y="4572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6" name="Text Box 17"/>
          <p:cNvSpPr txBox="1">
            <a:spLocks noChangeArrowheads="1"/>
          </p:cNvSpPr>
          <p:nvPr/>
        </p:nvSpPr>
        <p:spPr bwMode="auto">
          <a:xfrm>
            <a:off x="2133600" y="5638801"/>
            <a:ext cx="28956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rPr>
              <a:t>Facteurs environnementaux</a:t>
            </a:r>
          </a:p>
        </p:txBody>
      </p:sp>
      <p:sp>
        <p:nvSpPr>
          <p:cNvPr id="138257" name="Text Box 18"/>
          <p:cNvSpPr txBox="1">
            <a:spLocks noChangeArrowheads="1"/>
          </p:cNvSpPr>
          <p:nvPr/>
        </p:nvSpPr>
        <p:spPr bwMode="auto">
          <a:xfrm>
            <a:off x="7848600" y="5638801"/>
            <a:ext cx="18288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rPr>
              <a:t>Facteurs personnels</a:t>
            </a:r>
          </a:p>
        </p:txBody>
      </p:sp>
      <p:sp>
        <p:nvSpPr>
          <p:cNvPr id="138258" name="Line 19"/>
          <p:cNvSpPr>
            <a:spLocks noChangeShapeType="1"/>
          </p:cNvSpPr>
          <p:nvPr/>
        </p:nvSpPr>
        <p:spPr bwMode="auto">
          <a:xfrm>
            <a:off x="3581400" y="5181600"/>
            <a:ext cx="518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9" name="Line 20"/>
          <p:cNvSpPr>
            <a:spLocks noChangeShapeType="1"/>
          </p:cNvSpPr>
          <p:nvPr/>
        </p:nvSpPr>
        <p:spPr bwMode="auto">
          <a:xfrm>
            <a:off x="3581400" y="5181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60" name="Line 21"/>
          <p:cNvSpPr>
            <a:spLocks noChangeShapeType="1"/>
          </p:cNvSpPr>
          <p:nvPr/>
        </p:nvSpPr>
        <p:spPr bwMode="auto">
          <a:xfrm>
            <a:off x="8763000" y="5181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61" name="Line 22"/>
          <p:cNvSpPr>
            <a:spLocks noChangeShapeType="1"/>
          </p:cNvSpPr>
          <p:nvPr/>
        </p:nvSpPr>
        <p:spPr bwMode="auto">
          <a:xfrm flipV="1">
            <a:off x="5867400" y="4419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62" name="Line 23"/>
          <p:cNvSpPr>
            <a:spLocks noChangeShapeType="1"/>
          </p:cNvSpPr>
          <p:nvPr/>
        </p:nvSpPr>
        <p:spPr bwMode="auto">
          <a:xfrm>
            <a:off x="6934200" y="38100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63" name="Line 24"/>
          <p:cNvSpPr>
            <a:spLocks noChangeShapeType="1"/>
          </p:cNvSpPr>
          <p:nvPr/>
        </p:nvSpPr>
        <p:spPr bwMode="auto">
          <a:xfrm>
            <a:off x="3657600" y="3810000"/>
            <a:ext cx="1143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64" name="Text Box 25"/>
          <p:cNvSpPr txBox="1">
            <a:spLocks noChangeArrowheads="1"/>
          </p:cNvSpPr>
          <p:nvPr/>
        </p:nvSpPr>
        <p:spPr bwMode="auto">
          <a:xfrm>
            <a:off x="4572000" y="5257801"/>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Facteurs contextuels</a:t>
            </a:r>
          </a:p>
        </p:txBody>
      </p:sp>
      <p:sp>
        <p:nvSpPr>
          <p:cNvPr id="46105" name="Rectangle 27"/>
          <p:cNvSpPr>
            <a:spLocks noGrp="1" noChangeArrowheads="1"/>
          </p:cNvSpPr>
          <p:nvPr>
            <p:ph type="title"/>
          </p:nvPr>
        </p:nvSpPr>
        <p:spPr>
          <a:xfrm>
            <a:off x="1828800" y="152401"/>
            <a:ext cx="8610600" cy="1260475"/>
          </a:xfrm>
        </p:spPr>
        <p:txBody>
          <a:bodyPr>
            <a:normAutofit/>
          </a:bodyPr>
          <a:lstStyle/>
          <a:p>
            <a:pPr algn="ctr" eaLnBrk="1" hangingPunct="1">
              <a:defRPr/>
            </a:pPr>
            <a:r>
              <a:rPr lang="fr-FR" altLang="fr-FR" sz="3600" b="1" dirty="0">
                <a:solidFill>
                  <a:schemeClr val="tx1"/>
                </a:solidFill>
              </a:rPr>
              <a:t>CIF : Schéma conceptuel</a:t>
            </a:r>
            <a:br>
              <a:rPr lang="fr-FR" altLang="fr-FR" sz="3600" dirty="0">
                <a:solidFill>
                  <a:schemeClr val="tx1"/>
                </a:solidFill>
              </a:rPr>
            </a:br>
            <a:r>
              <a:rPr lang="fr-FR" altLang="fr-FR" sz="3600" dirty="0">
                <a:solidFill>
                  <a:schemeClr val="tx1"/>
                </a:solidFill>
              </a:rPr>
              <a:t>(OMS, 2001)</a:t>
            </a:r>
          </a:p>
        </p:txBody>
      </p:sp>
      <p:sp>
        <p:nvSpPr>
          <p:cNvPr id="2" name="Espace réservé du pied de page 1"/>
          <p:cNvSpPr>
            <a:spLocks noGrp="1"/>
          </p:cNvSpPr>
          <p:nvPr>
            <p:ph type="ftr" sz="quarter" idx="11"/>
          </p:nvPr>
        </p:nvSpPr>
        <p:spPr>
          <a:xfrm>
            <a:off x="4689" y="6485673"/>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38266" name="Rectangle 29"/>
          <p:cNvSpPr>
            <a:spLocks noChangeArrowheads="1"/>
          </p:cNvSpPr>
          <p:nvPr/>
        </p:nvSpPr>
        <p:spPr bwMode="auto">
          <a:xfrm>
            <a:off x="1524000" y="3886201"/>
            <a:ext cx="21336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rPr>
              <a:t>Structures anatomiques</a:t>
            </a:r>
          </a:p>
        </p:txBody>
      </p:sp>
      <p:pic>
        <p:nvPicPr>
          <p:cNvPr id="138267" name="Image 3" descr="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022" y="288235"/>
            <a:ext cx="986251" cy="151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021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524000" y="254485"/>
            <a:ext cx="9144000" cy="685800"/>
          </a:xfrm>
        </p:spPr>
        <p:txBody>
          <a:bodyPr>
            <a:normAutofit fontScale="90000"/>
          </a:bodyPr>
          <a:lstStyle/>
          <a:p>
            <a:pPr>
              <a:defRPr/>
            </a:pPr>
            <a:r>
              <a:rPr lang="fr-FR" altLang="fr-FR" sz="4400" b="1" dirty="0">
                <a:solidFill>
                  <a:schemeClr val="tx1"/>
                </a:solidFill>
              </a:rPr>
              <a:t>CIF : quels objectifs ?</a:t>
            </a:r>
            <a:endParaRPr lang="fr-FR" altLang="fr-FR" sz="2800" b="1" dirty="0">
              <a:solidFill>
                <a:schemeClr val="tx1"/>
              </a:solidFill>
            </a:endParaRPr>
          </a:p>
        </p:txBody>
      </p:sp>
      <p:sp>
        <p:nvSpPr>
          <p:cNvPr id="35844" name="Text Box 4"/>
          <p:cNvSpPr txBox="1">
            <a:spLocks noChangeArrowheads="1"/>
          </p:cNvSpPr>
          <p:nvPr/>
        </p:nvSpPr>
        <p:spPr bwMode="auto">
          <a:xfrm>
            <a:off x="1295400" y="1301338"/>
            <a:ext cx="9067800" cy="954088"/>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t> Offrir une base scientifique pour décrire  les variations du fonctionnement humain.</a:t>
            </a:r>
          </a:p>
        </p:txBody>
      </p:sp>
      <p:sp>
        <p:nvSpPr>
          <p:cNvPr id="35845" name="Text Box 5"/>
          <p:cNvSpPr txBox="1">
            <a:spLocks noChangeArrowheads="1"/>
          </p:cNvSpPr>
          <p:nvPr/>
        </p:nvSpPr>
        <p:spPr bwMode="auto">
          <a:xfrm>
            <a:off x="1295400" y="2215738"/>
            <a:ext cx="9144000" cy="954088"/>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t> Établir un </a:t>
            </a:r>
            <a:r>
              <a:rPr kumimoji="0" lang="fr-FR" altLang="fr-FR" sz="2800" b="1" i="0" u="none" strike="noStrike" kern="1200" cap="none" spc="0" normalizeH="0" baseline="0" noProof="0" dirty="0">
                <a:ln>
                  <a:noFill/>
                </a:ln>
                <a:solidFill>
                  <a:prstClr val="white"/>
                </a:solidFill>
                <a:effectLst/>
                <a:uLnTx/>
                <a:uFillTx/>
                <a:latin typeface="Arial" panose="020B0604020202020204"/>
                <a:ea typeface="+mn-ea"/>
                <a:cs typeface="+mn-cs"/>
              </a:rPr>
              <a:t>langage commun </a:t>
            </a:r>
            <a: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t>pour améliorer les communications.</a:t>
            </a:r>
          </a:p>
        </p:txBody>
      </p:sp>
      <p:sp>
        <p:nvSpPr>
          <p:cNvPr id="35846" name="Text Box 6"/>
          <p:cNvSpPr txBox="1">
            <a:spLocks noChangeArrowheads="1"/>
          </p:cNvSpPr>
          <p:nvPr/>
        </p:nvSpPr>
        <p:spPr bwMode="auto">
          <a:xfrm>
            <a:off x="1258784" y="3130139"/>
            <a:ext cx="9409216" cy="2246313"/>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Char char="•"/>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t> Permettre la </a:t>
            </a:r>
            <a:r>
              <a:rPr kumimoji="0" lang="fr-FR" altLang="fr-FR" sz="2800" b="1" i="0" u="none" strike="noStrike" kern="1200" cap="none" spc="0" normalizeH="0" baseline="0" noProof="0" dirty="0">
                <a:ln>
                  <a:noFill/>
                </a:ln>
                <a:solidFill>
                  <a:prstClr val="white"/>
                </a:solidFill>
                <a:effectLst/>
                <a:uLnTx/>
                <a:uFillTx/>
                <a:latin typeface="Arial" panose="020B0604020202020204"/>
                <a:ea typeface="+mn-ea"/>
                <a:cs typeface="+mn-cs"/>
              </a:rPr>
              <a:t>comparaison de données </a:t>
            </a:r>
            <a: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t>entre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t> - pays,</a:t>
            </a:r>
            <a:b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t> - disciplines sanitaires,</a:t>
            </a:r>
            <a:b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t> - services,</a:t>
            </a:r>
            <a:b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t> - périodes.</a:t>
            </a:r>
          </a:p>
        </p:txBody>
      </p:sp>
      <p:sp>
        <p:nvSpPr>
          <p:cNvPr id="35847" name="Text Box 7"/>
          <p:cNvSpPr txBox="1">
            <a:spLocks noChangeArrowheads="1"/>
          </p:cNvSpPr>
          <p:nvPr/>
        </p:nvSpPr>
        <p:spPr bwMode="auto">
          <a:xfrm>
            <a:off x="1295400" y="5339938"/>
            <a:ext cx="9067800" cy="954088"/>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a:ea typeface="+mn-ea"/>
                <a:cs typeface="+mn-cs"/>
              </a:rPr>
              <a:t> Offrir un schéma systématique de codage pour les  systèmes d’information sur la santé.</a:t>
            </a:r>
          </a:p>
        </p:txBody>
      </p:sp>
      <p:sp>
        <p:nvSpPr>
          <p:cNvPr id="8" name="Espace réservé du pied de page 3"/>
          <p:cNvSpPr>
            <a:spLocks noGrp="1"/>
          </p:cNvSpPr>
          <p:nvPr>
            <p:ph type="ftr" sz="quarter" idx="10"/>
          </p:nvPr>
        </p:nvSpPr>
        <p:spPr>
          <a:xfrm>
            <a:off x="0" y="6400800"/>
            <a:ext cx="53340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75947893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500" fill="hold"/>
                                        <p:tgtEl>
                                          <p:spTgt spid="35845"/>
                                        </p:tgtEl>
                                        <p:attrNameLst>
                                          <p:attrName>ppt_x</p:attrName>
                                        </p:attrNameLst>
                                      </p:cBhvr>
                                      <p:tavLst>
                                        <p:tav tm="0">
                                          <p:val>
                                            <p:strVal val="0-#ppt_w/2"/>
                                          </p:val>
                                        </p:tav>
                                        <p:tav tm="100000">
                                          <p:val>
                                            <p:strVal val="#ppt_x"/>
                                          </p:val>
                                        </p:tav>
                                      </p:tavLst>
                                    </p:anim>
                                    <p:anim calcmode="lin" valueType="num">
                                      <p:cBhvr additive="base">
                                        <p:cTn id="14"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6"/>
                                        </p:tgtEl>
                                        <p:attrNameLst>
                                          <p:attrName>style.visibility</p:attrName>
                                        </p:attrNameLst>
                                      </p:cBhvr>
                                      <p:to>
                                        <p:strVal val="visible"/>
                                      </p:to>
                                    </p:set>
                                    <p:anim calcmode="lin" valueType="num">
                                      <p:cBhvr additive="base">
                                        <p:cTn id="19" dur="500" fill="hold"/>
                                        <p:tgtEl>
                                          <p:spTgt spid="35846"/>
                                        </p:tgtEl>
                                        <p:attrNameLst>
                                          <p:attrName>ppt_x</p:attrName>
                                        </p:attrNameLst>
                                      </p:cBhvr>
                                      <p:tavLst>
                                        <p:tav tm="0">
                                          <p:val>
                                            <p:strVal val="1+#ppt_w/2"/>
                                          </p:val>
                                        </p:tav>
                                        <p:tav tm="100000">
                                          <p:val>
                                            <p:strVal val="#ppt_x"/>
                                          </p:val>
                                        </p:tav>
                                      </p:tavLst>
                                    </p:anim>
                                    <p:anim calcmode="lin" valueType="num">
                                      <p:cBhvr additive="base">
                                        <p:cTn id="20"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5847"/>
                                        </p:tgtEl>
                                        <p:attrNameLst>
                                          <p:attrName>style.visibility</p:attrName>
                                        </p:attrNameLst>
                                      </p:cBhvr>
                                      <p:to>
                                        <p:strVal val="visible"/>
                                      </p:to>
                                    </p:set>
                                    <p:anim calcmode="lin" valueType="num">
                                      <p:cBhvr additive="base">
                                        <p:cTn id="25" dur="500" fill="hold"/>
                                        <p:tgtEl>
                                          <p:spTgt spid="35847"/>
                                        </p:tgtEl>
                                        <p:attrNameLst>
                                          <p:attrName>ppt_x</p:attrName>
                                        </p:attrNameLst>
                                      </p:cBhvr>
                                      <p:tavLst>
                                        <p:tav tm="0">
                                          <p:val>
                                            <p:strVal val="#ppt_x"/>
                                          </p:val>
                                        </p:tav>
                                        <p:tav tm="100000">
                                          <p:val>
                                            <p:strVal val="#ppt_x"/>
                                          </p:val>
                                        </p:tav>
                                      </p:tavLst>
                                    </p:anim>
                                    <p:anim calcmode="lin" valueType="num">
                                      <p:cBhvr additive="base">
                                        <p:cTn id="26" dur="500" fill="hold"/>
                                        <p:tgtEl>
                                          <p:spTgt spid="358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autoUpdateAnimBg="0"/>
      <p:bldP spid="35846" grpId="0" autoUpdateAnimBg="0"/>
      <p:bldP spid="3584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917" y="1828800"/>
            <a:ext cx="11038865" cy="4276578"/>
          </a:xfrm>
          <a:noFill/>
        </p:spPr>
        <p:txBody>
          <a:bodyPr>
            <a:normAutofit/>
          </a:bodyPr>
          <a:lstStyle/>
          <a:p>
            <a:pPr marL="36900" indent="0">
              <a:buNone/>
              <a:defRPr/>
            </a:pPr>
            <a:endParaRPr lang="fr-FR" sz="2400" dirty="0">
              <a:solidFill>
                <a:srgbClr val="C00000"/>
              </a:solidFill>
              <a:effectLst/>
            </a:endParaRPr>
          </a:p>
          <a:p>
            <a:pPr marL="0" indent="0">
              <a:buNone/>
              <a:defRPr/>
            </a:pPr>
            <a:r>
              <a:rPr lang="fr-FR" sz="2800" dirty="0">
                <a:solidFill>
                  <a:schemeClr val="tx1"/>
                </a:solidFill>
                <a:effectLst/>
              </a:rPr>
              <a:t>CIF 2001 : version PDF avec le schéma et les annexes</a:t>
            </a:r>
          </a:p>
          <a:p>
            <a:pPr marL="36900" indent="0">
              <a:buNone/>
            </a:pPr>
            <a:r>
              <a:rPr lang="fr-FR" u="sng" dirty="0">
                <a:effectLst/>
                <a:hlinkClick r:id="rId2"/>
              </a:rPr>
              <a:t>https://iris.who.int/server/api/core/bitstreams/4fb5c8ba-41cd-4047-b244-ff9703906ec7/content</a:t>
            </a:r>
            <a:endParaRPr lang="fr-FR" dirty="0">
              <a:effectLst/>
            </a:endParaRPr>
          </a:p>
          <a:p>
            <a:pPr marL="0" indent="0">
              <a:buNone/>
              <a:defRPr/>
            </a:pPr>
            <a:r>
              <a:rPr lang="fr-FR" sz="2800" dirty="0">
                <a:solidFill>
                  <a:schemeClr val="tx1"/>
                </a:solidFill>
                <a:effectLst/>
              </a:rPr>
              <a:t>CIF 2025 : version électronique, avec les dernières mises à jour</a:t>
            </a:r>
          </a:p>
          <a:p>
            <a:pPr marL="0" indent="0">
              <a:buNone/>
              <a:defRPr/>
            </a:pPr>
            <a:r>
              <a:rPr lang="fr-FR" sz="1800" dirty="0">
                <a:effectLst/>
                <a:hlinkClick r:id="rId3">
                  <a:extLst>
                    <a:ext uri="{A12FA001-AC4F-418D-AE19-62706E023703}">
                      <ahyp:hlinkClr xmlns:ahyp="http://schemas.microsoft.com/office/drawing/2018/hyperlinkcolor" val="tx"/>
                    </a:ext>
                  </a:extLst>
                </a:hlinkClick>
              </a:rPr>
              <a:t>https://icd.who.int/browse/2025-01/icf/fr</a:t>
            </a:r>
            <a:r>
              <a:rPr lang="fr-FR" sz="1800" dirty="0">
                <a:effectLst/>
              </a:rPr>
              <a:t> </a:t>
            </a:r>
          </a:p>
          <a:p>
            <a:pPr marL="36900" indent="0">
              <a:buNone/>
              <a:defRPr/>
            </a:pPr>
            <a:r>
              <a:rPr lang="fr-FR" sz="2800" dirty="0">
                <a:solidFill>
                  <a:schemeClr val="tx1"/>
                </a:solidFill>
                <a:effectLst/>
              </a:rPr>
              <a:t>CIF-EA 2012 : version à commander</a:t>
            </a:r>
          </a:p>
          <a:p>
            <a:pPr marL="36900" indent="0">
              <a:buNone/>
              <a:defRPr/>
            </a:pPr>
            <a:r>
              <a:rPr lang="fr-FR" u="sng" dirty="0">
                <a:solidFill>
                  <a:schemeClr val="tx1"/>
                </a:solidFill>
                <a:effectLst/>
              </a:rPr>
              <a:t>https://www.presses.ehesp.fr/produit/classification-internationale-du-fonctionnement-du-handicap-et-de-la-sante/</a:t>
            </a:r>
          </a:p>
          <a:p>
            <a:pPr marL="0" indent="0">
              <a:spcBef>
                <a:spcPts val="0"/>
              </a:spcBef>
              <a:buNone/>
              <a:defRPr/>
            </a:pPr>
            <a:endParaRPr lang="fr-FR" sz="2400" u="sng" dirty="0">
              <a:solidFill>
                <a:schemeClr val="tx1"/>
              </a:solidFill>
              <a:effectLst/>
            </a:endParaRPr>
          </a:p>
        </p:txBody>
      </p:sp>
      <p:sp>
        <p:nvSpPr>
          <p:cNvPr id="4" name="Espace réservé du pied de page 3"/>
          <p:cNvSpPr>
            <a:spLocks noGrp="1"/>
          </p:cNvSpPr>
          <p:nvPr>
            <p:ph type="ftr" sz="quarter" idx="10"/>
          </p:nvPr>
        </p:nvSpPr>
        <p:spPr>
          <a:xfrm>
            <a:off x="0" y="64627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86021" name="Rectangle 27"/>
          <p:cNvSpPr>
            <a:spLocks noGrp="1" noChangeArrowheads="1"/>
          </p:cNvSpPr>
          <p:nvPr>
            <p:ph type="title"/>
          </p:nvPr>
        </p:nvSpPr>
        <p:spPr>
          <a:xfrm>
            <a:off x="998806" y="30162"/>
            <a:ext cx="9270731" cy="1798638"/>
          </a:xfrm>
        </p:spPr>
        <p:txBody>
          <a:bodyPr>
            <a:normAutofit/>
          </a:bodyPr>
          <a:lstStyle/>
          <a:p>
            <a:pPr algn="ctr" eaLnBrk="1" hangingPunct="1"/>
            <a:r>
              <a:rPr lang="fr-FR" altLang="fr-FR" sz="2800" b="1" dirty="0">
                <a:solidFill>
                  <a:schemeClr val="tx1"/>
                </a:solidFill>
              </a:rPr>
              <a:t>Classification Internationale</a:t>
            </a:r>
            <a:br>
              <a:rPr lang="fr-FR" altLang="fr-FR" sz="2800" b="1" dirty="0">
                <a:solidFill>
                  <a:schemeClr val="tx1"/>
                </a:solidFill>
              </a:rPr>
            </a:br>
            <a:r>
              <a:rPr lang="fr-FR" altLang="fr-FR" sz="2800" b="1" dirty="0">
                <a:solidFill>
                  <a:schemeClr val="tx1"/>
                </a:solidFill>
              </a:rPr>
              <a:t>du Fonctionnement, du Handicap et de la Santé</a:t>
            </a:r>
            <a:br>
              <a:rPr lang="fr-FR" altLang="fr-FR" sz="2800" dirty="0">
                <a:solidFill>
                  <a:schemeClr val="tx1"/>
                </a:solidFill>
              </a:rPr>
            </a:br>
            <a:r>
              <a:rPr lang="fr-FR" altLang="fr-FR" sz="2800" dirty="0">
                <a:solidFill>
                  <a:schemeClr val="tx1"/>
                </a:solidFill>
              </a:rPr>
              <a:t>(CIF, OMS, 2001, 2025)</a:t>
            </a:r>
          </a:p>
        </p:txBody>
      </p:sp>
    </p:spTree>
    <p:extLst>
      <p:ext uri="{BB962C8B-B14F-4D97-AF65-F5344CB8AC3E}">
        <p14:creationId xmlns:p14="http://schemas.microsoft.com/office/powerpoint/2010/main" val="48524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1674055" y="1"/>
            <a:ext cx="8553157" cy="1174288"/>
          </a:xfrm>
        </p:spPr>
        <p:txBody>
          <a:bodyPr>
            <a:normAutofit/>
          </a:bodyPr>
          <a:lstStyle/>
          <a:p>
            <a:r>
              <a:rPr lang="fr-FR" altLang="fr-FR" sz="3200" b="1" dirty="0">
                <a:solidFill>
                  <a:schemeClr val="tx1"/>
                </a:solidFill>
                <a:effectLst/>
                <a:latin typeface="+mn-lt"/>
              </a:rPr>
              <a:t>CIF : « Fonctionnement » et « Handicap » </a:t>
            </a:r>
          </a:p>
        </p:txBody>
      </p:sp>
      <p:sp>
        <p:nvSpPr>
          <p:cNvPr id="399363" name="Rectangle 3"/>
          <p:cNvSpPr>
            <a:spLocks noGrp="1" noChangeArrowheads="1"/>
          </p:cNvSpPr>
          <p:nvPr>
            <p:ph idx="1"/>
          </p:nvPr>
        </p:nvSpPr>
        <p:spPr>
          <a:xfrm>
            <a:off x="795184" y="1174289"/>
            <a:ext cx="10677832" cy="5295336"/>
          </a:xfrm>
          <a:noFill/>
        </p:spPr>
        <p:txBody>
          <a:bodyPr>
            <a:noAutofit/>
          </a:bodyPr>
          <a:lstStyle/>
          <a:p>
            <a:pPr marL="0" indent="0">
              <a:lnSpc>
                <a:spcPct val="110000"/>
              </a:lnSpc>
              <a:spcBef>
                <a:spcPts val="0"/>
              </a:spcBef>
              <a:spcAft>
                <a:spcPts val="0"/>
              </a:spcAft>
              <a:buNone/>
              <a:defRPr/>
            </a:pPr>
            <a:r>
              <a:rPr lang="fr-FR" altLang="fr-FR" sz="2400" i="1" dirty="0">
                <a:solidFill>
                  <a:schemeClr val="tx1"/>
                </a:solidFill>
              </a:rPr>
              <a:t> </a:t>
            </a:r>
            <a:r>
              <a:rPr lang="fr-FR" altLang="fr-FR" sz="2400" b="1" dirty="0">
                <a:solidFill>
                  <a:schemeClr val="tx1"/>
                </a:solidFill>
              </a:rPr>
              <a:t>Fonctionnement</a:t>
            </a:r>
            <a:r>
              <a:rPr lang="fr-FR" altLang="fr-FR" sz="2400" dirty="0">
                <a:solidFill>
                  <a:schemeClr val="tx1"/>
                </a:solidFill>
              </a:rPr>
              <a:t> est un terme générique couvrant les fonctions organiques, les structures anatomiques, les activités et la participation</a:t>
            </a:r>
            <a:r>
              <a:rPr lang="fr-BE" altLang="fr-FR" sz="2400" dirty="0">
                <a:solidFill>
                  <a:schemeClr val="tx1"/>
                </a:solidFill>
              </a:rPr>
              <a:t>. </a:t>
            </a:r>
          </a:p>
          <a:p>
            <a:pPr marL="0" indent="0">
              <a:lnSpc>
                <a:spcPct val="110000"/>
              </a:lnSpc>
              <a:spcBef>
                <a:spcPts val="0"/>
              </a:spcBef>
              <a:spcAft>
                <a:spcPts val="0"/>
              </a:spcAft>
              <a:buNone/>
              <a:defRPr/>
            </a:pPr>
            <a:r>
              <a:rPr lang="fr-BE" altLang="fr-FR" sz="2400" dirty="0">
                <a:solidFill>
                  <a:schemeClr val="tx1"/>
                </a:solidFill>
              </a:rPr>
              <a:t>Il désigne les </a:t>
            </a:r>
            <a:r>
              <a:rPr lang="fr-BE" altLang="fr-FR" sz="2400" b="1" dirty="0">
                <a:solidFill>
                  <a:schemeClr val="tx1"/>
                </a:solidFill>
              </a:rPr>
              <a:t>aspects </a:t>
            </a:r>
            <a:r>
              <a:rPr lang="fr-FR" altLang="fr-FR" sz="2400" b="1" dirty="0">
                <a:solidFill>
                  <a:schemeClr val="tx1"/>
                </a:solidFill>
              </a:rPr>
              <a:t>positifs de l'interaction </a:t>
            </a:r>
            <a:r>
              <a:rPr lang="fr-FR" altLang="fr-FR" sz="2400" dirty="0">
                <a:solidFill>
                  <a:schemeClr val="tx1"/>
                </a:solidFill>
              </a:rPr>
              <a:t>entre</a:t>
            </a:r>
          </a:p>
          <a:p>
            <a:pPr marL="0" indent="0">
              <a:lnSpc>
                <a:spcPct val="110000"/>
              </a:lnSpc>
              <a:spcBef>
                <a:spcPts val="0"/>
              </a:spcBef>
              <a:spcAft>
                <a:spcPts val="0"/>
              </a:spcAft>
              <a:buNone/>
              <a:defRPr/>
            </a:pPr>
            <a:r>
              <a:rPr lang="fr-FR" altLang="fr-FR" sz="2400" dirty="0">
                <a:solidFill>
                  <a:schemeClr val="tx1"/>
                </a:solidFill>
              </a:rPr>
              <a:t>un individu (ayant un problème de santé) </a:t>
            </a:r>
          </a:p>
          <a:p>
            <a:pPr marL="0" indent="0">
              <a:lnSpc>
                <a:spcPct val="110000"/>
              </a:lnSpc>
              <a:spcBef>
                <a:spcPts val="0"/>
              </a:spcBef>
              <a:spcAft>
                <a:spcPts val="0"/>
              </a:spcAft>
              <a:buNone/>
              <a:defRPr/>
            </a:pPr>
            <a:r>
              <a:rPr lang="fr-FR" altLang="fr-FR" sz="2400" dirty="0">
                <a:solidFill>
                  <a:schemeClr val="tx1"/>
                </a:solidFill>
              </a:rPr>
              <a:t>et les facteurs contextuels face auxquels il évolue (facteurs personnels et environnementaux).</a:t>
            </a:r>
            <a:endParaRPr lang="fr-FR" altLang="fr-FR" sz="2400" i="1" dirty="0">
              <a:solidFill>
                <a:schemeClr val="tx1"/>
              </a:solidFill>
            </a:endParaRPr>
          </a:p>
          <a:p>
            <a:pPr marL="0" indent="0">
              <a:lnSpc>
                <a:spcPct val="110000"/>
              </a:lnSpc>
              <a:spcBef>
                <a:spcPts val="0"/>
              </a:spcBef>
              <a:spcAft>
                <a:spcPts val="0"/>
              </a:spcAft>
              <a:buNone/>
              <a:defRPr/>
            </a:pPr>
            <a:endParaRPr lang="fr-FR" altLang="fr-FR" sz="2400" b="0" i="1" dirty="0">
              <a:solidFill>
                <a:schemeClr val="tx1"/>
              </a:solidFill>
            </a:endParaRPr>
          </a:p>
          <a:p>
            <a:pPr marL="0" indent="0">
              <a:lnSpc>
                <a:spcPct val="110000"/>
              </a:lnSpc>
              <a:spcBef>
                <a:spcPts val="0"/>
              </a:spcBef>
              <a:spcAft>
                <a:spcPts val="0"/>
              </a:spcAft>
              <a:buNone/>
              <a:defRPr/>
            </a:pPr>
            <a:r>
              <a:rPr lang="fr-FR" altLang="fr-FR" sz="2400" b="0" i="1" dirty="0">
                <a:solidFill>
                  <a:schemeClr val="tx1"/>
                </a:solidFill>
              </a:rPr>
              <a:t> </a:t>
            </a:r>
            <a:r>
              <a:rPr lang="fr-FR" altLang="fr-FR" sz="2400" b="1" dirty="0">
                <a:solidFill>
                  <a:schemeClr val="tx1"/>
                </a:solidFill>
              </a:rPr>
              <a:t>Handicap</a:t>
            </a:r>
            <a:r>
              <a:rPr lang="fr-FR" altLang="fr-FR" sz="2400" i="1" dirty="0">
                <a:solidFill>
                  <a:schemeClr val="tx1"/>
                </a:solidFill>
              </a:rPr>
              <a:t> </a:t>
            </a:r>
            <a:r>
              <a:rPr lang="fr-FR" altLang="fr-FR" sz="2400" dirty="0">
                <a:solidFill>
                  <a:schemeClr val="tx1"/>
                </a:solidFill>
              </a:rPr>
              <a:t>est</a:t>
            </a:r>
            <a:r>
              <a:rPr lang="fr-FR" altLang="fr-FR" sz="2400" i="1" dirty="0">
                <a:solidFill>
                  <a:schemeClr val="tx1"/>
                </a:solidFill>
              </a:rPr>
              <a:t> </a:t>
            </a:r>
            <a:r>
              <a:rPr lang="fr-FR" altLang="fr-FR" sz="2400" dirty="0">
                <a:solidFill>
                  <a:schemeClr val="tx1"/>
                </a:solidFill>
              </a:rPr>
              <a:t>un terme générique désignant les déficiences, les limitations d'activité et les restrictions de participation. </a:t>
            </a:r>
          </a:p>
          <a:p>
            <a:pPr marL="0" indent="0">
              <a:lnSpc>
                <a:spcPct val="110000"/>
              </a:lnSpc>
              <a:spcBef>
                <a:spcPts val="0"/>
              </a:spcBef>
              <a:spcAft>
                <a:spcPts val="0"/>
              </a:spcAft>
              <a:buNone/>
              <a:defRPr/>
            </a:pPr>
            <a:r>
              <a:rPr lang="fr-FR" altLang="fr-FR" sz="2400" dirty="0">
                <a:solidFill>
                  <a:schemeClr val="tx1"/>
                </a:solidFill>
              </a:rPr>
              <a:t>Il désigne les </a:t>
            </a:r>
            <a:r>
              <a:rPr lang="fr-FR" altLang="fr-FR" sz="2400" b="1" dirty="0">
                <a:solidFill>
                  <a:schemeClr val="tx1"/>
                </a:solidFill>
              </a:rPr>
              <a:t>aspects négatifs de l'interaction </a:t>
            </a:r>
            <a:r>
              <a:rPr lang="fr-FR" altLang="fr-FR" sz="2400" dirty="0">
                <a:solidFill>
                  <a:schemeClr val="tx1"/>
                </a:solidFill>
              </a:rPr>
              <a:t>entre </a:t>
            </a:r>
          </a:p>
          <a:p>
            <a:pPr marL="0" indent="0">
              <a:lnSpc>
                <a:spcPct val="110000"/>
              </a:lnSpc>
              <a:spcBef>
                <a:spcPts val="0"/>
              </a:spcBef>
              <a:spcAft>
                <a:spcPts val="0"/>
              </a:spcAft>
              <a:buNone/>
              <a:defRPr/>
            </a:pPr>
            <a:r>
              <a:rPr lang="fr-FR" altLang="fr-FR" sz="2400" dirty="0">
                <a:solidFill>
                  <a:schemeClr val="tx1"/>
                </a:solidFill>
              </a:rPr>
              <a:t>un individu (ayant un problème de santé) </a:t>
            </a:r>
          </a:p>
          <a:p>
            <a:pPr marL="0" indent="0">
              <a:lnSpc>
                <a:spcPct val="110000"/>
              </a:lnSpc>
              <a:spcBef>
                <a:spcPts val="0"/>
              </a:spcBef>
              <a:spcAft>
                <a:spcPts val="0"/>
              </a:spcAft>
              <a:buNone/>
              <a:defRPr/>
            </a:pPr>
            <a:r>
              <a:rPr lang="fr-FR" altLang="fr-FR" sz="2400" dirty="0">
                <a:solidFill>
                  <a:schemeClr val="tx1"/>
                </a:solidFill>
              </a:rPr>
              <a:t>et les facteurs contextuels face auxquels il évolue (facteurs personnels et environnementaux).</a:t>
            </a:r>
          </a:p>
        </p:txBody>
      </p:sp>
      <p:sp>
        <p:nvSpPr>
          <p:cNvPr id="5" name="Espace réservé du pied de page 3"/>
          <p:cNvSpPr>
            <a:spLocks noGrp="1"/>
          </p:cNvSpPr>
          <p:nvPr>
            <p:ph type="ftr" sz="quarter" idx="11"/>
          </p:nvPr>
        </p:nvSpPr>
        <p:spPr>
          <a:xfrm>
            <a:off x="0" y="646962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767490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re 1"/>
          <p:cNvSpPr>
            <a:spLocks noGrp="1" noChangeArrowheads="1"/>
          </p:cNvSpPr>
          <p:nvPr>
            <p:ph type="title"/>
          </p:nvPr>
        </p:nvSpPr>
        <p:spPr>
          <a:xfrm>
            <a:off x="1743306" y="430212"/>
            <a:ext cx="8885663" cy="1325563"/>
          </a:xfrm>
          <a:solidFill>
            <a:srgbClr val="C00000"/>
          </a:solidFill>
        </p:spPr>
        <p:txBody>
          <a:bodyPr>
            <a:normAutofit fontScale="90000"/>
          </a:bodyPr>
          <a:lstStyle/>
          <a:p>
            <a:pPr algn="ctr"/>
            <a:r>
              <a:rPr lang="fr-FR" altLang="fr-FR" sz="3600" dirty="0">
                <a:ln>
                  <a:noFill/>
                </a:ln>
                <a:solidFill>
                  <a:schemeClr val="tx1"/>
                </a:solidFill>
                <a:effectLst/>
                <a:latin typeface="+mn-lt"/>
              </a:rPr>
              <a:t>Approche multidimensionnelle du handicap</a:t>
            </a:r>
            <a:br>
              <a:rPr lang="fr-FR" altLang="fr-FR" sz="3600" dirty="0">
                <a:ln>
                  <a:noFill/>
                </a:ln>
                <a:solidFill>
                  <a:schemeClr val="tx1"/>
                </a:solidFill>
                <a:effectLst/>
                <a:latin typeface="+mn-lt"/>
              </a:rPr>
            </a:br>
            <a:r>
              <a:rPr lang="fr-FR" altLang="fr-FR" sz="3200" dirty="0">
                <a:ln>
                  <a:noFill/>
                </a:ln>
                <a:solidFill>
                  <a:schemeClr val="tx1"/>
                </a:solidFill>
                <a:effectLst/>
                <a:latin typeface="+mn-lt"/>
              </a:rPr>
              <a:t>(Organisation mondiale de la santé, OMS, 2001)</a:t>
            </a:r>
            <a:endParaRPr lang="fr-FR" altLang="fr-FR" sz="3600" dirty="0">
              <a:ln>
                <a:noFill/>
              </a:ln>
              <a:solidFill>
                <a:schemeClr val="tx1"/>
              </a:solidFill>
              <a:effectLst/>
              <a:latin typeface="+mn-lt"/>
            </a:endParaRPr>
          </a:p>
        </p:txBody>
      </p:sp>
      <p:sp>
        <p:nvSpPr>
          <p:cNvPr id="3" name="Espace réservé du contenu 2"/>
          <p:cNvSpPr>
            <a:spLocks noGrp="1"/>
          </p:cNvSpPr>
          <p:nvPr>
            <p:ph idx="1"/>
          </p:nvPr>
        </p:nvSpPr>
        <p:spPr>
          <a:xfrm>
            <a:off x="739212" y="2092596"/>
            <a:ext cx="11428142" cy="4351338"/>
          </a:xfrm>
        </p:spPr>
        <p:txBody>
          <a:bodyPr>
            <a:noAutofit/>
          </a:bodyPr>
          <a:lstStyle/>
          <a:p>
            <a:pPr marL="0" indent="0">
              <a:buNone/>
              <a:defRPr/>
            </a:pPr>
            <a:r>
              <a:rPr lang="fr-FR" sz="3200" b="1" dirty="0">
                <a:solidFill>
                  <a:schemeClr val="tx1"/>
                </a:solidFill>
              </a:rPr>
              <a:t>Handicap = « restriction de participation sociale</a:t>
            </a:r>
            <a:r>
              <a:rPr lang="fr-FR" sz="3200" dirty="0">
                <a:solidFill>
                  <a:schemeClr val="tx1"/>
                </a:solidFill>
              </a:rPr>
              <a:t>, </a:t>
            </a:r>
          </a:p>
          <a:p>
            <a:pPr marL="0" indent="0">
              <a:buNone/>
              <a:defRPr/>
            </a:pPr>
            <a:r>
              <a:rPr lang="fr-FR" sz="3200" dirty="0">
                <a:solidFill>
                  <a:schemeClr val="tx1"/>
                </a:solidFill>
              </a:rPr>
              <a:t>résultant des interactions entre les </a:t>
            </a:r>
            <a:r>
              <a:rPr lang="fr-FR" sz="3200" b="1" dirty="0">
                <a:solidFill>
                  <a:schemeClr val="tx1"/>
                </a:solidFill>
              </a:rPr>
              <a:t>déficiences</a:t>
            </a:r>
            <a:r>
              <a:rPr lang="fr-FR" sz="3200" dirty="0">
                <a:solidFill>
                  <a:schemeClr val="tx1"/>
                </a:solidFill>
              </a:rPr>
              <a:t>, </a:t>
            </a:r>
          </a:p>
          <a:p>
            <a:pPr marL="0" indent="0">
              <a:buNone/>
              <a:defRPr/>
            </a:pPr>
            <a:r>
              <a:rPr lang="fr-FR" sz="3200" dirty="0">
                <a:solidFill>
                  <a:schemeClr val="tx1"/>
                </a:solidFill>
              </a:rPr>
              <a:t>leurs conséquences en termes de </a:t>
            </a:r>
            <a:r>
              <a:rPr lang="fr-FR" sz="3200" b="1" dirty="0">
                <a:solidFill>
                  <a:schemeClr val="tx1"/>
                </a:solidFill>
              </a:rPr>
              <a:t>limitations d’activité</a:t>
            </a:r>
          </a:p>
          <a:p>
            <a:pPr marL="0" indent="0">
              <a:buNone/>
              <a:defRPr/>
            </a:pPr>
            <a:r>
              <a:rPr lang="fr-FR" sz="3200" dirty="0">
                <a:solidFill>
                  <a:schemeClr val="tx1"/>
                </a:solidFill>
              </a:rPr>
              <a:t>et les </a:t>
            </a:r>
            <a:r>
              <a:rPr lang="fr-FR" sz="3200" b="1" dirty="0">
                <a:solidFill>
                  <a:schemeClr val="tx1"/>
                </a:solidFill>
              </a:rPr>
              <a:t>obstacles environnementaux </a:t>
            </a:r>
          </a:p>
          <a:p>
            <a:pPr marL="0" indent="0">
              <a:buNone/>
              <a:defRPr/>
            </a:pPr>
            <a:r>
              <a:rPr lang="fr-FR" sz="3200" dirty="0">
                <a:solidFill>
                  <a:schemeClr val="tx1"/>
                </a:solidFill>
              </a:rPr>
              <a:t>auxquels les personnes sont confrontées ».</a:t>
            </a:r>
          </a:p>
          <a:p>
            <a:pPr marL="0" indent="0" algn="ctr">
              <a:buNone/>
              <a:defRPr/>
            </a:pPr>
            <a:r>
              <a:rPr lang="fr-FR" sz="2000" dirty="0">
                <a:solidFill>
                  <a:schemeClr val="tx1"/>
                </a:solidFill>
              </a:rPr>
              <a:t>(C. Barral, 2013; Classification du Fonctionnement, CIF, OMS, 2001)</a:t>
            </a:r>
          </a:p>
          <a:p>
            <a:pPr marL="0" indent="0" algn="ctr">
              <a:buNone/>
              <a:defRPr/>
            </a:pPr>
            <a:endParaRPr lang="fr-FR" sz="2000" dirty="0"/>
          </a:p>
        </p:txBody>
      </p:sp>
      <p:sp>
        <p:nvSpPr>
          <p:cNvPr id="4" name="Espace réservé du pied de page 3"/>
          <p:cNvSpPr>
            <a:spLocks noGrp="1"/>
          </p:cNvSpPr>
          <p:nvPr>
            <p:ph type="ftr" sz="quarter" idx="11"/>
          </p:nvPr>
        </p:nvSpPr>
        <p:spPr>
          <a:xfrm>
            <a:off x="24646" y="6443934"/>
            <a:ext cx="2493471" cy="365519"/>
          </a:xfrm>
        </p:spPr>
        <p:txBody>
          <a:bodyPr anchor="t"/>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915324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2"/>
          <p:cNvSpPr>
            <a:spLocks noGrp="1"/>
          </p:cNvSpPr>
          <p:nvPr>
            <p:ph type="ftr" sz="quarter" idx="11"/>
          </p:nvPr>
        </p:nvSpPr>
        <p:spPr>
          <a:xfrm>
            <a:off x="10972800" y="6172200"/>
            <a:ext cx="1219200" cy="533400"/>
          </a:xfrm>
        </p:spPr>
        <p:txBody>
          <a:bodyPr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332802" name="Rectangle 1026"/>
          <p:cNvSpPr>
            <a:spLocks noGrp="1" noChangeArrowheads="1"/>
          </p:cNvSpPr>
          <p:nvPr>
            <p:ph type="title" idx="4294967295"/>
          </p:nvPr>
        </p:nvSpPr>
        <p:spPr>
          <a:xfrm>
            <a:off x="622300" y="338012"/>
            <a:ext cx="11150598" cy="895096"/>
          </a:xfrm>
        </p:spPr>
        <p:txBody>
          <a:bodyPr>
            <a:noAutofit/>
          </a:bodyPr>
          <a:lstStyle/>
          <a:p>
            <a:pPr algn="ctr">
              <a:defRPr/>
            </a:pPr>
            <a:r>
              <a:rPr lang="fr-FR" sz="3200" b="1" dirty="0">
                <a:solidFill>
                  <a:schemeClr val="tx1"/>
                </a:solidFill>
                <a:cs typeface="Times New Roman" pitchFamily="18" charset="0"/>
              </a:rPr>
              <a:t>CIF : une perspective universaliste et systémique </a:t>
            </a:r>
            <a:br>
              <a:rPr lang="fr-FR" sz="3200" b="1" dirty="0">
                <a:solidFill>
                  <a:schemeClr val="tx1"/>
                </a:solidFill>
                <a:cs typeface="Times New Roman" pitchFamily="18" charset="0"/>
              </a:rPr>
            </a:br>
            <a:r>
              <a:rPr lang="fr-FR" sz="3200" b="1" dirty="0">
                <a:solidFill>
                  <a:schemeClr val="tx1"/>
                </a:solidFill>
                <a:cs typeface="Times New Roman" pitchFamily="18" charset="0"/>
              </a:rPr>
              <a:t>du fonctionnement humain</a:t>
            </a:r>
          </a:p>
        </p:txBody>
      </p:sp>
      <p:sp>
        <p:nvSpPr>
          <p:cNvPr id="332803" name="Text Box 1027"/>
          <p:cNvSpPr txBox="1">
            <a:spLocks noChangeArrowheads="1"/>
          </p:cNvSpPr>
          <p:nvPr/>
        </p:nvSpPr>
        <p:spPr bwMode="auto">
          <a:xfrm>
            <a:off x="622300" y="2205787"/>
            <a:ext cx="10248900" cy="371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0988" indent="-280988">
              <a:spcBef>
                <a:spcPct val="20000"/>
              </a:spcBef>
              <a:defRPr sz="2800" b="1">
                <a:solidFill>
                  <a:srgbClr val="FF6600"/>
                </a:solidFill>
                <a:latin typeface="Arial" panose="020B0604020202020204" pitchFamily="34" charset="0"/>
              </a:defRPr>
            </a:lvl1pPr>
            <a:lvl2pPr marL="1036638" indent="-457200">
              <a:spcBef>
                <a:spcPct val="20000"/>
              </a:spcBef>
              <a:defRPr sz="2400" b="1">
                <a:solidFill>
                  <a:srgbClr val="4187DC"/>
                </a:solidFill>
                <a:latin typeface="Arial" panose="020B0604020202020204" pitchFamily="34" charset="0"/>
              </a:defRPr>
            </a:lvl2pPr>
            <a:lvl3pPr marL="1684338" indent="-457200">
              <a:spcBef>
                <a:spcPct val="20000"/>
              </a:spcBef>
              <a:defRPr sz="2000" b="1">
                <a:solidFill>
                  <a:schemeClr val="tx1"/>
                </a:solidFill>
                <a:latin typeface="Arial" panose="020B0604020202020204" pitchFamily="34" charset="0"/>
              </a:defRPr>
            </a:lvl3pPr>
            <a:lvl4pPr marL="2332038" indent="-457200">
              <a:spcBef>
                <a:spcPct val="20000"/>
              </a:spcBef>
              <a:buChar char="•"/>
              <a:defRPr sz="1600" b="1">
                <a:solidFill>
                  <a:schemeClr val="tx1"/>
                </a:solidFill>
                <a:latin typeface="Arial" panose="020B0604020202020204" pitchFamily="34" charset="0"/>
              </a:defRPr>
            </a:lvl4pPr>
            <a:lvl5pPr marL="2979738" indent="-457200">
              <a:spcBef>
                <a:spcPct val="20000"/>
              </a:spcBef>
              <a:buChar char="»"/>
              <a:defRPr sz="1100">
                <a:solidFill>
                  <a:schemeClr val="tx1"/>
                </a:solidFill>
                <a:latin typeface="Arial" panose="020B0604020202020204" pitchFamily="34" charset="0"/>
              </a:defRPr>
            </a:lvl5pPr>
            <a:lvl6pPr marL="3436938" indent="-457200" eaLnBrk="0" fontAlgn="base" hangingPunct="0">
              <a:spcBef>
                <a:spcPct val="20000"/>
              </a:spcBef>
              <a:spcAft>
                <a:spcPct val="0"/>
              </a:spcAft>
              <a:buChar char="»"/>
              <a:defRPr sz="1100">
                <a:solidFill>
                  <a:schemeClr val="tx1"/>
                </a:solidFill>
                <a:latin typeface="Arial" panose="020B0604020202020204" pitchFamily="34" charset="0"/>
              </a:defRPr>
            </a:lvl6pPr>
            <a:lvl7pPr marL="3894138" indent="-457200" eaLnBrk="0" fontAlgn="base" hangingPunct="0">
              <a:spcBef>
                <a:spcPct val="20000"/>
              </a:spcBef>
              <a:spcAft>
                <a:spcPct val="0"/>
              </a:spcAft>
              <a:buChar char="»"/>
              <a:defRPr sz="1100">
                <a:solidFill>
                  <a:schemeClr val="tx1"/>
                </a:solidFill>
                <a:latin typeface="Arial" panose="020B0604020202020204" pitchFamily="34" charset="0"/>
              </a:defRPr>
            </a:lvl7pPr>
            <a:lvl8pPr marL="4351338" indent="-457200" eaLnBrk="0" fontAlgn="base" hangingPunct="0">
              <a:spcBef>
                <a:spcPct val="20000"/>
              </a:spcBef>
              <a:spcAft>
                <a:spcPct val="0"/>
              </a:spcAft>
              <a:buChar char="»"/>
              <a:defRPr sz="1100">
                <a:solidFill>
                  <a:schemeClr val="tx1"/>
                </a:solidFill>
                <a:latin typeface="Arial" panose="020B0604020202020204" pitchFamily="34" charset="0"/>
              </a:defRPr>
            </a:lvl8pPr>
            <a:lvl9pPr marL="4808538" indent="-457200" eaLnBrk="0" fontAlgn="base" hangingPunct="0">
              <a:spcBef>
                <a:spcPct val="20000"/>
              </a:spcBef>
              <a:spcAft>
                <a:spcPct val="0"/>
              </a:spcAft>
              <a:buChar char="»"/>
              <a:defRPr sz="1100">
                <a:solidFill>
                  <a:schemeClr val="tx1"/>
                </a:solidFill>
                <a:latin typeface="Arial" panose="020B0604020202020204" pitchFamily="34" charset="0"/>
              </a:defRPr>
            </a:lvl9pPr>
          </a:lstStyle>
          <a:p>
            <a:pPr marL="280988" marR="0" lvl="0" indent="-280988" algn="l" defTabSz="914400" rtl="0" eaLnBrk="1" fontAlgn="auto" latinLnBrk="0" hangingPunct="1">
              <a:lnSpc>
                <a:spcPct val="100000"/>
              </a:lnSpc>
              <a:spcBef>
                <a:spcPct val="0"/>
              </a:spcBef>
              <a:spcAft>
                <a:spcPts val="0"/>
              </a:spcAft>
              <a:buClrTx/>
              <a:buSzTx/>
              <a:buFontTx/>
              <a:buNone/>
              <a:tabLst/>
              <a:defRPr/>
            </a:pPr>
            <a:r>
              <a:rPr kumimoji="0" lang="fr-FR" altLang="fr-FR" sz="2400" b="1" i="0"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Universaliste : </a:t>
            </a:r>
            <a:endParaRPr kumimoji="0" lang="fr-FR" altLang="fr-FR" sz="2400" b="0" i="0"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endParaRPr>
          </a:p>
          <a:p>
            <a:pPr marL="280988" marR="0" lvl="0" indent="-280988" algn="l" defTabSz="914400" rtl="0" eaLnBrk="1" fontAlgn="auto" latinLnBrk="0" hangingPunct="1">
              <a:lnSpc>
                <a:spcPct val="150000"/>
              </a:lnSpc>
              <a:spcBef>
                <a:spcPct val="0"/>
              </a:spcBef>
              <a:spcAft>
                <a:spcPts val="0"/>
              </a:spcAft>
              <a:buClrTx/>
              <a:buSzTx/>
              <a:buFontTx/>
              <a:buChar char="-"/>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Applicable à tout être humain, quel que soit son âge, son sexe / genre et sa culture</a:t>
            </a:r>
          </a:p>
          <a:p>
            <a:pPr marL="280988" marR="0" lvl="0" indent="-280988" algn="l" defTabSz="914400" rtl="0" eaLnBrk="1" fontAlgn="auto" latinLnBrk="0" hangingPunct="1">
              <a:lnSpc>
                <a:spcPct val="150000"/>
              </a:lnSpc>
              <a:spcBef>
                <a:spcPct val="0"/>
              </a:spcBef>
              <a:spcAft>
                <a:spcPts val="0"/>
              </a:spcAft>
              <a:buClrTx/>
              <a:buSzTx/>
              <a:buFontTx/>
              <a:buChar char="-"/>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Non discrimination</a:t>
            </a:r>
            <a:r>
              <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 entre personne handicapée et personne valide</a:t>
            </a:r>
          </a:p>
          <a:p>
            <a:pPr marL="280988" marR="0" lvl="0" indent="-280988" algn="l" defTabSz="914400" rtl="0" eaLnBrk="1" fontAlgn="auto" latinLnBrk="0" hangingPunct="1">
              <a:lnSpc>
                <a:spcPct val="150000"/>
              </a:lnSpc>
              <a:spcBef>
                <a:spcPct val="0"/>
              </a:spcBef>
              <a:spcAft>
                <a:spcPts val="0"/>
              </a:spcAft>
              <a:buClrTx/>
              <a:buSzTx/>
              <a:buFontTx/>
              <a:buChar char="-"/>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Continuum</a:t>
            </a:r>
          </a:p>
          <a:p>
            <a:pPr marL="280988" marR="0" lvl="0" indent="-280988" algn="l" defTabSz="914400" rtl="0" eaLnBrk="1" fontAlgn="auto" latinLnBrk="0" hangingPunct="1">
              <a:lnSpc>
                <a:spcPct val="150000"/>
              </a:lnSpc>
              <a:spcBef>
                <a:spcPct val="0"/>
              </a:spcBef>
              <a:spcAft>
                <a:spcPts val="0"/>
              </a:spcAft>
              <a:buClrTx/>
              <a:buSzTx/>
              <a:buFontTx/>
              <a:buChar char="-"/>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Une terminologie </a:t>
            </a: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neutre</a:t>
            </a:r>
          </a:p>
          <a:p>
            <a:pPr marL="280988" marR="0" lvl="0" indent="-280988" algn="l" defTabSz="914400" rtl="0" eaLnBrk="1" fontAlgn="auto" latinLnBrk="0" hangingPunct="1">
              <a:lnSpc>
                <a:spcPct val="150000"/>
              </a:lnSpc>
              <a:spcBef>
                <a:spcPct val="0"/>
              </a:spcBef>
              <a:spcAft>
                <a:spcPts val="0"/>
              </a:spcAft>
              <a:buClrTx/>
              <a:buSzTx/>
              <a:buFontTx/>
              <a:buChar char="-"/>
              <a:tabLst/>
              <a:defRPr/>
            </a:pPr>
            <a:r>
              <a:rPr lang="fr-FR" altLang="fr-FR" sz="2400" dirty="0">
                <a:solidFill>
                  <a:prstClr val="white"/>
                </a:solidFill>
                <a:latin typeface="Arial" panose="020B0604020202020204"/>
                <a:cs typeface="Times New Roman" panose="02020603050405020304" pitchFamily="18" charset="0"/>
              </a:rPr>
              <a:t>Approche systémique, biopsychosociale</a:t>
            </a:r>
            <a:r>
              <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 </a:t>
            </a:r>
          </a:p>
        </p:txBody>
      </p:sp>
    </p:spTree>
    <p:extLst>
      <p:ext uri="{BB962C8B-B14F-4D97-AF65-F5344CB8AC3E}">
        <p14:creationId xmlns:p14="http://schemas.microsoft.com/office/powerpoint/2010/main" val="91731958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anim calcmode="lin" valueType="num">
                                      <p:cBhvr additive="base">
                                        <p:cTn id="7" dur="500" fill="hold"/>
                                        <p:tgtEl>
                                          <p:spTgt spid="332803"/>
                                        </p:tgtEl>
                                        <p:attrNameLst>
                                          <p:attrName>ppt_x</p:attrName>
                                        </p:attrNameLst>
                                      </p:cBhvr>
                                      <p:tavLst>
                                        <p:tav tm="0">
                                          <p:val>
                                            <p:strVal val="1+#ppt_w/2"/>
                                          </p:val>
                                        </p:tav>
                                        <p:tav tm="100000">
                                          <p:val>
                                            <p:strVal val="#ppt_x"/>
                                          </p:val>
                                        </p:tav>
                                      </p:tavLst>
                                    </p:anim>
                                    <p:anim calcmode="lin" valueType="num">
                                      <p:cBhvr additive="base">
                                        <p:cTn id="8" dur="500" fill="hold"/>
                                        <p:tgtEl>
                                          <p:spTgt spid="332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5"/>
          <p:cNvSpPr>
            <a:spLocks noGrp="1" noChangeArrowheads="1"/>
          </p:cNvSpPr>
          <p:nvPr>
            <p:ph type="title"/>
          </p:nvPr>
        </p:nvSpPr>
        <p:spPr>
          <a:xfrm>
            <a:off x="5519341" y="0"/>
            <a:ext cx="5844866" cy="970450"/>
          </a:xfrm>
          <a:solidFill>
            <a:srgbClr val="C00000"/>
          </a:solidFill>
        </p:spPr>
        <p:txBody>
          <a:bodyPr>
            <a:normAutofit fontScale="90000"/>
          </a:bodyPr>
          <a:lstStyle/>
          <a:p>
            <a:pPr algn="ctr"/>
            <a:r>
              <a:rPr lang="en-GB" altLang="fr-FR" b="1" dirty="0">
                <a:solidFill>
                  <a:schemeClr val="tx1"/>
                </a:solidFill>
                <a:effectLst/>
              </a:rPr>
              <a:t>Structure de la CIF, 2001</a:t>
            </a:r>
            <a:endParaRPr lang="en-GB" altLang="fr-FR" dirty="0">
              <a:solidFill>
                <a:schemeClr val="tx1"/>
              </a:solidFill>
              <a:effectLst/>
            </a:endParaRPr>
          </a:p>
        </p:txBody>
      </p:sp>
      <p:sp>
        <p:nvSpPr>
          <p:cNvPr id="2" name="Espace réservé du pied de page 1"/>
          <p:cNvSpPr>
            <a:spLocks noGrp="1"/>
          </p:cNvSpPr>
          <p:nvPr>
            <p:ph type="ftr" sz="quarter" idx="11"/>
          </p:nvPr>
        </p:nvSpPr>
        <p:spPr>
          <a:xfrm>
            <a:off x="-21101" y="6492875"/>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52230" name="Text Box 6"/>
          <p:cNvSpPr txBox="1">
            <a:spLocks noChangeArrowheads="1"/>
          </p:cNvSpPr>
          <p:nvPr/>
        </p:nvSpPr>
        <p:spPr bwMode="auto">
          <a:xfrm>
            <a:off x="8823252" y="1373585"/>
            <a:ext cx="1611312" cy="709613"/>
          </a:xfrm>
          <a:prstGeom prst="rect">
            <a:avLst/>
          </a:prstGeom>
          <a:solidFill>
            <a:srgbClr val="C00000"/>
          </a:solidFill>
          <a:ln>
            <a:noFill/>
          </a:ln>
        </p:spPr>
        <p:txBody>
          <a:bodyPr lIns="0" tIns="0" rIns="0" bIns="0"/>
          <a:lstStyle>
            <a:lvl1pPr defTabSz="2259013">
              <a:defRPr sz="2400">
                <a:solidFill>
                  <a:schemeClr val="tx1"/>
                </a:solidFill>
                <a:latin typeface="Times New Roman" pitchFamily="18" charset="0"/>
              </a:defRPr>
            </a:lvl1pPr>
            <a:lvl2pPr marL="1130300" defTabSz="2259013">
              <a:defRPr sz="2400">
                <a:solidFill>
                  <a:schemeClr val="tx1"/>
                </a:solidFill>
                <a:latin typeface="Times New Roman" pitchFamily="18" charset="0"/>
              </a:defRPr>
            </a:lvl2pPr>
            <a:lvl3pPr marL="2259013" defTabSz="2259013">
              <a:defRPr sz="2400">
                <a:solidFill>
                  <a:schemeClr val="tx1"/>
                </a:solidFill>
                <a:latin typeface="Times New Roman" pitchFamily="18" charset="0"/>
              </a:defRPr>
            </a:lvl3pPr>
            <a:lvl4pPr marL="3389313" defTabSz="2259013">
              <a:defRPr sz="2400">
                <a:solidFill>
                  <a:schemeClr val="tx1"/>
                </a:solidFill>
                <a:latin typeface="Times New Roman" pitchFamily="18" charset="0"/>
              </a:defRPr>
            </a:lvl4pPr>
            <a:lvl5pPr marL="4518025" defTabSz="2259013">
              <a:defRPr sz="2400">
                <a:solidFill>
                  <a:schemeClr val="tx1"/>
                </a:solidFill>
                <a:latin typeface="Times New Roman" pitchFamily="18" charset="0"/>
              </a:defRPr>
            </a:lvl5pPr>
            <a:lvl6pPr marL="4975225" defTabSz="2259013" fontAlgn="base">
              <a:spcBef>
                <a:spcPct val="0"/>
              </a:spcBef>
              <a:spcAft>
                <a:spcPct val="0"/>
              </a:spcAft>
              <a:defRPr sz="2400">
                <a:solidFill>
                  <a:schemeClr val="tx1"/>
                </a:solidFill>
                <a:latin typeface="Times New Roman" pitchFamily="18" charset="0"/>
              </a:defRPr>
            </a:lvl6pPr>
            <a:lvl7pPr marL="5432425" defTabSz="2259013" fontAlgn="base">
              <a:spcBef>
                <a:spcPct val="0"/>
              </a:spcBef>
              <a:spcAft>
                <a:spcPct val="0"/>
              </a:spcAft>
              <a:defRPr sz="2400">
                <a:solidFill>
                  <a:schemeClr val="tx1"/>
                </a:solidFill>
                <a:latin typeface="Times New Roman" pitchFamily="18" charset="0"/>
              </a:defRPr>
            </a:lvl7pPr>
            <a:lvl8pPr marL="5889625" defTabSz="2259013" fontAlgn="base">
              <a:spcBef>
                <a:spcPct val="0"/>
              </a:spcBef>
              <a:spcAft>
                <a:spcPct val="0"/>
              </a:spcAft>
              <a:defRPr sz="2400">
                <a:solidFill>
                  <a:schemeClr val="tx1"/>
                </a:solidFill>
                <a:latin typeface="Times New Roman" pitchFamily="18" charset="0"/>
              </a:defRPr>
            </a:lvl8pPr>
            <a:lvl9pPr marL="6346825" defTabSz="2259013" fontAlgn="base">
              <a:spcBef>
                <a:spcPct val="0"/>
              </a:spcBef>
              <a:spcAft>
                <a:spcPct val="0"/>
              </a:spcAft>
              <a:defRPr sz="2400">
                <a:solidFill>
                  <a:schemeClr val="tx1"/>
                </a:solidFill>
                <a:latin typeface="Times New Roman" pitchFamily="18" charset="0"/>
              </a:defRPr>
            </a:lvl9pPr>
          </a:lstStyle>
          <a:p>
            <a:pPr marL="0" marR="0" lvl="0" indent="0" algn="r" defTabSz="2259013" rtl="0" eaLnBrk="1" fontAlgn="auto" latinLnBrk="0" hangingPunct="1">
              <a:lnSpc>
                <a:spcPct val="100000"/>
              </a:lnSpc>
              <a:spcBef>
                <a:spcPts val="0"/>
              </a:spcBef>
              <a:spcAft>
                <a:spcPts val="0"/>
              </a:spcAft>
              <a:buClrTx/>
              <a:buSzTx/>
              <a:buFontTx/>
              <a:buNone/>
              <a:tabLst/>
              <a:defRPr/>
            </a:pPr>
            <a:r>
              <a:rPr kumimoji="0" lang="en-GB" altLang="fr-FR" sz="1700" b="1" i="1" u="none" strike="noStrike" kern="1200" cap="none" spc="0" normalizeH="0" baseline="0" noProof="0" dirty="0">
                <a:ln>
                  <a:noFill/>
                </a:ln>
                <a:effectLst/>
                <a:uLnTx/>
                <a:uFillTx/>
                <a:latin typeface="Arial" pitchFamily="34" charset="0"/>
                <a:ea typeface="+mn-ea"/>
                <a:cs typeface="+mn-cs"/>
              </a:rPr>
              <a:t>Classification</a:t>
            </a:r>
          </a:p>
        </p:txBody>
      </p:sp>
      <p:sp>
        <p:nvSpPr>
          <p:cNvPr id="52231" name="Text Box 7"/>
          <p:cNvSpPr txBox="1">
            <a:spLocks noChangeArrowheads="1"/>
          </p:cNvSpPr>
          <p:nvPr/>
        </p:nvSpPr>
        <p:spPr bwMode="auto">
          <a:xfrm>
            <a:off x="9094714" y="2361407"/>
            <a:ext cx="1339850" cy="509588"/>
          </a:xfrm>
          <a:prstGeom prst="rect">
            <a:avLst/>
          </a:prstGeom>
          <a:solidFill>
            <a:srgbClr val="C00000"/>
          </a:solidFill>
          <a:ln>
            <a:noFill/>
          </a:ln>
        </p:spPr>
        <p:txBody>
          <a:bodyPr lIns="0" tIns="0" rIns="0" bIns="0"/>
          <a:lstStyle>
            <a:lvl1pPr defTabSz="2259013">
              <a:defRPr sz="2400">
                <a:solidFill>
                  <a:schemeClr val="tx1"/>
                </a:solidFill>
                <a:latin typeface="Times New Roman" pitchFamily="18" charset="0"/>
              </a:defRPr>
            </a:lvl1pPr>
            <a:lvl2pPr marL="1130300" defTabSz="2259013">
              <a:defRPr sz="2400">
                <a:solidFill>
                  <a:schemeClr val="tx1"/>
                </a:solidFill>
                <a:latin typeface="Times New Roman" pitchFamily="18" charset="0"/>
              </a:defRPr>
            </a:lvl2pPr>
            <a:lvl3pPr marL="2259013" defTabSz="2259013">
              <a:defRPr sz="2400">
                <a:solidFill>
                  <a:schemeClr val="tx1"/>
                </a:solidFill>
                <a:latin typeface="Times New Roman" pitchFamily="18" charset="0"/>
              </a:defRPr>
            </a:lvl3pPr>
            <a:lvl4pPr marL="3389313" defTabSz="2259013">
              <a:defRPr sz="2400">
                <a:solidFill>
                  <a:schemeClr val="tx1"/>
                </a:solidFill>
                <a:latin typeface="Times New Roman" pitchFamily="18" charset="0"/>
              </a:defRPr>
            </a:lvl4pPr>
            <a:lvl5pPr marL="4518025" defTabSz="2259013">
              <a:defRPr sz="2400">
                <a:solidFill>
                  <a:schemeClr val="tx1"/>
                </a:solidFill>
                <a:latin typeface="Times New Roman" pitchFamily="18" charset="0"/>
              </a:defRPr>
            </a:lvl5pPr>
            <a:lvl6pPr marL="4975225" defTabSz="2259013" fontAlgn="base">
              <a:spcBef>
                <a:spcPct val="0"/>
              </a:spcBef>
              <a:spcAft>
                <a:spcPct val="0"/>
              </a:spcAft>
              <a:defRPr sz="2400">
                <a:solidFill>
                  <a:schemeClr val="tx1"/>
                </a:solidFill>
                <a:latin typeface="Times New Roman" pitchFamily="18" charset="0"/>
              </a:defRPr>
            </a:lvl6pPr>
            <a:lvl7pPr marL="5432425" defTabSz="2259013" fontAlgn="base">
              <a:spcBef>
                <a:spcPct val="0"/>
              </a:spcBef>
              <a:spcAft>
                <a:spcPct val="0"/>
              </a:spcAft>
              <a:defRPr sz="2400">
                <a:solidFill>
                  <a:schemeClr val="tx1"/>
                </a:solidFill>
                <a:latin typeface="Times New Roman" pitchFamily="18" charset="0"/>
              </a:defRPr>
            </a:lvl7pPr>
            <a:lvl8pPr marL="5889625" defTabSz="2259013" fontAlgn="base">
              <a:spcBef>
                <a:spcPct val="0"/>
              </a:spcBef>
              <a:spcAft>
                <a:spcPct val="0"/>
              </a:spcAft>
              <a:defRPr sz="2400">
                <a:solidFill>
                  <a:schemeClr val="tx1"/>
                </a:solidFill>
                <a:latin typeface="Times New Roman" pitchFamily="18" charset="0"/>
              </a:defRPr>
            </a:lvl8pPr>
            <a:lvl9pPr marL="6346825" defTabSz="2259013" fontAlgn="base">
              <a:spcBef>
                <a:spcPct val="0"/>
              </a:spcBef>
              <a:spcAft>
                <a:spcPct val="0"/>
              </a:spcAft>
              <a:defRPr sz="2400">
                <a:solidFill>
                  <a:schemeClr val="tx1"/>
                </a:solidFill>
                <a:latin typeface="Times New Roman" pitchFamily="18" charset="0"/>
              </a:defRPr>
            </a:lvl9pPr>
          </a:lstStyle>
          <a:p>
            <a:pPr marL="0" marR="0" lvl="0" indent="0" algn="r" defTabSz="2259013" rtl="0" eaLnBrk="1" fontAlgn="auto" latinLnBrk="0" hangingPunct="1">
              <a:lnSpc>
                <a:spcPct val="100000"/>
              </a:lnSpc>
              <a:spcBef>
                <a:spcPts val="0"/>
              </a:spcBef>
              <a:spcAft>
                <a:spcPts val="0"/>
              </a:spcAft>
              <a:buClrTx/>
              <a:buSzTx/>
              <a:buFontTx/>
              <a:buNone/>
              <a:tabLst/>
              <a:defRPr/>
            </a:pPr>
            <a:r>
              <a:rPr kumimoji="0" lang="en-GB" altLang="fr-FR" sz="1700" b="1" i="1" u="none" strike="noStrike" kern="1200" cap="none" spc="0" normalizeH="0" baseline="0" noProof="0" dirty="0">
                <a:ln>
                  <a:noFill/>
                </a:ln>
                <a:effectLst/>
                <a:uLnTx/>
                <a:uFillTx/>
                <a:latin typeface="Arial" pitchFamily="34" charset="0"/>
                <a:ea typeface="+mn-ea"/>
                <a:cs typeface="+mn-cs"/>
              </a:rPr>
              <a:t>Parties</a:t>
            </a:r>
          </a:p>
        </p:txBody>
      </p:sp>
      <p:sp>
        <p:nvSpPr>
          <p:cNvPr id="52232" name="Text Box 8"/>
          <p:cNvSpPr txBox="1">
            <a:spLocks noChangeArrowheads="1"/>
          </p:cNvSpPr>
          <p:nvPr/>
        </p:nvSpPr>
        <p:spPr bwMode="auto">
          <a:xfrm>
            <a:off x="8872464" y="2975372"/>
            <a:ext cx="1562100" cy="595313"/>
          </a:xfrm>
          <a:prstGeom prst="rect">
            <a:avLst/>
          </a:prstGeom>
          <a:solidFill>
            <a:srgbClr val="C00000"/>
          </a:solidFill>
          <a:ln>
            <a:noFill/>
          </a:ln>
        </p:spPr>
        <p:txBody>
          <a:bodyPr lIns="0" tIns="0" rIns="0" bIns="0"/>
          <a:lstStyle>
            <a:lvl1pPr defTabSz="2259013">
              <a:defRPr sz="2400">
                <a:solidFill>
                  <a:schemeClr val="tx1"/>
                </a:solidFill>
                <a:latin typeface="Times New Roman" pitchFamily="18" charset="0"/>
              </a:defRPr>
            </a:lvl1pPr>
            <a:lvl2pPr marL="1130300" defTabSz="2259013">
              <a:defRPr sz="2400">
                <a:solidFill>
                  <a:schemeClr val="tx1"/>
                </a:solidFill>
                <a:latin typeface="Times New Roman" pitchFamily="18" charset="0"/>
              </a:defRPr>
            </a:lvl2pPr>
            <a:lvl3pPr marL="2259013" defTabSz="2259013">
              <a:defRPr sz="2400">
                <a:solidFill>
                  <a:schemeClr val="tx1"/>
                </a:solidFill>
                <a:latin typeface="Times New Roman" pitchFamily="18" charset="0"/>
              </a:defRPr>
            </a:lvl3pPr>
            <a:lvl4pPr marL="3389313" defTabSz="2259013">
              <a:defRPr sz="2400">
                <a:solidFill>
                  <a:schemeClr val="tx1"/>
                </a:solidFill>
                <a:latin typeface="Times New Roman" pitchFamily="18" charset="0"/>
              </a:defRPr>
            </a:lvl4pPr>
            <a:lvl5pPr marL="4518025" defTabSz="2259013">
              <a:defRPr sz="2400">
                <a:solidFill>
                  <a:schemeClr val="tx1"/>
                </a:solidFill>
                <a:latin typeface="Times New Roman" pitchFamily="18" charset="0"/>
              </a:defRPr>
            </a:lvl5pPr>
            <a:lvl6pPr marL="4975225" defTabSz="2259013" fontAlgn="base">
              <a:spcBef>
                <a:spcPct val="0"/>
              </a:spcBef>
              <a:spcAft>
                <a:spcPct val="0"/>
              </a:spcAft>
              <a:defRPr sz="2400">
                <a:solidFill>
                  <a:schemeClr val="tx1"/>
                </a:solidFill>
                <a:latin typeface="Times New Roman" pitchFamily="18" charset="0"/>
              </a:defRPr>
            </a:lvl6pPr>
            <a:lvl7pPr marL="5432425" defTabSz="2259013" fontAlgn="base">
              <a:spcBef>
                <a:spcPct val="0"/>
              </a:spcBef>
              <a:spcAft>
                <a:spcPct val="0"/>
              </a:spcAft>
              <a:defRPr sz="2400">
                <a:solidFill>
                  <a:schemeClr val="tx1"/>
                </a:solidFill>
                <a:latin typeface="Times New Roman" pitchFamily="18" charset="0"/>
              </a:defRPr>
            </a:lvl7pPr>
            <a:lvl8pPr marL="5889625" defTabSz="2259013" fontAlgn="base">
              <a:spcBef>
                <a:spcPct val="0"/>
              </a:spcBef>
              <a:spcAft>
                <a:spcPct val="0"/>
              </a:spcAft>
              <a:defRPr sz="2400">
                <a:solidFill>
                  <a:schemeClr val="tx1"/>
                </a:solidFill>
                <a:latin typeface="Times New Roman" pitchFamily="18" charset="0"/>
              </a:defRPr>
            </a:lvl8pPr>
            <a:lvl9pPr marL="6346825" defTabSz="2259013" fontAlgn="base">
              <a:spcBef>
                <a:spcPct val="0"/>
              </a:spcBef>
              <a:spcAft>
                <a:spcPct val="0"/>
              </a:spcAft>
              <a:defRPr sz="2400">
                <a:solidFill>
                  <a:schemeClr val="tx1"/>
                </a:solidFill>
                <a:latin typeface="Times New Roman" pitchFamily="18" charset="0"/>
              </a:defRPr>
            </a:lvl9pPr>
          </a:lstStyle>
          <a:p>
            <a:pPr marL="0" marR="0" lvl="0" indent="0" algn="r" defTabSz="2259013" rtl="0" eaLnBrk="1" fontAlgn="auto" latinLnBrk="0" hangingPunct="1">
              <a:lnSpc>
                <a:spcPct val="100000"/>
              </a:lnSpc>
              <a:spcBef>
                <a:spcPts val="0"/>
              </a:spcBef>
              <a:spcAft>
                <a:spcPts val="0"/>
              </a:spcAft>
              <a:buClrTx/>
              <a:buSzTx/>
              <a:buFontTx/>
              <a:buNone/>
              <a:tabLst/>
              <a:defRPr/>
            </a:pPr>
            <a:r>
              <a:rPr kumimoji="0" lang="en-GB" altLang="fr-FR" sz="1700" b="1" i="1" u="none" strike="noStrike" kern="1200" cap="none" spc="0" normalizeH="0" baseline="0" noProof="0" dirty="0" err="1">
                <a:ln>
                  <a:noFill/>
                </a:ln>
                <a:effectLst/>
                <a:uLnTx/>
                <a:uFillTx/>
                <a:latin typeface="Arial" pitchFamily="34" charset="0"/>
                <a:ea typeface="+mn-ea"/>
                <a:cs typeface="+mn-cs"/>
              </a:rPr>
              <a:t>Composantes</a:t>
            </a:r>
            <a:endParaRPr kumimoji="0" lang="en-GB" altLang="fr-FR" sz="1700" b="1" i="1" u="none" strike="noStrike" kern="1200" cap="none" spc="0" normalizeH="0" baseline="0" noProof="0" dirty="0">
              <a:ln>
                <a:noFill/>
              </a:ln>
              <a:effectLst/>
              <a:uLnTx/>
              <a:uFillTx/>
              <a:latin typeface="Arial" pitchFamily="34" charset="0"/>
              <a:ea typeface="+mn-ea"/>
              <a:cs typeface="+mn-cs"/>
            </a:endParaRPr>
          </a:p>
        </p:txBody>
      </p:sp>
      <p:sp>
        <p:nvSpPr>
          <p:cNvPr id="52233" name="Text Box 9"/>
          <p:cNvSpPr txBox="1">
            <a:spLocks noChangeArrowheads="1"/>
          </p:cNvSpPr>
          <p:nvPr/>
        </p:nvSpPr>
        <p:spPr bwMode="auto">
          <a:xfrm>
            <a:off x="8581952" y="4200673"/>
            <a:ext cx="1852612" cy="935038"/>
          </a:xfrm>
          <a:prstGeom prst="rect">
            <a:avLst/>
          </a:prstGeom>
          <a:solidFill>
            <a:srgbClr val="C00000"/>
          </a:solidFill>
          <a:ln>
            <a:noFill/>
          </a:ln>
        </p:spPr>
        <p:txBody>
          <a:bodyPr lIns="0" tIns="0" rIns="0" bIns="0"/>
          <a:lstStyle>
            <a:lvl1pPr defTabSz="2259013">
              <a:defRPr sz="2400">
                <a:solidFill>
                  <a:schemeClr val="tx1"/>
                </a:solidFill>
                <a:latin typeface="Times New Roman" pitchFamily="18" charset="0"/>
              </a:defRPr>
            </a:lvl1pPr>
            <a:lvl2pPr marL="1130300" defTabSz="2259013">
              <a:defRPr sz="2400">
                <a:solidFill>
                  <a:schemeClr val="tx1"/>
                </a:solidFill>
                <a:latin typeface="Times New Roman" pitchFamily="18" charset="0"/>
              </a:defRPr>
            </a:lvl2pPr>
            <a:lvl3pPr marL="2259013" defTabSz="2259013">
              <a:defRPr sz="2400">
                <a:solidFill>
                  <a:schemeClr val="tx1"/>
                </a:solidFill>
                <a:latin typeface="Times New Roman" pitchFamily="18" charset="0"/>
              </a:defRPr>
            </a:lvl3pPr>
            <a:lvl4pPr marL="3389313" defTabSz="2259013">
              <a:defRPr sz="2400">
                <a:solidFill>
                  <a:schemeClr val="tx1"/>
                </a:solidFill>
                <a:latin typeface="Times New Roman" pitchFamily="18" charset="0"/>
              </a:defRPr>
            </a:lvl4pPr>
            <a:lvl5pPr marL="4518025" defTabSz="2259013">
              <a:defRPr sz="2400">
                <a:solidFill>
                  <a:schemeClr val="tx1"/>
                </a:solidFill>
                <a:latin typeface="Times New Roman" pitchFamily="18" charset="0"/>
              </a:defRPr>
            </a:lvl5pPr>
            <a:lvl6pPr marL="4975225" defTabSz="2259013" fontAlgn="base">
              <a:spcBef>
                <a:spcPct val="0"/>
              </a:spcBef>
              <a:spcAft>
                <a:spcPct val="0"/>
              </a:spcAft>
              <a:defRPr sz="2400">
                <a:solidFill>
                  <a:schemeClr val="tx1"/>
                </a:solidFill>
                <a:latin typeface="Times New Roman" pitchFamily="18" charset="0"/>
              </a:defRPr>
            </a:lvl6pPr>
            <a:lvl7pPr marL="5432425" defTabSz="2259013" fontAlgn="base">
              <a:spcBef>
                <a:spcPct val="0"/>
              </a:spcBef>
              <a:spcAft>
                <a:spcPct val="0"/>
              </a:spcAft>
              <a:defRPr sz="2400">
                <a:solidFill>
                  <a:schemeClr val="tx1"/>
                </a:solidFill>
                <a:latin typeface="Times New Roman" pitchFamily="18" charset="0"/>
              </a:defRPr>
            </a:lvl7pPr>
            <a:lvl8pPr marL="5889625" defTabSz="2259013" fontAlgn="base">
              <a:spcBef>
                <a:spcPct val="0"/>
              </a:spcBef>
              <a:spcAft>
                <a:spcPct val="0"/>
              </a:spcAft>
              <a:defRPr sz="2400">
                <a:solidFill>
                  <a:schemeClr val="tx1"/>
                </a:solidFill>
                <a:latin typeface="Times New Roman" pitchFamily="18" charset="0"/>
              </a:defRPr>
            </a:lvl8pPr>
            <a:lvl9pPr marL="6346825" defTabSz="2259013" fontAlgn="base">
              <a:spcBef>
                <a:spcPct val="0"/>
              </a:spcBef>
              <a:spcAft>
                <a:spcPct val="0"/>
              </a:spcAft>
              <a:defRPr sz="2400">
                <a:solidFill>
                  <a:schemeClr val="tx1"/>
                </a:solidFill>
                <a:latin typeface="Times New Roman" pitchFamily="18" charset="0"/>
              </a:defRPr>
            </a:lvl9pPr>
          </a:lstStyle>
          <a:p>
            <a:pPr marL="0" marR="0" lvl="0" indent="0" algn="r" defTabSz="2259013" rtl="0" eaLnBrk="1" fontAlgn="auto" latinLnBrk="0" hangingPunct="1">
              <a:lnSpc>
                <a:spcPct val="100000"/>
              </a:lnSpc>
              <a:spcBef>
                <a:spcPts val="0"/>
              </a:spcBef>
              <a:spcAft>
                <a:spcPts val="0"/>
              </a:spcAft>
              <a:buClrTx/>
              <a:buSzTx/>
              <a:buFontTx/>
              <a:buNone/>
              <a:tabLst/>
              <a:defRPr/>
            </a:pPr>
            <a:r>
              <a:rPr kumimoji="0" lang="en-GB" altLang="fr-FR" sz="1700" b="1" i="1" u="none" strike="noStrike" kern="1200" cap="none" spc="0" normalizeH="0" baseline="0" noProof="0" dirty="0" err="1">
                <a:ln>
                  <a:noFill/>
                </a:ln>
                <a:effectLst/>
                <a:uLnTx/>
                <a:uFillTx/>
                <a:latin typeface="Arial" pitchFamily="34" charset="0"/>
                <a:ea typeface="+mn-ea"/>
                <a:cs typeface="+mn-cs"/>
              </a:rPr>
              <a:t>Schémas</a:t>
            </a:r>
            <a:r>
              <a:rPr kumimoji="0" lang="en-GB" altLang="fr-FR" sz="1700" b="1" i="1" u="none" strike="noStrike" kern="1200" cap="none" spc="0" normalizeH="0" baseline="0" noProof="0" dirty="0">
                <a:ln>
                  <a:noFill/>
                </a:ln>
                <a:effectLst/>
                <a:uLnTx/>
                <a:uFillTx/>
                <a:latin typeface="Arial" pitchFamily="34" charset="0"/>
                <a:ea typeface="+mn-ea"/>
                <a:cs typeface="+mn-cs"/>
              </a:rPr>
              <a:t>/</a:t>
            </a:r>
          </a:p>
          <a:p>
            <a:pPr marL="0" marR="0" lvl="0" indent="0" algn="r" defTabSz="2259013" rtl="0" eaLnBrk="1" fontAlgn="auto" latinLnBrk="0" hangingPunct="1">
              <a:lnSpc>
                <a:spcPct val="100000"/>
              </a:lnSpc>
              <a:spcBef>
                <a:spcPts val="0"/>
              </a:spcBef>
              <a:spcAft>
                <a:spcPts val="0"/>
              </a:spcAft>
              <a:buClrTx/>
              <a:buSzTx/>
              <a:buFontTx/>
              <a:buNone/>
              <a:tabLst/>
              <a:defRPr/>
            </a:pPr>
            <a:r>
              <a:rPr kumimoji="0" lang="en-GB" altLang="fr-FR" sz="1700" b="1" i="1" u="none" strike="noStrike" kern="1200" cap="none" spc="0" normalizeH="0" baseline="0" noProof="0" dirty="0">
                <a:ln>
                  <a:noFill/>
                </a:ln>
                <a:effectLst/>
                <a:uLnTx/>
                <a:uFillTx/>
                <a:latin typeface="Arial" pitchFamily="34" charset="0"/>
                <a:ea typeface="+mn-ea"/>
                <a:cs typeface="+mn-cs"/>
              </a:rPr>
              <a:t>Codes </a:t>
            </a:r>
            <a:r>
              <a:rPr kumimoji="0" lang="en-GB" altLang="fr-FR" sz="1700" b="1" i="1" u="none" strike="noStrike" kern="1200" cap="none" spc="0" normalizeH="0" baseline="0" noProof="0" dirty="0" err="1">
                <a:ln>
                  <a:noFill/>
                </a:ln>
                <a:effectLst/>
                <a:uLnTx/>
                <a:uFillTx/>
                <a:latin typeface="Arial" pitchFamily="34" charset="0"/>
                <a:ea typeface="+mn-ea"/>
                <a:cs typeface="+mn-cs"/>
              </a:rPr>
              <a:t>qualificatifs</a:t>
            </a:r>
            <a:endParaRPr kumimoji="0" lang="en-GB" altLang="fr-FR" sz="1700" b="1" i="1" u="none" strike="noStrike" kern="1200" cap="none" spc="0" normalizeH="0" baseline="0" noProof="0" dirty="0">
              <a:ln>
                <a:noFill/>
              </a:ln>
              <a:effectLst/>
              <a:uLnTx/>
              <a:uFillTx/>
              <a:latin typeface="Arial" pitchFamily="34" charset="0"/>
              <a:ea typeface="+mn-ea"/>
              <a:cs typeface="+mn-cs"/>
            </a:endParaRPr>
          </a:p>
        </p:txBody>
      </p:sp>
      <p:sp>
        <p:nvSpPr>
          <p:cNvPr id="52234" name="Text Box 10"/>
          <p:cNvSpPr txBox="1">
            <a:spLocks noChangeArrowheads="1"/>
          </p:cNvSpPr>
          <p:nvPr/>
        </p:nvSpPr>
        <p:spPr bwMode="auto">
          <a:xfrm>
            <a:off x="8316839" y="5316113"/>
            <a:ext cx="2117725" cy="1020762"/>
          </a:xfrm>
          <a:prstGeom prst="rect">
            <a:avLst/>
          </a:prstGeom>
          <a:solidFill>
            <a:srgbClr val="C00000"/>
          </a:solidFill>
          <a:ln>
            <a:noFill/>
          </a:ln>
        </p:spPr>
        <p:txBody>
          <a:bodyPr lIns="0" tIns="0" rIns="0" bIns="0"/>
          <a:lstStyle>
            <a:lvl1pPr defTabSz="2259013">
              <a:defRPr sz="2400">
                <a:solidFill>
                  <a:schemeClr val="tx1"/>
                </a:solidFill>
                <a:latin typeface="Times New Roman" pitchFamily="18" charset="0"/>
              </a:defRPr>
            </a:lvl1pPr>
            <a:lvl2pPr marL="1130300" defTabSz="2259013">
              <a:defRPr sz="2400">
                <a:solidFill>
                  <a:schemeClr val="tx1"/>
                </a:solidFill>
                <a:latin typeface="Times New Roman" pitchFamily="18" charset="0"/>
              </a:defRPr>
            </a:lvl2pPr>
            <a:lvl3pPr marL="2259013" defTabSz="2259013">
              <a:defRPr sz="2400">
                <a:solidFill>
                  <a:schemeClr val="tx1"/>
                </a:solidFill>
                <a:latin typeface="Times New Roman" pitchFamily="18" charset="0"/>
              </a:defRPr>
            </a:lvl3pPr>
            <a:lvl4pPr marL="3389313" defTabSz="2259013">
              <a:defRPr sz="2400">
                <a:solidFill>
                  <a:schemeClr val="tx1"/>
                </a:solidFill>
                <a:latin typeface="Times New Roman" pitchFamily="18" charset="0"/>
              </a:defRPr>
            </a:lvl4pPr>
            <a:lvl5pPr marL="4518025" defTabSz="2259013">
              <a:defRPr sz="2400">
                <a:solidFill>
                  <a:schemeClr val="tx1"/>
                </a:solidFill>
                <a:latin typeface="Times New Roman" pitchFamily="18" charset="0"/>
              </a:defRPr>
            </a:lvl5pPr>
            <a:lvl6pPr marL="4975225" defTabSz="2259013" fontAlgn="base">
              <a:spcBef>
                <a:spcPct val="0"/>
              </a:spcBef>
              <a:spcAft>
                <a:spcPct val="0"/>
              </a:spcAft>
              <a:defRPr sz="2400">
                <a:solidFill>
                  <a:schemeClr val="tx1"/>
                </a:solidFill>
                <a:latin typeface="Times New Roman" pitchFamily="18" charset="0"/>
              </a:defRPr>
            </a:lvl6pPr>
            <a:lvl7pPr marL="5432425" defTabSz="2259013" fontAlgn="base">
              <a:spcBef>
                <a:spcPct val="0"/>
              </a:spcBef>
              <a:spcAft>
                <a:spcPct val="0"/>
              </a:spcAft>
              <a:defRPr sz="2400">
                <a:solidFill>
                  <a:schemeClr val="tx1"/>
                </a:solidFill>
                <a:latin typeface="Times New Roman" pitchFamily="18" charset="0"/>
              </a:defRPr>
            </a:lvl7pPr>
            <a:lvl8pPr marL="5889625" defTabSz="2259013" fontAlgn="base">
              <a:spcBef>
                <a:spcPct val="0"/>
              </a:spcBef>
              <a:spcAft>
                <a:spcPct val="0"/>
              </a:spcAft>
              <a:defRPr sz="2400">
                <a:solidFill>
                  <a:schemeClr val="tx1"/>
                </a:solidFill>
                <a:latin typeface="Times New Roman" pitchFamily="18" charset="0"/>
              </a:defRPr>
            </a:lvl8pPr>
            <a:lvl9pPr marL="6346825" defTabSz="2259013" fontAlgn="base">
              <a:spcBef>
                <a:spcPct val="0"/>
              </a:spcBef>
              <a:spcAft>
                <a:spcPct val="0"/>
              </a:spcAft>
              <a:defRPr sz="2400">
                <a:solidFill>
                  <a:schemeClr val="tx1"/>
                </a:solidFill>
                <a:latin typeface="Times New Roman" pitchFamily="18" charset="0"/>
              </a:defRPr>
            </a:lvl9pPr>
          </a:lstStyle>
          <a:p>
            <a:pPr marL="0" marR="0" lvl="0" indent="0" algn="r" defTabSz="2259013" rtl="0" eaLnBrk="1" fontAlgn="auto" latinLnBrk="0" hangingPunct="1">
              <a:lnSpc>
                <a:spcPct val="100000"/>
              </a:lnSpc>
              <a:spcBef>
                <a:spcPts val="0"/>
              </a:spcBef>
              <a:spcAft>
                <a:spcPts val="0"/>
              </a:spcAft>
              <a:buClrTx/>
              <a:buSzTx/>
              <a:buFontTx/>
              <a:buNone/>
              <a:tabLst/>
              <a:defRPr/>
            </a:pPr>
            <a:r>
              <a:rPr kumimoji="0" lang="en-GB" altLang="fr-FR" sz="1700" b="1" i="1" u="none" strike="noStrike" kern="1200" cap="none" spc="0" normalizeH="0" baseline="0" noProof="0" dirty="0" err="1">
                <a:ln>
                  <a:noFill/>
                </a:ln>
                <a:effectLst/>
                <a:uLnTx/>
                <a:uFillTx/>
                <a:latin typeface="Arial" pitchFamily="34" charset="0"/>
                <a:ea typeface="+mn-ea"/>
                <a:cs typeface="+mn-cs"/>
              </a:rPr>
              <a:t>Domaines</a:t>
            </a:r>
            <a:r>
              <a:rPr kumimoji="0" lang="en-GB" altLang="fr-FR" sz="1700" b="1" i="1" u="none" strike="noStrike" kern="1200" cap="none" spc="0" normalizeH="0" baseline="0" noProof="0" dirty="0">
                <a:ln>
                  <a:noFill/>
                </a:ln>
                <a:effectLst/>
                <a:uLnTx/>
                <a:uFillTx/>
                <a:latin typeface="Arial" pitchFamily="34" charset="0"/>
                <a:ea typeface="+mn-ea"/>
                <a:cs typeface="+mn-cs"/>
              </a:rPr>
              <a:t> et </a:t>
            </a:r>
            <a:r>
              <a:rPr kumimoji="0" lang="en-GB" altLang="fr-FR" sz="1700" b="1" i="1" u="none" strike="noStrike" kern="1200" cap="none" spc="0" normalizeH="0" baseline="0" noProof="0" dirty="0" err="1">
                <a:ln>
                  <a:noFill/>
                </a:ln>
                <a:effectLst/>
                <a:uLnTx/>
                <a:uFillTx/>
                <a:latin typeface="Arial" pitchFamily="34" charset="0"/>
                <a:ea typeface="+mn-ea"/>
                <a:cs typeface="+mn-cs"/>
              </a:rPr>
              <a:t>catégories</a:t>
            </a:r>
            <a:endParaRPr kumimoji="0" lang="en-GB" altLang="fr-FR" sz="1700" b="1" i="1" u="none" strike="noStrike" kern="1200" cap="none" spc="0" normalizeH="0" baseline="0" noProof="0" dirty="0">
              <a:ln>
                <a:noFill/>
              </a:ln>
              <a:effectLst/>
              <a:uLnTx/>
              <a:uFillTx/>
              <a:latin typeface="Arial" pitchFamily="34" charset="0"/>
              <a:ea typeface="+mn-ea"/>
              <a:cs typeface="+mn-cs"/>
            </a:endParaRPr>
          </a:p>
          <a:p>
            <a:pPr marL="0" marR="0" lvl="0" indent="0" algn="r" defTabSz="2259013" rtl="0" eaLnBrk="1" fontAlgn="auto" latinLnBrk="0" hangingPunct="1">
              <a:lnSpc>
                <a:spcPct val="100000"/>
              </a:lnSpc>
              <a:spcBef>
                <a:spcPts val="0"/>
              </a:spcBef>
              <a:spcAft>
                <a:spcPts val="0"/>
              </a:spcAft>
              <a:buClrTx/>
              <a:buSzTx/>
              <a:buFontTx/>
              <a:buNone/>
              <a:tabLst/>
              <a:defRPr/>
            </a:pPr>
            <a:r>
              <a:rPr kumimoji="0" lang="en-GB" altLang="fr-FR" sz="1700" b="1" i="1" u="none" strike="noStrike" kern="1200" cap="none" spc="0" normalizeH="0" baseline="0" noProof="0" dirty="0">
                <a:ln>
                  <a:noFill/>
                </a:ln>
                <a:effectLst/>
                <a:uLnTx/>
                <a:uFillTx/>
                <a:latin typeface="Arial" pitchFamily="34" charset="0"/>
                <a:ea typeface="+mn-ea"/>
                <a:cs typeface="+mn-cs"/>
              </a:rPr>
              <a:t> à </a:t>
            </a:r>
            <a:r>
              <a:rPr kumimoji="0" lang="en-GB" altLang="fr-FR" sz="1700" b="1" i="1" u="none" strike="noStrike" kern="1200" cap="none" spc="0" normalizeH="0" baseline="0" noProof="0" dirty="0" err="1">
                <a:ln>
                  <a:noFill/>
                </a:ln>
                <a:effectLst/>
                <a:uLnTx/>
                <a:uFillTx/>
                <a:latin typeface="Arial" pitchFamily="34" charset="0"/>
                <a:ea typeface="+mn-ea"/>
                <a:cs typeface="+mn-cs"/>
              </a:rPr>
              <a:t>différent</a:t>
            </a:r>
            <a:r>
              <a:rPr kumimoji="0" lang="fr-FR" altLang="fr-FR" sz="1700" b="1" i="1" u="none" strike="noStrike" kern="1200" cap="none" spc="0" normalizeH="0" baseline="0" noProof="0" dirty="0">
                <a:ln>
                  <a:noFill/>
                </a:ln>
                <a:effectLst/>
                <a:uLnTx/>
                <a:uFillTx/>
                <a:latin typeface="Arial" pitchFamily="34" charset="0"/>
                <a:ea typeface="+mn-ea"/>
                <a:cs typeface="+mn-cs"/>
              </a:rPr>
              <a:t>s </a:t>
            </a:r>
            <a:r>
              <a:rPr kumimoji="0" lang="en-GB" altLang="fr-FR" sz="1700" b="1" i="1" u="none" strike="noStrike" kern="1200" cap="none" spc="0" normalizeH="0" baseline="0" noProof="0" dirty="0" err="1">
                <a:ln>
                  <a:noFill/>
                </a:ln>
                <a:effectLst/>
                <a:uLnTx/>
                <a:uFillTx/>
                <a:latin typeface="Arial" pitchFamily="34" charset="0"/>
                <a:ea typeface="+mn-ea"/>
                <a:cs typeface="+mn-cs"/>
              </a:rPr>
              <a:t>niveaux</a:t>
            </a:r>
            <a:r>
              <a:rPr kumimoji="0" lang="en-GB" altLang="fr-FR" sz="1700" b="1" i="1" u="none" strike="noStrike" kern="1200" cap="none" spc="0" normalizeH="0" baseline="0" noProof="0" dirty="0">
                <a:ln>
                  <a:noFill/>
                </a:ln>
                <a:effectLst/>
                <a:uLnTx/>
                <a:uFillTx/>
                <a:latin typeface="Arial" pitchFamily="34" charset="0"/>
                <a:ea typeface="+mn-ea"/>
                <a:cs typeface="+mn-cs"/>
              </a:rPr>
              <a:t> </a:t>
            </a:r>
          </a:p>
        </p:txBody>
      </p:sp>
      <p:sp>
        <p:nvSpPr>
          <p:cNvPr id="52235" name="Rectangle 11"/>
          <p:cNvSpPr>
            <a:spLocks noChangeArrowheads="1"/>
          </p:cNvSpPr>
          <p:nvPr/>
        </p:nvSpPr>
        <p:spPr bwMode="auto">
          <a:xfrm>
            <a:off x="4267201" y="902061"/>
            <a:ext cx="790575" cy="542925"/>
          </a:xfrm>
          <a:prstGeom prst="rect">
            <a:avLst/>
          </a:prstGeom>
          <a:solidFill>
            <a:srgbClr val="C00000"/>
          </a:solidFill>
          <a:ln w="3175">
            <a:solidFill>
              <a:schemeClr val="tx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a:ln>
                  <a:noFill/>
                </a:ln>
                <a:effectLst/>
                <a:uLnTx/>
                <a:uFillTx/>
                <a:latin typeface="Arial" pitchFamily="34" charset="0"/>
                <a:ea typeface="+mn-ea"/>
                <a:cs typeface="+mn-cs"/>
              </a:rPr>
              <a:t>CIF</a:t>
            </a:r>
          </a:p>
        </p:txBody>
      </p:sp>
      <p:sp>
        <p:nvSpPr>
          <p:cNvPr id="52236" name="Rectangle 12"/>
          <p:cNvSpPr>
            <a:spLocks noChangeArrowheads="1"/>
          </p:cNvSpPr>
          <p:nvPr/>
        </p:nvSpPr>
        <p:spPr bwMode="auto">
          <a:xfrm>
            <a:off x="583095" y="1860549"/>
            <a:ext cx="3609009" cy="631825"/>
          </a:xfrm>
          <a:prstGeom prst="rect">
            <a:avLst/>
          </a:prstGeom>
          <a:solidFill>
            <a:srgbClr val="C00000"/>
          </a:solidFill>
          <a:ln w="3175">
            <a:solidFill>
              <a:schemeClr val="tx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Partie</a:t>
            </a:r>
            <a:r>
              <a:rPr kumimoji="0" lang="en-GB" altLang="fr-FR" sz="2000" b="1" i="0" u="none" strike="noStrike" kern="1200" cap="none" spc="0" normalizeH="0" baseline="0" noProof="0" dirty="0">
                <a:ln>
                  <a:noFill/>
                </a:ln>
                <a:effectLst/>
                <a:uLnTx/>
                <a:uFillTx/>
                <a:latin typeface="Arial" pitchFamily="34" charset="0"/>
                <a:ea typeface="+mn-ea"/>
                <a:cs typeface="+mn-cs"/>
              </a:rPr>
              <a:t> 1 :</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Fonctionnement</a:t>
            </a:r>
            <a:r>
              <a:rPr kumimoji="0" lang="en-GB" altLang="fr-FR" sz="2000" b="1" i="0" u="none" strike="noStrike" kern="1200" cap="none" spc="0" normalizeH="0" baseline="0" noProof="0" dirty="0">
                <a:ln>
                  <a:noFill/>
                </a:ln>
                <a:effectLst/>
                <a:uLnTx/>
                <a:uFillTx/>
                <a:latin typeface="Arial" pitchFamily="34" charset="0"/>
                <a:ea typeface="+mn-ea"/>
                <a:cs typeface="+mn-cs"/>
              </a:rPr>
              <a:t> et handicap</a:t>
            </a:r>
            <a:endParaRPr kumimoji="0" lang="en-GB" altLang="fr-FR" sz="3600" b="1" i="0" u="none" strike="noStrike" kern="1200" cap="none" spc="0" normalizeH="0" baseline="0" noProof="0" dirty="0">
              <a:ln>
                <a:noFill/>
              </a:ln>
              <a:effectLst/>
              <a:uLnTx/>
              <a:uFillTx/>
              <a:latin typeface="Arial" pitchFamily="34" charset="0"/>
              <a:ea typeface="+mn-ea"/>
              <a:cs typeface="+mn-cs"/>
            </a:endParaRPr>
          </a:p>
        </p:txBody>
      </p:sp>
      <p:sp>
        <p:nvSpPr>
          <p:cNvPr id="52237" name="Rectangle 13"/>
          <p:cNvSpPr>
            <a:spLocks noChangeArrowheads="1"/>
          </p:cNvSpPr>
          <p:nvPr/>
        </p:nvSpPr>
        <p:spPr bwMode="auto">
          <a:xfrm>
            <a:off x="5125243" y="1860549"/>
            <a:ext cx="3213101" cy="631825"/>
          </a:xfrm>
          <a:prstGeom prst="rect">
            <a:avLst/>
          </a:prstGeom>
          <a:solidFill>
            <a:srgbClr val="C00000"/>
          </a:solidFill>
          <a:ln w="3175">
            <a:solidFill>
              <a:schemeClr val="tx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Partie</a:t>
            </a:r>
            <a:r>
              <a:rPr kumimoji="0" lang="en-GB" altLang="fr-FR" sz="2000" b="1" i="0" u="none" strike="noStrike" kern="1200" cap="none" spc="0" normalizeH="0" baseline="0" noProof="0" dirty="0">
                <a:ln>
                  <a:noFill/>
                </a:ln>
                <a:effectLst/>
                <a:uLnTx/>
                <a:uFillTx/>
                <a:latin typeface="Arial" pitchFamily="34" charset="0"/>
                <a:ea typeface="+mn-ea"/>
                <a:cs typeface="+mn-cs"/>
              </a:rPr>
              <a:t> 2 :</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Facteurs</a:t>
            </a:r>
            <a:r>
              <a:rPr kumimoji="0" lang="en-GB" altLang="fr-FR" sz="2000" b="1" i="0" u="none" strike="noStrike" kern="1200" cap="none" spc="0" normalizeH="0" baseline="0" noProof="0" dirty="0">
                <a:ln>
                  <a:noFill/>
                </a:ln>
                <a:effectLst/>
                <a:uLnTx/>
                <a:uFillTx/>
                <a:latin typeface="Arial" pitchFamily="34" charset="0"/>
                <a:ea typeface="+mn-ea"/>
                <a:cs typeface="+mn-cs"/>
              </a:rPr>
              <a:t> </a:t>
            </a:r>
            <a:r>
              <a:rPr kumimoji="0" lang="fr-FR" altLang="fr-FR" sz="2000" b="1" i="0" u="none" strike="noStrike" kern="1200" cap="none" spc="0" normalizeH="0" baseline="0" noProof="0" dirty="0">
                <a:ln>
                  <a:noFill/>
                </a:ln>
                <a:effectLst/>
                <a:uLnTx/>
                <a:uFillTx/>
                <a:latin typeface="Arial" pitchFamily="34" charset="0"/>
                <a:ea typeface="+mn-ea"/>
                <a:cs typeface="+mn-cs"/>
              </a:rPr>
              <a:t>contextuels</a:t>
            </a:r>
            <a:endParaRPr kumimoji="0" lang="en-GB" altLang="fr-FR" sz="2000" b="1" i="0" u="none" strike="noStrike" kern="1200" cap="none" spc="0" normalizeH="0" baseline="0" noProof="0" dirty="0">
              <a:ln>
                <a:noFill/>
              </a:ln>
              <a:effectLst/>
              <a:uLnTx/>
              <a:uFillTx/>
              <a:latin typeface="Arial" pitchFamily="34" charset="0"/>
              <a:ea typeface="+mn-ea"/>
              <a:cs typeface="+mn-cs"/>
            </a:endParaRPr>
          </a:p>
        </p:txBody>
      </p:sp>
      <p:sp>
        <p:nvSpPr>
          <p:cNvPr id="52238" name="Rectangle 14"/>
          <p:cNvSpPr>
            <a:spLocks noChangeArrowheads="1"/>
          </p:cNvSpPr>
          <p:nvPr/>
        </p:nvSpPr>
        <p:spPr bwMode="auto">
          <a:xfrm>
            <a:off x="189254" y="2938465"/>
            <a:ext cx="1827973" cy="933449"/>
          </a:xfrm>
          <a:prstGeom prst="rect">
            <a:avLst/>
          </a:prstGeom>
          <a:solidFill>
            <a:srgbClr val="C00000"/>
          </a:solidFill>
          <a:ln w="3175">
            <a:solidFill>
              <a:schemeClr val="tx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Fonctions</a:t>
            </a:r>
            <a:r>
              <a:rPr kumimoji="0" lang="en-GB" altLang="fr-FR" sz="2000" b="1" i="0" u="none" strike="noStrike" kern="1200" cap="none" spc="0" normalizeH="0" baseline="0" noProof="0" dirty="0">
                <a:ln>
                  <a:noFill/>
                </a:ln>
                <a:effectLst/>
                <a:uLnTx/>
                <a:uFillTx/>
                <a:latin typeface="Arial" pitchFamily="34" charset="0"/>
                <a:ea typeface="+mn-ea"/>
                <a:cs typeface="+mn-cs"/>
              </a:rPr>
              <a:t> et </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a:ln>
                  <a:noFill/>
                </a:ln>
                <a:effectLst/>
                <a:uLnTx/>
                <a:uFillTx/>
                <a:latin typeface="Arial" pitchFamily="34" charset="0"/>
                <a:ea typeface="+mn-ea"/>
                <a:cs typeface="+mn-cs"/>
              </a:rPr>
              <a:t>Structures</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corporelles</a:t>
            </a:r>
            <a:endParaRPr kumimoji="0" lang="en-GB" altLang="fr-FR" sz="2000" b="1" i="0" u="none" strike="noStrike" kern="1200" cap="none" spc="0" normalizeH="0" baseline="0" noProof="0" dirty="0">
              <a:ln>
                <a:noFill/>
              </a:ln>
              <a:effectLst/>
              <a:uLnTx/>
              <a:uFillTx/>
              <a:latin typeface="Arial" pitchFamily="34" charset="0"/>
              <a:ea typeface="+mn-ea"/>
              <a:cs typeface="+mn-cs"/>
            </a:endParaRPr>
          </a:p>
        </p:txBody>
      </p:sp>
      <p:sp>
        <p:nvSpPr>
          <p:cNvPr id="52239" name="Rectangle 15"/>
          <p:cNvSpPr>
            <a:spLocks noChangeArrowheads="1"/>
          </p:cNvSpPr>
          <p:nvPr/>
        </p:nvSpPr>
        <p:spPr bwMode="auto">
          <a:xfrm>
            <a:off x="2355850" y="2938465"/>
            <a:ext cx="1582738" cy="674687"/>
          </a:xfrm>
          <a:prstGeom prst="rect">
            <a:avLst/>
          </a:prstGeom>
          <a:solidFill>
            <a:srgbClr val="C00000"/>
          </a:solidFill>
          <a:ln w="3175">
            <a:solidFill>
              <a:srgbClr val="FFCC00"/>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Activités</a:t>
            </a:r>
            <a:r>
              <a:rPr kumimoji="0" lang="en-GB" altLang="fr-FR" sz="2000" b="1" i="0" u="none" strike="noStrike" kern="1200" cap="none" spc="0" normalizeH="0" baseline="0" noProof="0" dirty="0">
                <a:ln>
                  <a:noFill/>
                </a:ln>
                <a:effectLst/>
                <a:uLnTx/>
                <a:uFillTx/>
                <a:latin typeface="Arial" pitchFamily="34" charset="0"/>
                <a:ea typeface="+mn-ea"/>
                <a:cs typeface="+mn-cs"/>
              </a:rPr>
              <a:t> et</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a:ln>
                  <a:noFill/>
                </a:ln>
                <a:effectLst/>
                <a:uLnTx/>
                <a:uFillTx/>
                <a:latin typeface="Arial" pitchFamily="34" charset="0"/>
                <a:ea typeface="+mn-ea"/>
                <a:cs typeface="+mn-cs"/>
              </a:rPr>
              <a:t>Participation</a:t>
            </a:r>
          </a:p>
        </p:txBody>
      </p:sp>
      <p:sp>
        <p:nvSpPr>
          <p:cNvPr id="52240" name="Rectangle 16"/>
          <p:cNvSpPr>
            <a:spLocks noChangeArrowheads="1"/>
          </p:cNvSpPr>
          <p:nvPr/>
        </p:nvSpPr>
        <p:spPr bwMode="auto">
          <a:xfrm>
            <a:off x="4342504" y="2925043"/>
            <a:ext cx="2403473" cy="630237"/>
          </a:xfrm>
          <a:prstGeom prst="rect">
            <a:avLst/>
          </a:prstGeom>
          <a:solidFill>
            <a:srgbClr val="C00000"/>
          </a:solidFill>
          <a:ln w="3175">
            <a:solidFill>
              <a:schemeClr val="accent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Facteurs</a:t>
            </a:r>
            <a:endParaRPr kumimoji="0" lang="en-GB" altLang="fr-FR" sz="2000" b="1" i="0" u="none" strike="noStrike" kern="1200" cap="none" spc="0" normalizeH="0" baseline="0" noProof="0" dirty="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Environnementaux</a:t>
            </a:r>
            <a:r>
              <a:rPr kumimoji="0" lang="en-GB" altLang="fr-FR" sz="2000" b="1" i="0" u="none" strike="noStrike" kern="1200" cap="none" spc="0" normalizeH="0" baseline="0" noProof="0" dirty="0">
                <a:ln>
                  <a:noFill/>
                </a:ln>
                <a:effectLst/>
                <a:uLnTx/>
                <a:uFillTx/>
                <a:latin typeface="Arial" pitchFamily="34" charset="0"/>
                <a:ea typeface="+mn-ea"/>
                <a:cs typeface="+mn-cs"/>
              </a:rPr>
              <a:t> </a:t>
            </a:r>
          </a:p>
        </p:txBody>
      </p:sp>
      <p:sp>
        <p:nvSpPr>
          <p:cNvPr id="52241" name="Rectangle 17"/>
          <p:cNvSpPr>
            <a:spLocks noChangeArrowheads="1"/>
          </p:cNvSpPr>
          <p:nvPr/>
        </p:nvSpPr>
        <p:spPr bwMode="auto">
          <a:xfrm>
            <a:off x="7003564" y="2902745"/>
            <a:ext cx="1611313" cy="630237"/>
          </a:xfrm>
          <a:prstGeom prst="rect">
            <a:avLst/>
          </a:prstGeom>
          <a:solidFill>
            <a:srgbClr val="C00000"/>
          </a:solidFill>
          <a:ln w="3175">
            <a:solidFill>
              <a:schemeClr val="tx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Facteurs</a:t>
            </a:r>
            <a:endParaRPr kumimoji="0" lang="en-GB" altLang="fr-FR" sz="2000" b="1" i="0" u="none" strike="noStrike" kern="1200" cap="none" spc="0" normalizeH="0" baseline="0" noProof="0" dirty="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2000" b="1" i="0" u="none" strike="noStrike" kern="1200" cap="none" spc="0" normalizeH="0" baseline="0" noProof="0" dirty="0" err="1">
                <a:ln>
                  <a:noFill/>
                </a:ln>
                <a:effectLst/>
                <a:uLnTx/>
                <a:uFillTx/>
                <a:latin typeface="Arial" pitchFamily="34" charset="0"/>
                <a:ea typeface="+mn-ea"/>
                <a:cs typeface="+mn-cs"/>
              </a:rPr>
              <a:t>Personnels</a:t>
            </a:r>
            <a:endParaRPr kumimoji="0" lang="en-GB" altLang="fr-FR" sz="2000" b="1" i="0" u="none" strike="noStrike" kern="1200" cap="none" spc="0" normalizeH="0" baseline="0" noProof="0" dirty="0">
              <a:ln>
                <a:noFill/>
              </a:ln>
              <a:effectLst/>
              <a:uLnTx/>
              <a:uFillTx/>
              <a:latin typeface="Arial" pitchFamily="34" charset="0"/>
              <a:ea typeface="+mn-ea"/>
              <a:cs typeface="+mn-cs"/>
            </a:endParaRPr>
          </a:p>
        </p:txBody>
      </p:sp>
      <p:cxnSp>
        <p:nvCxnSpPr>
          <p:cNvPr id="145425" name="AutoShape 18"/>
          <p:cNvCxnSpPr>
            <a:cxnSpLocks noChangeShapeType="1"/>
          </p:cNvCxnSpPr>
          <p:nvPr/>
        </p:nvCxnSpPr>
        <p:spPr bwMode="auto">
          <a:xfrm rot="5400000">
            <a:off x="3104389" y="853282"/>
            <a:ext cx="377825" cy="1595438"/>
          </a:xfrm>
          <a:prstGeom prst="bentConnector3">
            <a:avLst>
              <a:gd name="adj1" fmla="val 50000"/>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26" name="AutoShape 19"/>
          <p:cNvCxnSpPr>
            <a:cxnSpLocks noChangeShapeType="1"/>
          </p:cNvCxnSpPr>
          <p:nvPr/>
        </p:nvCxnSpPr>
        <p:spPr bwMode="auto">
          <a:xfrm rot="16200000" flipH="1">
            <a:off x="4725987" y="901134"/>
            <a:ext cx="377825" cy="1581150"/>
          </a:xfrm>
          <a:prstGeom prst="bentConnector3">
            <a:avLst>
              <a:gd name="adj1" fmla="val 50000"/>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44" name="Rectangle 20"/>
          <p:cNvSpPr>
            <a:spLocks noChangeArrowheads="1"/>
          </p:cNvSpPr>
          <p:nvPr/>
        </p:nvSpPr>
        <p:spPr bwMode="auto">
          <a:xfrm>
            <a:off x="1284875" y="4208154"/>
            <a:ext cx="1171575" cy="817563"/>
          </a:xfrm>
          <a:prstGeom prst="rect">
            <a:avLst/>
          </a:prstGeom>
          <a:solidFill>
            <a:srgbClr val="C00000"/>
          </a:solidFill>
          <a:ln w="3175">
            <a:solidFill>
              <a:schemeClr val="tx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Changements</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a:ln>
                  <a:noFill/>
                </a:ln>
                <a:effectLst/>
                <a:uLnTx/>
                <a:uFillTx/>
                <a:latin typeface="Arial" pitchFamily="34" charset="0"/>
                <a:ea typeface="+mn-ea"/>
                <a:cs typeface="+mn-cs"/>
              </a:rPr>
              <a:t>d</a:t>
            </a:r>
            <a:r>
              <a:rPr kumimoji="0" lang="en-GB" altLang="fr-FR" sz="1200" b="1" i="0" u="none" strike="noStrike" kern="1200" cap="none" spc="0" normalizeH="0" baseline="0" noProof="0">
                <a:ln>
                  <a:noFill/>
                </a:ln>
                <a:effectLst/>
                <a:uLnTx/>
                <a:uFillTx/>
                <a:latin typeface="Arial" pitchFamily="34" charset="0"/>
                <a:ea typeface="+mn-ea"/>
                <a:cs typeface="+mn-cs"/>
              </a:rPr>
              <a:t>ans les</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a:t>
            </a:r>
            <a:r>
              <a:rPr kumimoji="0" lang="fr-FR" altLang="fr-FR" sz="1200" b="1" i="0" u="none" strike="noStrike" kern="1200" cap="none" spc="0" normalizeH="0" baseline="0" noProof="0">
                <a:ln>
                  <a:noFill/>
                </a:ln>
                <a:effectLst/>
                <a:uLnTx/>
                <a:uFillTx/>
                <a:latin typeface="Arial" pitchFamily="34" charset="0"/>
                <a:ea typeface="+mn-ea"/>
                <a:cs typeface="+mn-cs"/>
              </a:rPr>
              <a:t>s</a:t>
            </a:r>
            <a:r>
              <a:rPr kumimoji="0" lang="en-GB" altLang="fr-FR" sz="1200" b="1" i="0" u="none" strike="noStrike" kern="1200" cap="none" spc="0" normalizeH="0" baseline="0" noProof="0">
                <a:ln>
                  <a:noFill/>
                </a:ln>
                <a:effectLst/>
                <a:uLnTx/>
                <a:uFillTx/>
                <a:latin typeface="Arial" pitchFamily="34" charset="0"/>
                <a:ea typeface="+mn-ea"/>
                <a:cs typeface="+mn-cs"/>
              </a:rPr>
              <a:t>tructures</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corporelles</a:t>
            </a:r>
          </a:p>
        </p:txBody>
      </p:sp>
      <p:sp>
        <p:nvSpPr>
          <p:cNvPr id="52245" name="Rectangle 21"/>
          <p:cNvSpPr>
            <a:spLocks noChangeArrowheads="1"/>
          </p:cNvSpPr>
          <p:nvPr/>
        </p:nvSpPr>
        <p:spPr bwMode="auto">
          <a:xfrm>
            <a:off x="2586037" y="4186377"/>
            <a:ext cx="785813" cy="631825"/>
          </a:xfrm>
          <a:prstGeom prst="rect">
            <a:avLst/>
          </a:prstGeom>
          <a:solidFill>
            <a:srgbClr val="C00000"/>
          </a:solidFill>
          <a:ln w="3175">
            <a:solidFill>
              <a:srgbClr val="FFCC00"/>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Capacit</a:t>
            </a:r>
            <a:r>
              <a:rPr kumimoji="0" lang="fr-FR" altLang="fr-FR" sz="1200" b="1" i="0" u="none" strike="noStrike" kern="1200" cap="none" spc="0" normalizeH="0" baseline="0" noProof="0">
                <a:ln>
                  <a:noFill/>
                </a:ln>
                <a:effectLst/>
                <a:uLnTx/>
                <a:uFillTx/>
                <a:latin typeface="Arial" pitchFamily="34" charset="0"/>
                <a:ea typeface="+mn-ea"/>
                <a:cs typeface="+mn-cs"/>
              </a:rPr>
              <a:t>é</a:t>
            </a:r>
            <a:endParaRPr kumimoji="0" lang="en-GB" altLang="fr-FR" sz="1200" b="1" i="0" u="none" strike="noStrike" kern="1200" cap="none" spc="0" normalizeH="0" baseline="0" noProof="0">
              <a:ln>
                <a:noFill/>
              </a:ln>
              <a:effectLst/>
              <a:uLnTx/>
              <a:uFillTx/>
              <a:latin typeface="Arial" pitchFamily="34" charset="0"/>
              <a:ea typeface="+mn-ea"/>
              <a:cs typeface="+mn-cs"/>
            </a:endParaRPr>
          </a:p>
        </p:txBody>
      </p:sp>
      <p:sp>
        <p:nvSpPr>
          <p:cNvPr id="52246" name="Rectangle 22"/>
          <p:cNvSpPr>
            <a:spLocks noChangeArrowheads="1"/>
          </p:cNvSpPr>
          <p:nvPr/>
        </p:nvSpPr>
        <p:spPr bwMode="auto">
          <a:xfrm>
            <a:off x="3419268" y="4184775"/>
            <a:ext cx="981075" cy="631825"/>
          </a:xfrm>
          <a:prstGeom prst="rect">
            <a:avLst/>
          </a:prstGeom>
          <a:solidFill>
            <a:srgbClr val="C00000"/>
          </a:solidFill>
          <a:ln w="3175">
            <a:solidFill>
              <a:srgbClr val="FFCC00"/>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Performance</a:t>
            </a:r>
          </a:p>
        </p:txBody>
      </p:sp>
      <p:sp>
        <p:nvSpPr>
          <p:cNvPr id="52247" name="Rectangle 23"/>
          <p:cNvSpPr>
            <a:spLocks noChangeArrowheads="1"/>
          </p:cNvSpPr>
          <p:nvPr/>
        </p:nvSpPr>
        <p:spPr bwMode="auto">
          <a:xfrm>
            <a:off x="5329377" y="4152348"/>
            <a:ext cx="1371600" cy="685800"/>
          </a:xfrm>
          <a:prstGeom prst="rect">
            <a:avLst/>
          </a:prstGeom>
          <a:solidFill>
            <a:srgbClr val="C00000"/>
          </a:solidFill>
          <a:ln w="3175">
            <a:solidFill>
              <a:schemeClr val="accent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dirty="0" err="1">
                <a:ln>
                  <a:noFill/>
                </a:ln>
                <a:effectLst/>
                <a:uLnTx/>
                <a:uFillTx/>
                <a:latin typeface="Arial" pitchFamily="34" charset="0"/>
                <a:ea typeface="+mn-ea"/>
                <a:cs typeface="+mn-cs"/>
              </a:rPr>
              <a:t>Facilitateur</a:t>
            </a:r>
            <a:r>
              <a:rPr kumimoji="0" lang="en-GB" altLang="fr-FR" sz="1200" b="1" i="0" u="none" strike="noStrike" kern="1200" cap="none" spc="0" normalizeH="0" baseline="0" noProof="0" dirty="0">
                <a:ln>
                  <a:noFill/>
                </a:ln>
                <a:effectLst/>
                <a:uLnTx/>
                <a:uFillTx/>
                <a:latin typeface="Arial" pitchFamily="34" charset="0"/>
                <a:ea typeface="+mn-ea"/>
                <a:cs typeface="+mn-cs"/>
              </a:rPr>
              <a:t>/</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dirty="0">
                <a:ln>
                  <a:noFill/>
                </a:ln>
                <a:effectLst/>
                <a:uLnTx/>
                <a:uFillTx/>
                <a:latin typeface="Arial" pitchFamily="34" charset="0"/>
                <a:ea typeface="+mn-ea"/>
                <a:cs typeface="+mn-cs"/>
              </a:rPr>
              <a:t>Obstacle</a:t>
            </a:r>
          </a:p>
        </p:txBody>
      </p:sp>
      <p:sp>
        <p:nvSpPr>
          <p:cNvPr id="52249" name="Rectangle 25"/>
          <p:cNvSpPr>
            <a:spLocks noChangeArrowheads="1"/>
          </p:cNvSpPr>
          <p:nvPr/>
        </p:nvSpPr>
        <p:spPr bwMode="auto">
          <a:xfrm>
            <a:off x="3806031" y="5235542"/>
            <a:ext cx="676275" cy="1085850"/>
          </a:xfrm>
          <a:prstGeom prst="rect">
            <a:avLst/>
          </a:prstGeom>
          <a:solidFill>
            <a:srgbClr val="C00000"/>
          </a:solidFill>
          <a:ln w="3175">
            <a:solidFill>
              <a:srgbClr val="FFCC00"/>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Item niveaux:</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1</a:t>
            </a:r>
            <a:r>
              <a:rPr kumimoji="0" lang="fr-FR" altLang="fr-FR" sz="1200" b="1" i="0" u="none" strike="noStrike" kern="1200" cap="none" spc="0" normalizeH="0" baseline="30000" noProof="0">
                <a:ln>
                  <a:noFill/>
                </a:ln>
                <a:effectLst/>
                <a:uLnTx/>
                <a:uFillTx/>
                <a:latin typeface="Arial" pitchFamily="34" charset="0"/>
                <a:ea typeface="+mn-ea"/>
                <a:cs typeface="+mn-cs"/>
              </a:rPr>
              <a:t>er</a:t>
            </a:r>
            <a:endParaRPr kumimoji="0" lang="en-GB" altLang="fr-FR" sz="1200" b="1" i="0" u="none" strike="noStrike" kern="1200" cap="none" spc="0" normalizeH="0" baseline="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2</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3</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3000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4</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0" noProof="0">
              <a:ln>
                <a:noFill/>
              </a:ln>
              <a:effectLst/>
              <a:uLnTx/>
              <a:uFillTx/>
              <a:latin typeface="Arial" pitchFamily="34" charset="0"/>
              <a:ea typeface="+mn-ea"/>
              <a:cs typeface="+mn-cs"/>
            </a:endParaRPr>
          </a:p>
        </p:txBody>
      </p:sp>
      <p:sp>
        <p:nvSpPr>
          <p:cNvPr id="52250" name="Rectangle 26"/>
          <p:cNvSpPr>
            <a:spLocks noChangeArrowheads="1"/>
          </p:cNvSpPr>
          <p:nvPr/>
        </p:nvSpPr>
        <p:spPr bwMode="auto">
          <a:xfrm>
            <a:off x="1561308" y="5238750"/>
            <a:ext cx="657225" cy="1085850"/>
          </a:xfrm>
          <a:prstGeom prst="rect">
            <a:avLst/>
          </a:prstGeom>
          <a:solidFill>
            <a:srgbClr val="C00000"/>
          </a:solidFill>
          <a:ln w="3175">
            <a:solidFill>
              <a:schemeClr val="tx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Item niveaux:</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1</a:t>
            </a:r>
            <a:r>
              <a:rPr kumimoji="0" lang="en-GB" altLang="fr-FR" sz="1200" b="1" i="0" u="none" strike="noStrike" kern="1200" cap="none" spc="0" normalizeH="0" baseline="30000" noProof="0">
                <a:ln>
                  <a:noFill/>
                </a:ln>
                <a:effectLst/>
                <a:uLnTx/>
                <a:uFillTx/>
                <a:latin typeface="Arial" pitchFamily="34" charset="0"/>
                <a:ea typeface="+mn-ea"/>
                <a:cs typeface="+mn-cs"/>
              </a:rPr>
              <a:t>er</a:t>
            </a:r>
            <a:endParaRPr kumimoji="0" lang="en-GB" altLang="fr-FR" sz="1200" b="1" i="0" u="none" strike="noStrike" kern="1200" cap="none" spc="0" normalizeH="0" baseline="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2</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3</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3000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4</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0" noProof="0">
              <a:ln>
                <a:noFill/>
              </a:ln>
              <a:effectLst/>
              <a:uLnTx/>
              <a:uFillTx/>
              <a:latin typeface="Arial" pitchFamily="34" charset="0"/>
              <a:ea typeface="+mn-ea"/>
              <a:cs typeface="+mn-cs"/>
            </a:endParaRPr>
          </a:p>
        </p:txBody>
      </p:sp>
      <p:sp>
        <p:nvSpPr>
          <p:cNvPr id="52251" name="Rectangle 27"/>
          <p:cNvSpPr>
            <a:spLocks noChangeArrowheads="1"/>
          </p:cNvSpPr>
          <p:nvPr/>
        </p:nvSpPr>
        <p:spPr bwMode="auto">
          <a:xfrm>
            <a:off x="5519341" y="5255660"/>
            <a:ext cx="709612" cy="1085850"/>
          </a:xfrm>
          <a:prstGeom prst="rect">
            <a:avLst/>
          </a:prstGeom>
          <a:solidFill>
            <a:srgbClr val="C00000"/>
          </a:solidFill>
          <a:ln w="3175">
            <a:solidFill>
              <a:schemeClr val="accent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Item niveaux:</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1</a:t>
            </a:r>
            <a:r>
              <a:rPr kumimoji="0" lang="fr-FR" altLang="fr-FR" sz="1200" b="1" i="0" u="none" strike="noStrike" kern="1200" cap="none" spc="0" normalizeH="0" baseline="30000" noProof="0">
                <a:ln>
                  <a:noFill/>
                </a:ln>
                <a:effectLst/>
                <a:uLnTx/>
                <a:uFillTx/>
                <a:latin typeface="Arial" pitchFamily="34" charset="0"/>
                <a:ea typeface="+mn-ea"/>
                <a:cs typeface="+mn-cs"/>
              </a:rPr>
              <a:t>er</a:t>
            </a:r>
            <a:endParaRPr kumimoji="0" lang="en-GB" altLang="fr-FR" sz="1200" b="1" i="0" u="none" strike="noStrike" kern="1200" cap="none" spc="0" normalizeH="0" baseline="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2</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3</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3000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4</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30000" noProof="0">
              <a:ln>
                <a:noFill/>
              </a:ln>
              <a:effectLst/>
              <a:uLnTx/>
              <a:uFillTx/>
              <a:latin typeface="Arial" pitchFamily="34" charset="0"/>
              <a:ea typeface="+mn-ea"/>
              <a:cs typeface="+mn-cs"/>
            </a:endParaRPr>
          </a:p>
        </p:txBody>
      </p:sp>
      <p:cxnSp>
        <p:nvCxnSpPr>
          <p:cNvPr id="145435" name="AutoShape 28"/>
          <p:cNvCxnSpPr>
            <a:cxnSpLocks noChangeShapeType="1"/>
          </p:cNvCxnSpPr>
          <p:nvPr/>
        </p:nvCxnSpPr>
        <p:spPr bwMode="auto">
          <a:xfrm rot="5400000">
            <a:off x="2223570" y="1426575"/>
            <a:ext cx="166689" cy="2796761"/>
          </a:xfrm>
          <a:prstGeom prst="bentConnector3">
            <a:avLst>
              <a:gd name="adj1" fmla="val 50000"/>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36" name="AutoShape 29"/>
          <p:cNvCxnSpPr>
            <a:cxnSpLocks noChangeShapeType="1"/>
          </p:cNvCxnSpPr>
          <p:nvPr/>
        </p:nvCxnSpPr>
        <p:spPr bwMode="auto">
          <a:xfrm rot="5400000" flipH="1">
            <a:off x="7093293" y="2361045"/>
            <a:ext cx="420688" cy="695325"/>
          </a:xfrm>
          <a:prstGeom prst="bentConnector3">
            <a:avLst>
              <a:gd name="adj1" fmla="val 49810"/>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37" name="AutoShape 30"/>
          <p:cNvCxnSpPr>
            <a:cxnSpLocks noChangeShapeType="1"/>
          </p:cNvCxnSpPr>
          <p:nvPr/>
        </p:nvCxnSpPr>
        <p:spPr bwMode="auto">
          <a:xfrm rot="16200000">
            <a:off x="5578819" y="2379664"/>
            <a:ext cx="420688" cy="696913"/>
          </a:xfrm>
          <a:prstGeom prst="bentConnector3">
            <a:avLst>
              <a:gd name="adj1" fmla="val 49810"/>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38" name="AutoShape 31"/>
          <p:cNvCxnSpPr>
            <a:cxnSpLocks noChangeShapeType="1"/>
          </p:cNvCxnSpPr>
          <p:nvPr/>
        </p:nvCxnSpPr>
        <p:spPr bwMode="auto">
          <a:xfrm rot="16200000">
            <a:off x="3494158" y="3649663"/>
            <a:ext cx="422275" cy="438150"/>
          </a:xfrm>
          <a:prstGeom prst="bentConnector3">
            <a:avLst>
              <a:gd name="adj1" fmla="val 50000"/>
            </a:avLst>
          </a:prstGeom>
          <a:noFill/>
          <a:ln w="3175">
            <a:solidFill>
              <a:srgbClr val="FF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39" name="AutoShape 32"/>
          <p:cNvCxnSpPr>
            <a:cxnSpLocks noChangeShapeType="1"/>
          </p:cNvCxnSpPr>
          <p:nvPr/>
        </p:nvCxnSpPr>
        <p:spPr bwMode="auto">
          <a:xfrm rot="5400000" flipH="1">
            <a:off x="2519363" y="3606905"/>
            <a:ext cx="422275" cy="530225"/>
          </a:xfrm>
          <a:prstGeom prst="bentConnector3">
            <a:avLst>
              <a:gd name="adj1" fmla="val 50000"/>
            </a:avLst>
          </a:prstGeom>
          <a:noFill/>
          <a:ln w="3175">
            <a:solidFill>
              <a:srgbClr val="FF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40" name="AutoShape 33"/>
          <p:cNvCxnSpPr>
            <a:cxnSpLocks noChangeShapeType="1"/>
          </p:cNvCxnSpPr>
          <p:nvPr/>
        </p:nvCxnSpPr>
        <p:spPr bwMode="auto">
          <a:xfrm rot="5400000" flipH="1">
            <a:off x="1539737" y="3987799"/>
            <a:ext cx="444500" cy="139700"/>
          </a:xfrm>
          <a:prstGeom prst="bentConnector3">
            <a:avLst>
              <a:gd name="adj1" fmla="val 50000"/>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41" name="AutoShape 34"/>
          <p:cNvCxnSpPr>
            <a:cxnSpLocks noChangeShapeType="1"/>
            <a:stCxn id="52238" idx="2"/>
            <a:endCxn id="52260" idx="0"/>
          </p:cNvCxnSpPr>
          <p:nvPr/>
        </p:nvCxnSpPr>
        <p:spPr bwMode="auto">
          <a:xfrm rot="5400000">
            <a:off x="2743994" y="3466306"/>
            <a:ext cx="469900" cy="1182688"/>
          </a:xfrm>
          <a:prstGeom prst="bentConnector3">
            <a:avLst>
              <a:gd name="adj1" fmla="val 50000"/>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42" name="AutoShape 35"/>
          <p:cNvCxnSpPr>
            <a:cxnSpLocks noChangeShapeType="1"/>
          </p:cNvCxnSpPr>
          <p:nvPr/>
        </p:nvCxnSpPr>
        <p:spPr bwMode="auto">
          <a:xfrm rot="5400000" flipH="1">
            <a:off x="3452846" y="2495587"/>
            <a:ext cx="166688" cy="857250"/>
          </a:xfrm>
          <a:prstGeom prst="bentConnector2">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60" name="Rectangle 36"/>
          <p:cNvSpPr>
            <a:spLocks noChangeArrowheads="1"/>
          </p:cNvSpPr>
          <p:nvPr/>
        </p:nvSpPr>
        <p:spPr bwMode="auto">
          <a:xfrm>
            <a:off x="58737" y="4212535"/>
            <a:ext cx="1225550" cy="792163"/>
          </a:xfrm>
          <a:prstGeom prst="rect">
            <a:avLst/>
          </a:prstGeom>
          <a:solidFill>
            <a:srgbClr val="C00000"/>
          </a:solidFill>
          <a:ln w="3175">
            <a:solidFill>
              <a:schemeClr val="tx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Changements dans les fonctions</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corporelles</a:t>
            </a:r>
          </a:p>
        </p:txBody>
      </p:sp>
      <p:cxnSp>
        <p:nvCxnSpPr>
          <p:cNvPr id="145445" name="AutoShape 38"/>
          <p:cNvCxnSpPr>
            <a:cxnSpLocks noChangeShapeType="1"/>
          </p:cNvCxnSpPr>
          <p:nvPr/>
        </p:nvCxnSpPr>
        <p:spPr bwMode="auto">
          <a:xfrm flipH="1" flipV="1">
            <a:off x="5591175" y="3671044"/>
            <a:ext cx="504825" cy="368300"/>
          </a:xfrm>
          <a:prstGeom prst="straightConnector1">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47" name="AutoShape 40"/>
          <p:cNvCxnSpPr>
            <a:cxnSpLocks noChangeShapeType="1"/>
          </p:cNvCxnSpPr>
          <p:nvPr/>
        </p:nvCxnSpPr>
        <p:spPr bwMode="auto">
          <a:xfrm>
            <a:off x="1666876" y="5078000"/>
            <a:ext cx="228600" cy="2301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65" name="Rectangle 41"/>
          <p:cNvSpPr>
            <a:spLocks noChangeArrowheads="1"/>
          </p:cNvSpPr>
          <p:nvPr/>
        </p:nvSpPr>
        <p:spPr bwMode="auto">
          <a:xfrm>
            <a:off x="353220" y="5238750"/>
            <a:ext cx="657225" cy="1085850"/>
          </a:xfrm>
          <a:prstGeom prst="rect">
            <a:avLst/>
          </a:prstGeom>
          <a:solidFill>
            <a:srgbClr val="C00000"/>
          </a:solidFill>
          <a:ln w="3175">
            <a:solidFill>
              <a:schemeClr val="tx1"/>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Item niveaux:</a:t>
            </a:r>
            <a:endParaRPr kumimoji="0" lang="fr-FR" altLang="fr-FR" sz="1200" b="1" i="0" u="none" strike="noStrike" kern="1200" cap="none" spc="0" normalizeH="0" baseline="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1</a:t>
            </a:r>
            <a:r>
              <a:rPr kumimoji="0" lang="en-GB" altLang="fr-FR" sz="1200" b="1" i="0" u="none" strike="noStrike" kern="1200" cap="none" spc="0" normalizeH="0" baseline="30000" noProof="0">
                <a:ln>
                  <a:noFill/>
                </a:ln>
                <a:effectLst/>
                <a:uLnTx/>
                <a:uFillTx/>
                <a:latin typeface="Arial" pitchFamily="34" charset="0"/>
                <a:ea typeface="+mn-ea"/>
                <a:cs typeface="+mn-cs"/>
              </a:rPr>
              <a:t>er</a:t>
            </a:r>
            <a:r>
              <a:rPr kumimoji="0" lang="en-GB" altLang="fr-FR" sz="1200" b="1" i="0" u="none" strike="noStrike" kern="1200" cap="none" spc="0" normalizeH="0" baseline="0" noProof="0">
                <a:ln>
                  <a:noFill/>
                </a:ln>
                <a:effectLst/>
                <a:uLnTx/>
                <a:uFillTx/>
                <a:latin typeface="Arial" pitchFamily="34" charset="0"/>
                <a:ea typeface="+mn-ea"/>
                <a:cs typeface="+mn-cs"/>
              </a:rPr>
              <a:t> </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2</a:t>
            </a:r>
            <a:r>
              <a:rPr kumimoji="0" lang="en-GB"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3</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3000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4</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0" noProof="0">
              <a:ln>
                <a:noFill/>
              </a:ln>
              <a:effectLst/>
              <a:uLnTx/>
              <a:uFillTx/>
              <a:latin typeface="Arial" pitchFamily="34" charset="0"/>
              <a:ea typeface="+mn-ea"/>
              <a:cs typeface="+mn-cs"/>
            </a:endParaRPr>
          </a:p>
        </p:txBody>
      </p:sp>
      <p:cxnSp>
        <p:nvCxnSpPr>
          <p:cNvPr id="145449" name="AutoShape 42" descr="ve"/>
          <p:cNvCxnSpPr>
            <a:cxnSpLocks noChangeShapeType="1"/>
            <a:stCxn id="52265" idx="0"/>
            <a:endCxn id="52260" idx="2"/>
          </p:cNvCxnSpPr>
          <p:nvPr/>
        </p:nvCxnSpPr>
        <p:spPr bwMode="auto">
          <a:xfrm flipH="1" flipV="1">
            <a:off x="2387601" y="5084764"/>
            <a:ext cx="608013" cy="2492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67" name="Rectangle 43"/>
          <p:cNvSpPr>
            <a:spLocks noChangeArrowheads="1"/>
          </p:cNvSpPr>
          <p:nvPr/>
        </p:nvSpPr>
        <p:spPr bwMode="auto">
          <a:xfrm>
            <a:off x="2722562" y="5245791"/>
            <a:ext cx="657225" cy="1085850"/>
          </a:xfrm>
          <a:prstGeom prst="rect">
            <a:avLst/>
          </a:prstGeom>
          <a:solidFill>
            <a:srgbClr val="C00000"/>
          </a:solidFill>
          <a:ln w="3175">
            <a:solidFill>
              <a:srgbClr val="FFCC00"/>
            </a:solidFill>
            <a:miter lim="800000"/>
            <a:headEnd/>
            <a:tailEnd/>
          </a:ln>
          <a:effectLst/>
        </p:spPr>
        <p:txBody>
          <a:bodyPr lIns="0" tIns="0" rIns="0" bIns="0" anchor="ctr"/>
          <a:lstStyle>
            <a:lvl1pPr defTabSz="752475">
              <a:defRPr sz="2400">
                <a:solidFill>
                  <a:schemeClr val="tx1"/>
                </a:solidFill>
                <a:latin typeface="Times New Roman" pitchFamily="18" charset="0"/>
              </a:defRPr>
            </a:lvl1pPr>
            <a:lvl2pPr marL="376238" defTabSz="752475">
              <a:defRPr sz="2400">
                <a:solidFill>
                  <a:schemeClr val="tx1"/>
                </a:solidFill>
                <a:latin typeface="Times New Roman" pitchFamily="18" charset="0"/>
              </a:defRPr>
            </a:lvl2pPr>
            <a:lvl3pPr marL="752475" defTabSz="752475">
              <a:defRPr sz="2400">
                <a:solidFill>
                  <a:schemeClr val="tx1"/>
                </a:solidFill>
                <a:latin typeface="Times New Roman" pitchFamily="18" charset="0"/>
              </a:defRPr>
            </a:lvl3pPr>
            <a:lvl4pPr marL="1130300" defTabSz="752475">
              <a:defRPr sz="2400">
                <a:solidFill>
                  <a:schemeClr val="tx1"/>
                </a:solidFill>
                <a:latin typeface="Times New Roman" pitchFamily="18" charset="0"/>
              </a:defRPr>
            </a:lvl4pPr>
            <a:lvl5pPr marL="1506538" defTabSz="752475">
              <a:defRPr sz="2400">
                <a:solidFill>
                  <a:schemeClr val="tx1"/>
                </a:solidFill>
                <a:latin typeface="Times New Roman" pitchFamily="18" charset="0"/>
              </a:defRPr>
            </a:lvl5pPr>
            <a:lvl6pPr marL="1963738" defTabSz="752475" fontAlgn="base">
              <a:spcBef>
                <a:spcPct val="0"/>
              </a:spcBef>
              <a:spcAft>
                <a:spcPct val="0"/>
              </a:spcAft>
              <a:defRPr sz="2400">
                <a:solidFill>
                  <a:schemeClr val="tx1"/>
                </a:solidFill>
                <a:latin typeface="Times New Roman" pitchFamily="18" charset="0"/>
              </a:defRPr>
            </a:lvl6pPr>
            <a:lvl7pPr marL="2420938" defTabSz="752475" fontAlgn="base">
              <a:spcBef>
                <a:spcPct val="0"/>
              </a:spcBef>
              <a:spcAft>
                <a:spcPct val="0"/>
              </a:spcAft>
              <a:defRPr sz="2400">
                <a:solidFill>
                  <a:schemeClr val="tx1"/>
                </a:solidFill>
                <a:latin typeface="Times New Roman" pitchFamily="18" charset="0"/>
              </a:defRPr>
            </a:lvl7pPr>
            <a:lvl8pPr marL="2878138" defTabSz="752475" fontAlgn="base">
              <a:spcBef>
                <a:spcPct val="0"/>
              </a:spcBef>
              <a:spcAft>
                <a:spcPct val="0"/>
              </a:spcAft>
              <a:defRPr sz="2400">
                <a:solidFill>
                  <a:schemeClr val="tx1"/>
                </a:solidFill>
                <a:latin typeface="Times New Roman" pitchFamily="18" charset="0"/>
              </a:defRPr>
            </a:lvl8pPr>
            <a:lvl9pPr marL="3335338" defTabSz="752475" fontAlgn="base">
              <a:spcBef>
                <a:spcPct val="0"/>
              </a:spcBef>
              <a:spcAft>
                <a:spcPct val="0"/>
              </a:spcAft>
              <a:defRPr sz="2400">
                <a:solidFill>
                  <a:schemeClr val="tx1"/>
                </a:solidFill>
                <a:latin typeface="Times New Roman" pitchFamily="18" charset="0"/>
              </a:defRPr>
            </a:lvl9pPr>
          </a:lstStyle>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Item niveaux:</a:t>
            </a: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1</a:t>
            </a:r>
            <a:r>
              <a:rPr kumimoji="0" lang="fr-FR" altLang="fr-FR" sz="1200" b="1" i="0" u="none" strike="noStrike" kern="1200" cap="none" spc="0" normalizeH="0" baseline="30000" noProof="0">
                <a:ln>
                  <a:noFill/>
                </a:ln>
                <a:effectLst/>
                <a:uLnTx/>
                <a:uFillTx/>
                <a:latin typeface="Arial" pitchFamily="34" charset="0"/>
                <a:ea typeface="+mn-ea"/>
                <a:cs typeface="+mn-cs"/>
              </a:rPr>
              <a:t>er</a:t>
            </a:r>
            <a:endParaRPr kumimoji="0" lang="en-GB" altLang="fr-FR" sz="1200" b="1" i="0" u="none" strike="noStrike" kern="1200" cap="none" spc="0" normalizeH="0" baseline="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2</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3</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30000" noProof="0">
              <a:ln>
                <a:noFill/>
              </a:ln>
              <a:effectLst/>
              <a:uLnTx/>
              <a:uFillTx/>
              <a:latin typeface="Arial" pitchFamily="34" charset="0"/>
              <a:ea typeface="+mn-ea"/>
              <a:cs typeface="+mn-cs"/>
            </a:endParaRPr>
          </a:p>
          <a:p>
            <a:pPr marL="0" marR="0" lvl="0" indent="0" algn="ctr" defTabSz="752475" rtl="0" eaLnBrk="1" fontAlgn="auto" latinLnBrk="0" hangingPunct="1">
              <a:lnSpc>
                <a:spcPct val="100000"/>
              </a:lnSpc>
              <a:spcBef>
                <a:spcPts val="0"/>
              </a:spcBef>
              <a:spcAft>
                <a:spcPts val="0"/>
              </a:spcAft>
              <a:buClrTx/>
              <a:buSzTx/>
              <a:buFontTx/>
              <a:buNone/>
              <a:tabLst/>
              <a:defRPr/>
            </a:pPr>
            <a:r>
              <a:rPr kumimoji="0" lang="en-GB" altLang="fr-FR" sz="1200" b="1" i="0" u="none" strike="noStrike" kern="1200" cap="none" spc="0" normalizeH="0" baseline="0" noProof="0">
                <a:ln>
                  <a:noFill/>
                </a:ln>
                <a:effectLst/>
                <a:uLnTx/>
                <a:uFillTx/>
                <a:latin typeface="Arial" pitchFamily="34" charset="0"/>
                <a:ea typeface="+mn-ea"/>
                <a:cs typeface="+mn-cs"/>
              </a:rPr>
              <a:t>   4</a:t>
            </a:r>
            <a:r>
              <a:rPr kumimoji="0" lang="fr-FR" altLang="fr-FR" sz="1200" b="1" i="0" u="none" strike="noStrike" kern="1200" cap="none" spc="0" normalizeH="0" baseline="30000" noProof="0">
                <a:ln>
                  <a:noFill/>
                </a:ln>
                <a:effectLst/>
                <a:uLnTx/>
                <a:uFillTx/>
                <a:latin typeface="Arial" pitchFamily="34" charset="0"/>
                <a:ea typeface="+mn-ea"/>
                <a:cs typeface="+mn-cs"/>
              </a:rPr>
              <a:t>ème</a:t>
            </a:r>
            <a:endParaRPr kumimoji="0" lang="en-GB" altLang="fr-FR" sz="1200" b="1" i="0" u="none" strike="noStrike" kern="1200" cap="none" spc="0" normalizeH="0" baseline="0" noProof="0">
              <a:ln>
                <a:noFill/>
              </a:ln>
              <a:effectLst/>
              <a:uLnTx/>
              <a:uFillTx/>
              <a:latin typeface="Arial" pitchFamily="34" charset="0"/>
              <a:ea typeface="+mn-ea"/>
              <a:cs typeface="+mn-cs"/>
            </a:endParaRPr>
          </a:p>
        </p:txBody>
      </p:sp>
    </p:spTree>
    <p:extLst>
      <p:ext uri="{BB962C8B-B14F-4D97-AF65-F5344CB8AC3E}">
        <p14:creationId xmlns:p14="http://schemas.microsoft.com/office/powerpoint/2010/main" val="1298356177"/>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3B87F3-A09A-333A-0CF1-E521A08403FA}"/>
              </a:ext>
            </a:extLst>
          </p:cNvPr>
          <p:cNvSpPr>
            <a:spLocks noGrp="1"/>
          </p:cNvSpPr>
          <p:nvPr>
            <p:ph type="title"/>
          </p:nvPr>
        </p:nvSpPr>
        <p:spPr>
          <a:xfrm>
            <a:off x="913795" y="257014"/>
            <a:ext cx="10678938" cy="3171986"/>
          </a:xfrm>
        </p:spPr>
        <p:txBody>
          <a:bodyPr>
            <a:normAutofit/>
          </a:bodyPr>
          <a:lstStyle/>
          <a:p>
            <a:r>
              <a:rPr lang="fr-FR" sz="3600" dirty="0"/>
              <a:t>Réseau des Centres collaborateurs de l’OMS</a:t>
            </a:r>
            <a:br>
              <a:rPr lang="fr-FR" sz="3600" dirty="0"/>
            </a:br>
            <a:r>
              <a:rPr lang="fr-FR" sz="3600" dirty="0"/>
              <a:t>pour la Famille des classifications internationales</a:t>
            </a:r>
            <a:br>
              <a:rPr lang="fr-FR" sz="3600" dirty="0"/>
            </a:br>
            <a:r>
              <a:rPr lang="fr-FR" sz="3600" dirty="0"/>
              <a:t>(Réseau CC OMS-FCI / WHOFIC Network)</a:t>
            </a:r>
            <a:br>
              <a:rPr lang="fr-FR" sz="3600" dirty="0"/>
            </a:br>
            <a:r>
              <a:rPr lang="fr-FR" sz="2400" dirty="0">
                <a:hlinkClick r:id="rId2"/>
              </a:rPr>
              <a:t>https://www.who.int/standards/classifications/who-fic-maintenance</a:t>
            </a:r>
            <a:r>
              <a:rPr lang="fr-FR" sz="2400" dirty="0"/>
              <a:t> </a:t>
            </a:r>
            <a:endParaRPr lang="fr-FR" dirty="0"/>
          </a:p>
        </p:txBody>
      </p:sp>
      <p:sp>
        <p:nvSpPr>
          <p:cNvPr id="3" name="Espace réservé du contenu 2">
            <a:extLst>
              <a:ext uri="{FF2B5EF4-FFF2-40B4-BE49-F238E27FC236}">
                <a16:creationId xmlns:a16="http://schemas.microsoft.com/office/drawing/2014/main" id="{415D5BD9-0B25-533A-6D47-EF852876117C}"/>
              </a:ext>
            </a:extLst>
          </p:cNvPr>
          <p:cNvSpPr>
            <a:spLocks noGrp="1"/>
          </p:cNvSpPr>
          <p:nvPr>
            <p:ph idx="1"/>
          </p:nvPr>
        </p:nvSpPr>
        <p:spPr>
          <a:xfrm>
            <a:off x="913795" y="3781586"/>
            <a:ext cx="10353762" cy="2009614"/>
          </a:xfrm>
        </p:spPr>
        <p:txBody>
          <a:bodyPr>
            <a:normAutofit/>
          </a:bodyPr>
          <a:lstStyle/>
          <a:p>
            <a:pPr>
              <a:buFont typeface="Arial" panose="020B0604020202020204" pitchFamily="34" charset="0"/>
              <a:buChar char="•"/>
            </a:pPr>
            <a:r>
              <a:rPr lang="fr-FR" sz="2800" dirty="0"/>
              <a:t>32 Centres collaborateurs à travers le monde</a:t>
            </a:r>
          </a:p>
          <a:p>
            <a:pPr>
              <a:buFont typeface="Arial" panose="020B0604020202020204" pitchFamily="34" charset="0"/>
              <a:buChar char="•"/>
            </a:pPr>
            <a:r>
              <a:rPr lang="fr-FR" sz="2800" dirty="0"/>
              <a:t>9 Organisations non-gouvernementales</a:t>
            </a:r>
          </a:p>
          <a:p>
            <a:pPr>
              <a:buFont typeface="Arial" panose="020B0604020202020204" pitchFamily="34" charset="0"/>
              <a:buChar char="•"/>
            </a:pPr>
            <a:r>
              <a:rPr lang="fr-FR" sz="2800" dirty="0"/>
              <a:t>27 Points de contact officiels</a:t>
            </a:r>
          </a:p>
        </p:txBody>
      </p:sp>
      <p:sp>
        <p:nvSpPr>
          <p:cNvPr id="4" name="Espace réservé du pied de page 3">
            <a:extLst>
              <a:ext uri="{FF2B5EF4-FFF2-40B4-BE49-F238E27FC236}">
                <a16:creationId xmlns:a16="http://schemas.microsoft.com/office/drawing/2014/main" id="{75AB648A-F4B8-7BBD-407A-F0CFA1A9ABF6}"/>
              </a:ext>
            </a:extLst>
          </p:cNvPr>
          <p:cNvSpPr>
            <a:spLocks noGrp="1"/>
          </p:cNvSpPr>
          <p:nvPr>
            <p:ph type="ftr" sz="quarter" idx="11"/>
          </p:nvPr>
        </p:nvSpPr>
        <p:spPr>
          <a:xfrm>
            <a:off x="14895" y="6503205"/>
            <a:ext cx="6672865" cy="365125"/>
          </a:xfrm>
        </p:spPr>
        <p:txBody>
          <a:bodyPr/>
          <a:lstStyle/>
          <a:p>
            <a:r>
              <a:rPr lang="es-ES"/>
              <a:t>EHESP - CC OMS FCI-CIF - 2026</a:t>
            </a:r>
            <a:endParaRPr lang="fr-FR"/>
          </a:p>
        </p:txBody>
      </p:sp>
    </p:spTree>
    <p:extLst>
      <p:ext uri="{BB962C8B-B14F-4D97-AF65-F5344CB8AC3E}">
        <p14:creationId xmlns:p14="http://schemas.microsoft.com/office/powerpoint/2010/main" val="4229808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77302-08FC-E819-C056-5ED6066EA21F}"/>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96B070-3AA8-DA1F-A39B-B29347352DE0}"/>
              </a:ext>
            </a:extLst>
          </p:cNvPr>
          <p:cNvSpPr>
            <a:spLocks noGrp="1"/>
          </p:cNvSpPr>
          <p:nvPr>
            <p:ph idx="1"/>
          </p:nvPr>
        </p:nvSpPr>
        <p:spPr>
          <a:xfrm>
            <a:off x="4895071" y="6332536"/>
            <a:ext cx="7296929" cy="525463"/>
          </a:xfrm>
        </p:spPr>
        <p:txBody>
          <a:bodyPr>
            <a:normAutofit/>
          </a:bodyPr>
          <a:lstStyle/>
          <a:p>
            <a:pPr marL="36900" indent="0" algn="ctr">
              <a:buNone/>
            </a:pPr>
            <a:r>
              <a:rPr lang="fr-FR" sz="2800" dirty="0">
                <a:hlinkClick r:id="rId2"/>
              </a:rPr>
              <a:t>https://icd.who.int/browse/2025-01/icf/fr</a:t>
            </a:r>
            <a:endParaRPr lang="fr-FR" sz="2800" dirty="0"/>
          </a:p>
        </p:txBody>
      </p:sp>
      <p:sp>
        <p:nvSpPr>
          <p:cNvPr id="4" name="Espace réservé du pied de page 3">
            <a:extLst>
              <a:ext uri="{FF2B5EF4-FFF2-40B4-BE49-F238E27FC236}">
                <a16:creationId xmlns:a16="http://schemas.microsoft.com/office/drawing/2014/main" id="{9BF1FE59-C7DD-DC11-ED4D-9F6ADB159AE2}"/>
              </a:ext>
            </a:extLst>
          </p:cNvPr>
          <p:cNvSpPr>
            <a:spLocks noGrp="1"/>
          </p:cNvSpPr>
          <p:nvPr>
            <p:ph type="ftr" sz="quarter" idx="11"/>
          </p:nvPr>
        </p:nvSpPr>
        <p:spPr>
          <a:xfrm>
            <a:off x="913795" y="6332537"/>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pic>
        <p:nvPicPr>
          <p:cNvPr id="8" name="Image 7" descr="Page d'accueil de la plateforme de l'OMS avec la CIF 2025 en français">
            <a:extLst>
              <a:ext uri="{FF2B5EF4-FFF2-40B4-BE49-F238E27FC236}">
                <a16:creationId xmlns:a16="http://schemas.microsoft.com/office/drawing/2014/main" id="{82291202-4A29-1AD5-BBA0-32B990200A0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00732" y="745983"/>
            <a:ext cx="11790535" cy="5366033"/>
          </a:xfrm>
          <a:prstGeom prst="rect">
            <a:avLst/>
          </a:prstGeom>
        </p:spPr>
      </p:pic>
      <p:sp>
        <p:nvSpPr>
          <p:cNvPr id="2" name="Titre 1">
            <a:extLst>
              <a:ext uri="{FF2B5EF4-FFF2-40B4-BE49-F238E27FC236}">
                <a16:creationId xmlns:a16="http://schemas.microsoft.com/office/drawing/2014/main" id="{A444CA58-5E97-8AE1-F593-897F08701E3B}"/>
              </a:ext>
            </a:extLst>
          </p:cNvPr>
          <p:cNvSpPr>
            <a:spLocks noGrp="1"/>
          </p:cNvSpPr>
          <p:nvPr>
            <p:ph type="title"/>
          </p:nvPr>
        </p:nvSpPr>
        <p:spPr>
          <a:xfrm>
            <a:off x="4360985" y="2992901"/>
            <a:ext cx="7630282" cy="2002081"/>
          </a:xfrm>
        </p:spPr>
        <p:txBody>
          <a:bodyPr>
            <a:normAutofit/>
          </a:bodyPr>
          <a:lstStyle/>
          <a:p>
            <a:r>
              <a:rPr lang="fr-FR" sz="3600" dirty="0">
                <a:solidFill>
                  <a:schemeClr val="bg1"/>
                </a:solidFill>
                <a:effectLst/>
              </a:rPr>
              <a:t>Version électronique de la CIF, 2025 – Linéarisation issue de la fondation ontologique de la FCI</a:t>
            </a:r>
          </a:p>
        </p:txBody>
      </p:sp>
    </p:spTree>
    <p:extLst>
      <p:ext uri="{BB962C8B-B14F-4D97-AF65-F5344CB8AC3E}">
        <p14:creationId xmlns:p14="http://schemas.microsoft.com/office/powerpoint/2010/main" val="1879071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91952-199C-240C-0DEC-29B4C7D0FE3C}"/>
            </a:ext>
          </a:extLst>
        </p:cNvPr>
        <p:cNvGrpSpPr/>
        <p:nvPr/>
      </p:nvGrpSpPr>
      <p:grpSpPr>
        <a:xfrm>
          <a:off x="0" y="0"/>
          <a:ext cx="0" cy="0"/>
          <a:chOff x="0" y="0"/>
          <a:chExt cx="0" cy="0"/>
        </a:xfrm>
      </p:grpSpPr>
      <p:sp>
        <p:nvSpPr>
          <p:cNvPr id="138244" name="Text Box 5">
            <a:extLst>
              <a:ext uri="{FF2B5EF4-FFF2-40B4-BE49-F238E27FC236}">
                <a16:creationId xmlns:a16="http://schemas.microsoft.com/office/drawing/2014/main" id="{E5F6B7BE-8004-437D-FCE6-961B6D3CAF29}"/>
              </a:ext>
            </a:extLst>
          </p:cNvPr>
          <p:cNvSpPr txBox="1">
            <a:spLocks noChangeArrowheads="1"/>
          </p:cNvSpPr>
          <p:nvPr/>
        </p:nvSpPr>
        <p:spPr bwMode="auto">
          <a:xfrm>
            <a:off x="4343400" y="1524001"/>
            <a:ext cx="30480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Problème de santé</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Trouble ou maladie</a:t>
            </a:r>
          </a:p>
        </p:txBody>
      </p:sp>
      <p:sp>
        <p:nvSpPr>
          <p:cNvPr id="138245" name="Text Box 6">
            <a:extLst>
              <a:ext uri="{FF2B5EF4-FFF2-40B4-BE49-F238E27FC236}">
                <a16:creationId xmlns:a16="http://schemas.microsoft.com/office/drawing/2014/main" id="{5DF69EA8-FE89-3568-27C0-AAA1AB818D24}"/>
              </a:ext>
            </a:extLst>
          </p:cNvPr>
          <p:cNvSpPr txBox="1">
            <a:spLocks noChangeArrowheads="1"/>
          </p:cNvSpPr>
          <p:nvPr/>
        </p:nvSpPr>
        <p:spPr bwMode="auto">
          <a:xfrm>
            <a:off x="1524000" y="3048001"/>
            <a:ext cx="21336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Fonctions organiques</a:t>
            </a:r>
          </a:p>
        </p:txBody>
      </p:sp>
      <p:sp>
        <p:nvSpPr>
          <p:cNvPr id="138246" name="Text Box 7">
            <a:extLst>
              <a:ext uri="{FF2B5EF4-FFF2-40B4-BE49-F238E27FC236}">
                <a16:creationId xmlns:a16="http://schemas.microsoft.com/office/drawing/2014/main" id="{36DD75AE-3586-3792-7019-98A53C8EE439}"/>
              </a:ext>
            </a:extLst>
          </p:cNvPr>
          <p:cNvSpPr txBox="1">
            <a:spLocks noChangeArrowheads="1"/>
          </p:cNvSpPr>
          <p:nvPr/>
        </p:nvSpPr>
        <p:spPr bwMode="auto">
          <a:xfrm>
            <a:off x="5181600" y="3581401"/>
            <a:ext cx="15240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rPr>
              <a:t>Activités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fr-FR" altLang="fr-FR" sz="2400" b="1" i="1"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8247" name="Text Box 8">
            <a:extLst>
              <a:ext uri="{FF2B5EF4-FFF2-40B4-BE49-F238E27FC236}">
                <a16:creationId xmlns:a16="http://schemas.microsoft.com/office/drawing/2014/main" id="{35AFB077-0A6B-FA65-BF95-A7A0C7E434E8}"/>
              </a:ext>
            </a:extLst>
          </p:cNvPr>
          <p:cNvSpPr txBox="1">
            <a:spLocks noChangeArrowheads="1"/>
          </p:cNvSpPr>
          <p:nvPr/>
        </p:nvSpPr>
        <p:spPr bwMode="auto">
          <a:xfrm>
            <a:off x="8610600" y="3581401"/>
            <a:ext cx="20574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rPr>
              <a:t>Participation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2400" b="1" i="1"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8248" name="Text Box 9">
            <a:extLst>
              <a:ext uri="{FF2B5EF4-FFF2-40B4-BE49-F238E27FC236}">
                <a16:creationId xmlns:a16="http://schemas.microsoft.com/office/drawing/2014/main" id="{C2BED424-B237-DB37-D11A-7C203917237A}"/>
              </a:ext>
            </a:extLst>
          </p:cNvPr>
          <p:cNvSpPr txBox="1">
            <a:spLocks noChangeArrowheads="1"/>
          </p:cNvSpPr>
          <p:nvPr/>
        </p:nvSpPr>
        <p:spPr bwMode="auto">
          <a:xfrm>
            <a:off x="2895600" y="52578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a:t>
            </a:r>
            <a:endPar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8249" name="Line 10">
            <a:extLst>
              <a:ext uri="{FF2B5EF4-FFF2-40B4-BE49-F238E27FC236}">
                <a16:creationId xmlns:a16="http://schemas.microsoft.com/office/drawing/2014/main" id="{939C95DE-67CC-6FEC-69DD-1F57609E15C1}"/>
              </a:ext>
            </a:extLst>
          </p:cNvPr>
          <p:cNvSpPr>
            <a:spLocks noChangeShapeType="1"/>
          </p:cNvSpPr>
          <p:nvPr/>
        </p:nvSpPr>
        <p:spPr bwMode="auto">
          <a:xfrm>
            <a:off x="2514600" y="2667000"/>
            <a:ext cx="716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0" name="Line 11">
            <a:extLst>
              <a:ext uri="{FF2B5EF4-FFF2-40B4-BE49-F238E27FC236}">
                <a16:creationId xmlns:a16="http://schemas.microsoft.com/office/drawing/2014/main" id="{03285F98-AC56-9227-E022-B7C434656FCF}"/>
              </a:ext>
            </a:extLst>
          </p:cNvPr>
          <p:cNvSpPr>
            <a:spLocks noChangeShapeType="1"/>
          </p:cNvSpPr>
          <p:nvPr/>
        </p:nvSpPr>
        <p:spPr bwMode="auto">
          <a:xfrm>
            <a:off x="2514600" y="4876800"/>
            <a:ext cx="716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1" name="Line 12">
            <a:extLst>
              <a:ext uri="{FF2B5EF4-FFF2-40B4-BE49-F238E27FC236}">
                <a16:creationId xmlns:a16="http://schemas.microsoft.com/office/drawing/2014/main" id="{134BC039-FEA2-F8D6-23FE-CCFA8CB6C81A}"/>
              </a:ext>
            </a:extLst>
          </p:cNvPr>
          <p:cNvSpPr>
            <a:spLocks noChangeShapeType="1"/>
          </p:cNvSpPr>
          <p:nvPr/>
        </p:nvSpPr>
        <p:spPr bwMode="auto">
          <a:xfrm>
            <a:off x="2514600" y="2667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2" name="Line 13">
            <a:extLst>
              <a:ext uri="{FF2B5EF4-FFF2-40B4-BE49-F238E27FC236}">
                <a16:creationId xmlns:a16="http://schemas.microsoft.com/office/drawing/2014/main" id="{94093BE6-8116-A2CB-9F4D-5EE6824F55DC}"/>
              </a:ext>
            </a:extLst>
          </p:cNvPr>
          <p:cNvSpPr>
            <a:spLocks noChangeShapeType="1"/>
          </p:cNvSpPr>
          <p:nvPr/>
        </p:nvSpPr>
        <p:spPr bwMode="auto">
          <a:xfrm>
            <a:off x="9677400" y="2667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3" name="Line 14">
            <a:extLst>
              <a:ext uri="{FF2B5EF4-FFF2-40B4-BE49-F238E27FC236}">
                <a16:creationId xmlns:a16="http://schemas.microsoft.com/office/drawing/2014/main" id="{FBD29525-4A4C-183D-6FA2-47D4D582F761}"/>
              </a:ext>
            </a:extLst>
          </p:cNvPr>
          <p:cNvSpPr>
            <a:spLocks noChangeShapeType="1"/>
          </p:cNvSpPr>
          <p:nvPr/>
        </p:nvSpPr>
        <p:spPr bwMode="auto">
          <a:xfrm>
            <a:off x="5867400" y="2362200"/>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4" name="Line 15">
            <a:extLst>
              <a:ext uri="{FF2B5EF4-FFF2-40B4-BE49-F238E27FC236}">
                <a16:creationId xmlns:a16="http://schemas.microsoft.com/office/drawing/2014/main" id="{41E036E4-0EFE-465A-20F8-F9CE981E566B}"/>
              </a:ext>
            </a:extLst>
          </p:cNvPr>
          <p:cNvSpPr>
            <a:spLocks noChangeShapeType="1"/>
          </p:cNvSpPr>
          <p:nvPr/>
        </p:nvSpPr>
        <p:spPr bwMode="auto">
          <a:xfrm flipV="1">
            <a:off x="25146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5" name="Line 16">
            <a:extLst>
              <a:ext uri="{FF2B5EF4-FFF2-40B4-BE49-F238E27FC236}">
                <a16:creationId xmlns:a16="http://schemas.microsoft.com/office/drawing/2014/main" id="{67ABF6B9-07A6-A99F-4C03-A3B1704D3093}"/>
              </a:ext>
            </a:extLst>
          </p:cNvPr>
          <p:cNvSpPr>
            <a:spLocks noChangeShapeType="1"/>
          </p:cNvSpPr>
          <p:nvPr/>
        </p:nvSpPr>
        <p:spPr bwMode="auto">
          <a:xfrm flipV="1">
            <a:off x="9677400" y="4572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6" name="Text Box 17">
            <a:extLst>
              <a:ext uri="{FF2B5EF4-FFF2-40B4-BE49-F238E27FC236}">
                <a16:creationId xmlns:a16="http://schemas.microsoft.com/office/drawing/2014/main" id="{0F7A7D0F-AE3A-80CB-F4E9-47BB70679D41}"/>
              </a:ext>
            </a:extLst>
          </p:cNvPr>
          <p:cNvSpPr txBox="1">
            <a:spLocks noChangeArrowheads="1"/>
          </p:cNvSpPr>
          <p:nvPr/>
        </p:nvSpPr>
        <p:spPr bwMode="auto">
          <a:xfrm>
            <a:off x="2133600" y="5638801"/>
            <a:ext cx="28956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rPr>
              <a:t>Facteurs environnementaux</a:t>
            </a:r>
          </a:p>
        </p:txBody>
      </p:sp>
      <p:sp>
        <p:nvSpPr>
          <p:cNvPr id="138257" name="Text Box 18">
            <a:extLst>
              <a:ext uri="{FF2B5EF4-FFF2-40B4-BE49-F238E27FC236}">
                <a16:creationId xmlns:a16="http://schemas.microsoft.com/office/drawing/2014/main" id="{58C8B77A-D5A3-5B93-FBA6-25AAB035DEBD}"/>
              </a:ext>
            </a:extLst>
          </p:cNvPr>
          <p:cNvSpPr txBox="1">
            <a:spLocks noChangeArrowheads="1"/>
          </p:cNvSpPr>
          <p:nvPr/>
        </p:nvSpPr>
        <p:spPr bwMode="auto">
          <a:xfrm>
            <a:off x="7848600" y="5638801"/>
            <a:ext cx="18288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rPr>
              <a:t>Facteurs personnels</a:t>
            </a:r>
          </a:p>
        </p:txBody>
      </p:sp>
      <p:sp>
        <p:nvSpPr>
          <p:cNvPr id="138258" name="Line 19">
            <a:extLst>
              <a:ext uri="{FF2B5EF4-FFF2-40B4-BE49-F238E27FC236}">
                <a16:creationId xmlns:a16="http://schemas.microsoft.com/office/drawing/2014/main" id="{BD02D390-41F9-6109-C67A-A567EB75AC22}"/>
              </a:ext>
            </a:extLst>
          </p:cNvPr>
          <p:cNvSpPr>
            <a:spLocks noChangeShapeType="1"/>
          </p:cNvSpPr>
          <p:nvPr/>
        </p:nvSpPr>
        <p:spPr bwMode="auto">
          <a:xfrm>
            <a:off x="3581400" y="5181600"/>
            <a:ext cx="518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59" name="Line 20">
            <a:extLst>
              <a:ext uri="{FF2B5EF4-FFF2-40B4-BE49-F238E27FC236}">
                <a16:creationId xmlns:a16="http://schemas.microsoft.com/office/drawing/2014/main" id="{C807ABE5-0E8C-29D6-AD0E-6F6FF258F717}"/>
              </a:ext>
            </a:extLst>
          </p:cNvPr>
          <p:cNvSpPr>
            <a:spLocks noChangeShapeType="1"/>
          </p:cNvSpPr>
          <p:nvPr/>
        </p:nvSpPr>
        <p:spPr bwMode="auto">
          <a:xfrm>
            <a:off x="3581400" y="5181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60" name="Line 21" descr="ver">
            <a:extLst>
              <a:ext uri="{FF2B5EF4-FFF2-40B4-BE49-F238E27FC236}">
                <a16:creationId xmlns:a16="http://schemas.microsoft.com/office/drawing/2014/main" id="{9E6D61D0-E075-A3EA-E26D-63AFC8999D1D}"/>
              </a:ext>
            </a:extLst>
          </p:cNvPr>
          <p:cNvSpPr>
            <a:spLocks noChangeShapeType="1"/>
          </p:cNvSpPr>
          <p:nvPr/>
        </p:nvSpPr>
        <p:spPr bwMode="auto">
          <a:xfrm>
            <a:off x="8763000" y="5181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61" name="Line 22">
            <a:extLst>
              <a:ext uri="{FF2B5EF4-FFF2-40B4-BE49-F238E27FC236}">
                <a16:creationId xmlns:a16="http://schemas.microsoft.com/office/drawing/2014/main" id="{F6E7C0D8-B439-5D14-7038-88040699987D}"/>
              </a:ext>
            </a:extLst>
          </p:cNvPr>
          <p:cNvSpPr>
            <a:spLocks noChangeShapeType="1"/>
          </p:cNvSpPr>
          <p:nvPr/>
        </p:nvSpPr>
        <p:spPr bwMode="auto">
          <a:xfrm flipV="1">
            <a:off x="5867400" y="4419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62" name="Line 23">
            <a:extLst>
              <a:ext uri="{FF2B5EF4-FFF2-40B4-BE49-F238E27FC236}">
                <a16:creationId xmlns:a16="http://schemas.microsoft.com/office/drawing/2014/main" id="{50E84109-AB73-2805-5547-7A5AC67046DD}"/>
              </a:ext>
            </a:extLst>
          </p:cNvPr>
          <p:cNvSpPr>
            <a:spLocks noChangeShapeType="1"/>
          </p:cNvSpPr>
          <p:nvPr/>
        </p:nvSpPr>
        <p:spPr bwMode="auto">
          <a:xfrm>
            <a:off x="6934200" y="38100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63" name="Line 24">
            <a:extLst>
              <a:ext uri="{FF2B5EF4-FFF2-40B4-BE49-F238E27FC236}">
                <a16:creationId xmlns:a16="http://schemas.microsoft.com/office/drawing/2014/main" id="{E225A0CE-DECB-CB7C-B949-8CB6DC92B2BC}"/>
              </a:ext>
            </a:extLst>
          </p:cNvPr>
          <p:cNvSpPr>
            <a:spLocks noChangeShapeType="1"/>
          </p:cNvSpPr>
          <p:nvPr/>
        </p:nvSpPr>
        <p:spPr bwMode="auto">
          <a:xfrm>
            <a:off x="3657600" y="3810000"/>
            <a:ext cx="1143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8264" name="Text Box 25">
            <a:extLst>
              <a:ext uri="{FF2B5EF4-FFF2-40B4-BE49-F238E27FC236}">
                <a16:creationId xmlns:a16="http://schemas.microsoft.com/office/drawing/2014/main" id="{D1080D5C-52AF-E75D-561C-6A9DC2F4309F}"/>
              </a:ext>
            </a:extLst>
          </p:cNvPr>
          <p:cNvSpPr txBox="1">
            <a:spLocks noChangeArrowheads="1"/>
          </p:cNvSpPr>
          <p:nvPr/>
        </p:nvSpPr>
        <p:spPr bwMode="auto">
          <a:xfrm>
            <a:off x="4572000" y="5257801"/>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Facteurs contextuels</a:t>
            </a:r>
          </a:p>
        </p:txBody>
      </p:sp>
      <p:sp>
        <p:nvSpPr>
          <p:cNvPr id="46105" name="Rectangle 27">
            <a:extLst>
              <a:ext uri="{FF2B5EF4-FFF2-40B4-BE49-F238E27FC236}">
                <a16:creationId xmlns:a16="http://schemas.microsoft.com/office/drawing/2014/main" id="{11951D12-A1DC-EF38-C648-EBAE270480E4}"/>
              </a:ext>
            </a:extLst>
          </p:cNvPr>
          <p:cNvSpPr>
            <a:spLocks noGrp="1" noChangeArrowheads="1"/>
          </p:cNvSpPr>
          <p:nvPr>
            <p:ph type="title"/>
          </p:nvPr>
        </p:nvSpPr>
        <p:spPr>
          <a:xfrm>
            <a:off x="1828800" y="152401"/>
            <a:ext cx="8610600" cy="1260475"/>
          </a:xfrm>
        </p:spPr>
        <p:txBody>
          <a:bodyPr>
            <a:normAutofit/>
          </a:bodyPr>
          <a:lstStyle/>
          <a:p>
            <a:pPr algn="ctr" eaLnBrk="1" hangingPunct="1">
              <a:defRPr/>
            </a:pPr>
            <a:r>
              <a:rPr lang="fr-FR" altLang="fr-FR" sz="2400" b="1" dirty="0">
                <a:solidFill>
                  <a:schemeClr val="tx1"/>
                </a:solidFill>
              </a:rPr>
              <a:t>Classification Internationale</a:t>
            </a:r>
            <a:br>
              <a:rPr lang="fr-FR" altLang="fr-FR" sz="2400" b="1" dirty="0">
                <a:solidFill>
                  <a:schemeClr val="tx1"/>
                </a:solidFill>
              </a:rPr>
            </a:br>
            <a:r>
              <a:rPr lang="fr-FR" altLang="fr-FR" sz="2400" b="1" dirty="0">
                <a:solidFill>
                  <a:schemeClr val="tx1"/>
                </a:solidFill>
              </a:rPr>
              <a:t>du Fonctionnement, du Handicap et de la Santé</a:t>
            </a:r>
            <a:br>
              <a:rPr lang="fr-FR" altLang="fr-FR" sz="2400" dirty="0">
                <a:solidFill>
                  <a:schemeClr val="tx1"/>
                </a:solidFill>
              </a:rPr>
            </a:br>
            <a:r>
              <a:rPr lang="fr-FR" altLang="fr-FR" sz="2400" dirty="0">
                <a:solidFill>
                  <a:schemeClr val="tx1"/>
                </a:solidFill>
              </a:rPr>
              <a:t>(CIF, OMS, 2001 &amp; 2025)</a:t>
            </a:r>
          </a:p>
        </p:txBody>
      </p:sp>
      <p:sp>
        <p:nvSpPr>
          <p:cNvPr id="2" name="Espace réservé du pied de page 1">
            <a:extLst>
              <a:ext uri="{FF2B5EF4-FFF2-40B4-BE49-F238E27FC236}">
                <a16:creationId xmlns:a16="http://schemas.microsoft.com/office/drawing/2014/main" id="{8F13F610-8199-AA1B-F43D-105EAC1DD83C}"/>
              </a:ext>
            </a:extLst>
          </p:cNvPr>
          <p:cNvSpPr>
            <a:spLocks noGrp="1"/>
          </p:cNvSpPr>
          <p:nvPr>
            <p:ph type="ftr" sz="quarter" idx="11"/>
          </p:nvPr>
        </p:nvSpPr>
        <p:spPr>
          <a:xfrm>
            <a:off x="0" y="6469798"/>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38266" name="Rectangle 29">
            <a:extLst>
              <a:ext uri="{FF2B5EF4-FFF2-40B4-BE49-F238E27FC236}">
                <a16:creationId xmlns:a16="http://schemas.microsoft.com/office/drawing/2014/main" id="{F443C868-A4D5-9040-BF3B-F8128E516829}"/>
              </a:ext>
            </a:extLst>
          </p:cNvPr>
          <p:cNvSpPr>
            <a:spLocks noChangeArrowheads="1"/>
          </p:cNvSpPr>
          <p:nvPr/>
        </p:nvSpPr>
        <p:spPr bwMode="auto">
          <a:xfrm>
            <a:off x="1524000" y="3886201"/>
            <a:ext cx="21336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Arial" panose="020B0604020202020204" pitchFamily="34" charset="0"/>
                <a:ea typeface="+mn-ea"/>
                <a:cs typeface="+mn-cs"/>
              </a:rPr>
              <a:t>Structures anatomiques</a:t>
            </a:r>
          </a:p>
        </p:txBody>
      </p:sp>
      <p:pic>
        <p:nvPicPr>
          <p:cNvPr id="138267" name="Image 3" descr="Couverture de la CIF en français, OMS, 2001">
            <a:extLst>
              <a:ext uri="{FF2B5EF4-FFF2-40B4-BE49-F238E27FC236}">
                <a16:creationId xmlns:a16="http://schemas.microsoft.com/office/drawing/2014/main" id="{F7E6B799-FA4B-485B-6710-103C382A1B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022" y="288235"/>
            <a:ext cx="986251" cy="151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BCE2647-423B-66FD-7485-526882D38615}"/>
              </a:ext>
            </a:extLst>
          </p:cNvPr>
          <p:cNvSpPr/>
          <p:nvPr/>
        </p:nvSpPr>
        <p:spPr>
          <a:xfrm>
            <a:off x="9402269" y="1855272"/>
            <a:ext cx="25314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Arial" panose="020B0604020202020204"/>
                <a:ea typeface="+mn-ea"/>
                <a:cs typeface="+mn-cs"/>
              </a:rPr>
              <a:t>Résolution WHA-54.21</a:t>
            </a:r>
          </a:p>
        </p:txBody>
      </p:sp>
    </p:spTree>
    <p:extLst>
      <p:ext uri="{BB962C8B-B14F-4D97-AF65-F5344CB8AC3E}">
        <p14:creationId xmlns:p14="http://schemas.microsoft.com/office/powerpoint/2010/main" val="324446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1981200" y="381000"/>
            <a:ext cx="8229600" cy="3785652"/>
          </a:xfrm>
          <a:prstGeom prst="rect">
            <a:avLst/>
          </a:prstGeom>
          <a:noFill/>
          <a:ln>
            <a:noFill/>
          </a:ln>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Une </a:t>
            </a:r>
            <a:r>
              <a:rPr kumimoji="0" lang="fr-FR" altLang="fr-FR" sz="24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activité</a:t>
            </a: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signifie l’exécution d’une tâche ou d’une action par une personne.</a:t>
            </a:r>
          </a:p>
          <a:p>
            <a:pPr marL="0" marR="0" lvl="0" indent="0" algn="just" defTabSz="457200" rtl="0" eaLnBrk="1" fontAlgn="auto" latinLnBrk="0" hangingPunct="1">
              <a:lnSpc>
                <a:spcPct val="100000"/>
              </a:lnSpc>
              <a:spcBef>
                <a:spcPct val="0"/>
              </a:spcBef>
              <a:spcAft>
                <a:spcPts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Les </a:t>
            </a:r>
            <a:r>
              <a:rPr kumimoji="0" lang="fr-FR" altLang="fr-FR" sz="24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limitations d’activité</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désignent les difficultés qu’une personne peut rencontrer pour mener une activité.</a:t>
            </a:r>
          </a:p>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just" defTabSz="457200" rtl="0" eaLnBrk="1" fontAlgn="auto" latinLnBrk="0" hangingPunct="1">
              <a:lnSpc>
                <a:spcPct val="100000"/>
              </a:lnSpc>
              <a:spcBef>
                <a:spcPct val="0"/>
              </a:spcBef>
              <a:spcAft>
                <a:spcPts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La </a:t>
            </a:r>
            <a:r>
              <a:rPr kumimoji="0" lang="fr-FR" altLang="fr-FR" sz="24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participation</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signifie le fait de prendre part à une situation de vie réelle.</a:t>
            </a:r>
          </a:p>
          <a:p>
            <a:pPr marL="0" marR="0" lvl="0" indent="0" algn="just" defTabSz="457200" rtl="0" eaLnBrk="1" fontAlgn="auto" latinLnBrk="0" hangingPunct="1">
              <a:lnSpc>
                <a:spcPct val="100000"/>
              </a:lnSpc>
              <a:spcBef>
                <a:spcPct val="0"/>
              </a:spcBef>
              <a:spcAft>
                <a:spcPts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Les </a:t>
            </a:r>
            <a:r>
              <a:rPr kumimoji="0" lang="fr-FR" altLang="fr-FR" sz="24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restrictions de participation</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désignent les problèmes qu’une personne peut rencontrer pour participer à une situation réelle.</a:t>
            </a:r>
          </a:p>
        </p:txBody>
      </p:sp>
      <p:sp>
        <p:nvSpPr>
          <p:cNvPr id="149509" name="Text Box 5"/>
          <p:cNvSpPr txBox="1">
            <a:spLocks noChangeArrowheads="1"/>
          </p:cNvSpPr>
          <p:nvPr/>
        </p:nvSpPr>
        <p:spPr bwMode="auto">
          <a:xfrm>
            <a:off x="5181600" y="4724401"/>
            <a:ext cx="1600200" cy="10156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Activités</a:t>
            </a:r>
          </a:p>
          <a:p>
            <a:pPr marL="0" marR="0" lvl="0" indent="0" algn="l" defTabSz="457200" rtl="0" eaLnBrk="1" fontAlgn="auto" latinLnBrk="0" hangingPunct="1">
              <a:lnSpc>
                <a:spcPct val="100000"/>
              </a:lnSpc>
              <a:spcBef>
                <a:spcPct val="50000"/>
              </a:spcBef>
              <a:spcAft>
                <a:spcPts val="0"/>
              </a:spcAft>
              <a:buClrTx/>
              <a:buSzTx/>
              <a:buFontTx/>
              <a:buNone/>
              <a:tabLst/>
              <a:defRPr/>
            </a:pPr>
            <a:endParaRPr kumimoji="0" lang="fr-FR" altLang="fr-FR"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9510" name="Text Box 6"/>
          <p:cNvSpPr txBox="1">
            <a:spLocks noChangeArrowheads="1"/>
          </p:cNvSpPr>
          <p:nvPr/>
        </p:nvSpPr>
        <p:spPr bwMode="auto">
          <a:xfrm>
            <a:off x="8153400" y="4724400"/>
            <a:ext cx="2209800" cy="1016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Participation</a:t>
            </a:r>
          </a:p>
          <a:p>
            <a:pPr marL="0" marR="0" lvl="0" indent="0" algn="l" defTabSz="457200" rtl="0" eaLnBrk="1" fontAlgn="auto" latinLnBrk="0" hangingPunct="1">
              <a:lnSpc>
                <a:spcPct val="100000"/>
              </a:lnSpc>
              <a:spcBef>
                <a:spcPct val="50000"/>
              </a:spcBef>
              <a:spcAft>
                <a:spcPts val="0"/>
              </a:spcAft>
              <a:buClrTx/>
              <a:buSzTx/>
              <a:buFontTx/>
              <a:buNone/>
              <a:tabLst/>
              <a:defRPr/>
            </a:pPr>
            <a:endParaRPr kumimoji="0" lang="fr-FR" alt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9511" name="Line 7"/>
          <p:cNvSpPr>
            <a:spLocks noChangeShapeType="1"/>
          </p:cNvSpPr>
          <p:nvPr/>
        </p:nvSpPr>
        <p:spPr bwMode="auto">
          <a:xfrm flipH="1">
            <a:off x="3810000" y="5257800"/>
            <a:ext cx="1371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9512" name="Line 8"/>
          <p:cNvSpPr>
            <a:spLocks noChangeShapeType="1"/>
          </p:cNvSpPr>
          <p:nvPr/>
        </p:nvSpPr>
        <p:spPr bwMode="auto">
          <a:xfrm flipH="1">
            <a:off x="6781800" y="5257800"/>
            <a:ext cx="1371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9513" name="Line 9"/>
          <p:cNvSpPr>
            <a:spLocks noChangeShapeType="1"/>
          </p:cNvSpPr>
          <p:nvPr/>
        </p:nvSpPr>
        <p:spPr bwMode="auto">
          <a:xfrm flipV="1">
            <a:off x="5943600" y="43434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9514" name="Line 10"/>
          <p:cNvSpPr>
            <a:spLocks noChangeShapeType="1"/>
          </p:cNvSpPr>
          <p:nvPr/>
        </p:nvSpPr>
        <p:spPr bwMode="auto">
          <a:xfrm>
            <a:off x="5943600" y="57912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9515" name="Line 11"/>
          <p:cNvSpPr>
            <a:spLocks noChangeShapeType="1"/>
          </p:cNvSpPr>
          <p:nvPr/>
        </p:nvSpPr>
        <p:spPr bwMode="auto">
          <a:xfrm>
            <a:off x="9220200" y="57150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9516" name="Line 12"/>
          <p:cNvSpPr>
            <a:spLocks noChangeShapeType="1"/>
          </p:cNvSpPr>
          <p:nvPr/>
        </p:nvSpPr>
        <p:spPr bwMode="auto">
          <a:xfrm flipV="1">
            <a:off x="9220200" y="43434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Espace réservé du pied de page 1"/>
          <p:cNvSpPr>
            <a:spLocks noGrp="1"/>
          </p:cNvSpPr>
          <p:nvPr>
            <p:ph type="ftr" sz="quarter" idx="11"/>
          </p:nvPr>
        </p:nvSpPr>
        <p:spPr>
          <a:xfrm>
            <a:off x="0" y="6458243"/>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3" name="Titre 2">
            <a:extLst>
              <a:ext uri="{FF2B5EF4-FFF2-40B4-BE49-F238E27FC236}">
                <a16:creationId xmlns:a16="http://schemas.microsoft.com/office/drawing/2014/main" id="{9BFC4796-B754-B1B5-2418-9BBEDC383F13}"/>
              </a:ext>
            </a:extLst>
          </p:cNvPr>
          <p:cNvSpPr>
            <a:spLocks noGrp="1"/>
          </p:cNvSpPr>
          <p:nvPr>
            <p:ph type="title" idx="4294967295"/>
          </p:nvPr>
        </p:nvSpPr>
        <p:spPr>
          <a:xfrm>
            <a:off x="913795" y="-970450"/>
            <a:ext cx="10353762" cy="970450"/>
          </a:xfrm>
        </p:spPr>
        <p:txBody>
          <a:bodyPr vert="horz" lIns="91440" tIns="45720" rIns="91440" bIns="45720" rtlCol="0" anchor="b">
            <a:normAutofit/>
          </a:bodyPr>
          <a:lstStyle/>
          <a:p>
            <a:r>
              <a:rPr lang="fr-FR" dirty="0"/>
              <a:t>Activités et participation</a:t>
            </a:r>
          </a:p>
        </p:txBody>
      </p:sp>
    </p:spTree>
    <p:extLst>
      <p:ext uri="{BB962C8B-B14F-4D97-AF65-F5344CB8AC3E}">
        <p14:creationId xmlns:p14="http://schemas.microsoft.com/office/powerpoint/2010/main" val="3501819235"/>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0" y="6441880"/>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50530" name="Rectangle 2"/>
          <p:cNvSpPr>
            <a:spLocks noGrp="1" noChangeArrowheads="1"/>
          </p:cNvSpPr>
          <p:nvPr>
            <p:ph type="title" idx="4294967295"/>
          </p:nvPr>
        </p:nvSpPr>
        <p:spPr>
          <a:xfrm>
            <a:off x="0" y="0"/>
            <a:ext cx="9144000" cy="1371600"/>
          </a:xfrm>
        </p:spPr>
        <p:txBody>
          <a:bodyPr/>
          <a:lstStyle/>
          <a:p>
            <a:pPr algn="ctr" eaLnBrk="1" hangingPunct="1"/>
            <a:r>
              <a:rPr lang="fr-FR" altLang="fr-FR" sz="2800" b="1" dirty="0">
                <a:solidFill>
                  <a:schemeClr val="tx1"/>
                </a:solidFill>
              </a:rPr>
              <a:t>Classification </a:t>
            </a:r>
            <a:br>
              <a:rPr lang="fr-FR" altLang="fr-FR" sz="2800" b="1" dirty="0">
                <a:solidFill>
                  <a:srgbClr val="CC0000"/>
                </a:solidFill>
              </a:rPr>
            </a:br>
            <a:r>
              <a:rPr lang="fr-FR" altLang="fr-FR" sz="2800" b="1" dirty="0">
                <a:solidFill>
                  <a:srgbClr val="CC0000"/>
                </a:solidFill>
              </a:rPr>
              <a:t>Activités et Participation (d)</a:t>
            </a:r>
          </a:p>
        </p:txBody>
      </p:sp>
      <p:sp>
        <p:nvSpPr>
          <p:cNvPr id="403459" name="Text Box 3"/>
          <p:cNvSpPr txBox="1">
            <a:spLocks noChangeArrowheads="1"/>
          </p:cNvSpPr>
          <p:nvPr/>
        </p:nvSpPr>
        <p:spPr bwMode="auto">
          <a:xfrm>
            <a:off x="1905000" y="1600201"/>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1 - Apprentissage et application des connaissances</a:t>
            </a:r>
          </a:p>
        </p:txBody>
      </p:sp>
      <p:sp>
        <p:nvSpPr>
          <p:cNvPr id="403460" name="Text Box 4"/>
          <p:cNvSpPr txBox="1">
            <a:spLocks noChangeArrowheads="1"/>
          </p:cNvSpPr>
          <p:nvPr/>
        </p:nvSpPr>
        <p:spPr bwMode="auto">
          <a:xfrm>
            <a:off x="1828800" y="2971801"/>
            <a:ext cx="617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290513" marR="0" lvl="0" indent="-290513"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2 - Tâches et exigences générales</a:t>
            </a:r>
          </a:p>
        </p:txBody>
      </p:sp>
      <p:sp>
        <p:nvSpPr>
          <p:cNvPr id="403461" name="Text Box 5"/>
          <p:cNvSpPr txBox="1">
            <a:spLocks noChangeArrowheads="1"/>
          </p:cNvSpPr>
          <p:nvPr/>
        </p:nvSpPr>
        <p:spPr bwMode="auto">
          <a:xfrm>
            <a:off x="1828800" y="4876801"/>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290513" marR="0" lvl="0" indent="-290513"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4 - Mobilité</a:t>
            </a:r>
          </a:p>
        </p:txBody>
      </p:sp>
      <p:sp>
        <p:nvSpPr>
          <p:cNvPr id="403462" name="Text Box 6"/>
          <p:cNvSpPr txBox="1">
            <a:spLocks noChangeArrowheads="1"/>
          </p:cNvSpPr>
          <p:nvPr/>
        </p:nvSpPr>
        <p:spPr bwMode="auto">
          <a:xfrm>
            <a:off x="1828800" y="5791201"/>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290513" marR="0" lvl="0" indent="-290513"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5 - Entretien personnel</a:t>
            </a:r>
          </a:p>
        </p:txBody>
      </p:sp>
      <p:sp>
        <p:nvSpPr>
          <p:cNvPr id="403463" name="Text Box 7"/>
          <p:cNvSpPr txBox="1">
            <a:spLocks noChangeArrowheads="1"/>
          </p:cNvSpPr>
          <p:nvPr/>
        </p:nvSpPr>
        <p:spPr bwMode="auto">
          <a:xfrm>
            <a:off x="1828800" y="3886201"/>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290513" marR="0" lvl="0" indent="-290513"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3 - Communication</a:t>
            </a:r>
          </a:p>
        </p:txBody>
      </p:sp>
      <p:pic>
        <p:nvPicPr>
          <p:cNvPr id="403467" name="Picture 11" descr="call-phone-w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7338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3468" name="Picture 12" descr="Pen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29718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3469" name="Picture 13" descr="Parle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7338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3470" name="Picture 14" descr="write-v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24600" y="2095500"/>
            <a:ext cx="990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3471" name="Picture 15" descr="chat-v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37338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3472" name="Picture 16" descr="Compte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924800" y="2286000"/>
            <a:ext cx="990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3473" name="Picture 17" descr="marc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47244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3474" name="Picture 18" descr="bus-terminal-v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0" y="47625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3475" name="Picture 19" descr="Prendre un ba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4850" y="5730876"/>
            <a:ext cx="1447800" cy="1033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0547" name="Text Box 20"/>
          <p:cNvSpPr txBox="1">
            <a:spLocks noChangeArrowheads="1"/>
          </p:cNvSpPr>
          <p:nvPr/>
        </p:nvSpPr>
        <p:spPr bwMode="auto">
          <a:xfrm>
            <a:off x="4800600" y="4724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0548" name="Rectangle 21"/>
          <p:cNvSpPr>
            <a:spLocks noChangeArrowheads="1"/>
          </p:cNvSpPr>
          <p:nvPr/>
        </p:nvSpPr>
        <p:spPr bwMode="auto">
          <a:xfrm>
            <a:off x="61722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0549" name="Rectangle 22"/>
          <p:cNvSpPr>
            <a:spLocks noChangeArrowheads="1"/>
          </p:cNvSpPr>
          <p:nvPr/>
        </p:nvSpPr>
        <p:spPr bwMode="auto">
          <a:xfrm>
            <a:off x="75438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0550" name="Rectangle 23"/>
          <p:cNvSpPr>
            <a:spLocks noChangeArrowheads="1"/>
          </p:cNvSpPr>
          <p:nvPr/>
        </p:nvSpPr>
        <p:spPr bwMode="auto">
          <a:xfrm>
            <a:off x="89154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0551" name="Rectangle 24"/>
          <p:cNvSpPr>
            <a:spLocks noChangeArrowheads="1"/>
          </p:cNvSpPr>
          <p:nvPr/>
        </p:nvSpPr>
        <p:spPr bwMode="auto">
          <a:xfrm>
            <a:off x="8839200" y="228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0552" name="Rectangle 25"/>
          <p:cNvSpPr>
            <a:spLocks noChangeArrowheads="1"/>
          </p:cNvSpPr>
          <p:nvPr/>
        </p:nvSpPr>
        <p:spPr bwMode="auto">
          <a:xfrm>
            <a:off x="7239000" y="2057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0553" name="Rectangle 26"/>
          <p:cNvSpPr>
            <a:spLocks noChangeArrowheads="1"/>
          </p:cNvSpPr>
          <p:nvPr/>
        </p:nvSpPr>
        <p:spPr bwMode="auto">
          <a:xfrm>
            <a:off x="10331450" y="297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0554" name="Rectangle 27"/>
          <p:cNvSpPr>
            <a:spLocks noChangeArrowheads="1"/>
          </p:cNvSpPr>
          <p:nvPr/>
        </p:nvSpPr>
        <p:spPr bwMode="auto">
          <a:xfrm>
            <a:off x="7162800" y="5791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0555" name="Rectangle 28"/>
          <p:cNvSpPr>
            <a:spLocks noChangeArrowheads="1"/>
          </p:cNvSpPr>
          <p:nvPr/>
        </p:nvSpPr>
        <p:spPr bwMode="auto">
          <a:xfrm>
            <a:off x="10134600" y="4648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0556" name="Text Box 29"/>
          <p:cNvSpPr txBox="1">
            <a:spLocks noChangeArrowheads="1"/>
          </p:cNvSpPr>
          <p:nvPr/>
        </p:nvSpPr>
        <p:spPr bwMode="auto">
          <a:xfrm>
            <a:off x="8534400" y="6278564"/>
            <a:ext cx="990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264472881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59"/>
                                        </p:tgtEl>
                                        <p:attrNameLst>
                                          <p:attrName>style.visibility</p:attrName>
                                        </p:attrNameLst>
                                      </p:cBhvr>
                                      <p:to>
                                        <p:strVal val="visible"/>
                                      </p:to>
                                    </p:set>
                                    <p:anim calcmode="lin" valueType="num">
                                      <p:cBhvr additive="base">
                                        <p:cTn id="7" dur="500" fill="hold"/>
                                        <p:tgtEl>
                                          <p:spTgt spid="403459"/>
                                        </p:tgtEl>
                                        <p:attrNameLst>
                                          <p:attrName>ppt_x</p:attrName>
                                        </p:attrNameLst>
                                      </p:cBhvr>
                                      <p:tavLst>
                                        <p:tav tm="0">
                                          <p:val>
                                            <p:strVal val="0-#ppt_w/2"/>
                                          </p:val>
                                        </p:tav>
                                        <p:tav tm="100000">
                                          <p:val>
                                            <p:strVal val="#ppt_x"/>
                                          </p:val>
                                        </p:tav>
                                      </p:tavLst>
                                    </p:anim>
                                    <p:anim calcmode="lin" valueType="num">
                                      <p:cBhvr additive="base">
                                        <p:cTn id="8" dur="500" fill="hold"/>
                                        <p:tgtEl>
                                          <p:spTgt spid="4034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3470"/>
                                        </p:tgtEl>
                                        <p:attrNameLst>
                                          <p:attrName>style.visibility</p:attrName>
                                        </p:attrNameLst>
                                      </p:cBhvr>
                                      <p:to>
                                        <p:strVal val="visible"/>
                                      </p:to>
                                    </p:set>
                                    <p:anim calcmode="lin" valueType="num">
                                      <p:cBhvr additive="base">
                                        <p:cTn id="13" dur="500" fill="hold"/>
                                        <p:tgtEl>
                                          <p:spTgt spid="403470"/>
                                        </p:tgtEl>
                                        <p:attrNameLst>
                                          <p:attrName>ppt_x</p:attrName>
                                        </p:attrNameLst>
                                      </p:cBhvr>
                                      <p:tavLst>
                                        <p:tav tm="0">
                                          <p:val>
                                            <p:strVal val="0-#ppt_w/2"/>
                                          </p:val>
                                        </p:tav>
                                        <p:tav tm="100000">
                                          <p:val>
                                            <p:strVal val="#ppt_x"/>
                                          </p:val>
                                        </p:tav>
                                      </p:tavLst>
                                    </p:anim>
                                    <p:anim calcmode="lin" valueType="num">
                                      <p:cBhvr additive="base">
                                        <p:cTn id="14" dur="500" fill="hold"/>
                                        <p:tgtEl>
                                          <p:spTgt spid="40347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3472"/>
                                        </p:tgtEl>
                                        <p:attrNameLst>
                                          <p:attrName>style.visibility</p:attrName>
                                        </p:attrNameLst>
                                      </p:cBhvr>
                                      <p:to>
                                        <p:strVal val="visible"/>
                                      </p:to>
                                    </p:set>
                                    <p:anim calcmode="lin" valueType="num">
                                      <p:cBhvr additive="base">
                                        <p:cTn id="19" dur="500" fill="hold"/>
                                        <p:tgtEl>
                                          <p:spTgt spid="403472"/>
                                        </p:tgtEl>
                                        <p:attrNameLst>
                                          <p:attrName>ppt_x</p:attrName>
                                        </p:attrNameLst>
                                      </p:cBhvr>
                                      <p:tavLst>
                                        <p:tav tm="0">
                                          <p:val>
                                            <p:strVal val="0-#ppt_w/2"/>
                                          </p:val>
                                        </p:tav>
                                        <p:tav tm="100000">
                                          <p:val>
                                            <p:strVal val="#ppt_x"/>
                                          </p:val>
                                        </p:tav>
                                      </p:tavLst>
                                    </p:anim>
                                    <p:anim calcmode="lin" valueType="num">
                                      <p:cBhvr additive="base">
                                        <p:cTn id="20" dur="500" fill="hold"/>
                                        <p:tgtEl>
                                          <p:spTgt spid="40347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3460"/>
                                        </p:tgtEl>
                                        <p:attrNameLst>
                                          <p:attrName>style.visibility</p:attrName>
                                        </p:attrNameLst>
                                      </p:cBhvr>
                                      <p:to>
                                        <p:strVal val="visible"/>
                                      </p:to>
                                    </p:set>
                                    <p:anim calcmode="lin" valueType="num">
                                      <p:cBhvr additive="base">
                                        <p:cTn id="25" dur="500" fill="hold"/>
                                        <p:tgtEl>
                                          <p:spTgt spid="403460"/>
                                        </p:tgtEl>
                                        <p:attrNameLst>
                                          <p:attrName>ppt_x</p:attrName>
                                        </p:attrNameLst>
                                      </p:cBhvr>
                                      <p:tavLst>
                                        <p:tav tm="0">
                                          <p:val>
                                            <p:strVal val="0-#ppt_w/2"/>
                                          </p:val>
                                        </p:tav>
                                        <p:tav tm="100000">
                                          <p:val>
                                            <p:strVal val="#ppt_x"/>
                                          </p:val>
                                        </p:tav>
                                      </p:tavLst>
                                    </p:anim>
                                    <p:anim calcmode="lin" valueType="num">
                                      <p:cBhvr additive="base">
                                        <p:cTn id="26" dur="500" fill="hold"/>
                                        <p:tgtEl>
                                          <p:spTgt spid="40346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03468"/>
                                        </p:tgtEl>
                                        <p:attrNameLst>
                                          <p:attrName>style.visibility</p:attrName>
                                        </p:attrNameLst>
                                      </p:cBhvr>
                                      <p:to>
                                        <p:strVal val="visible"/>
                                      </p:to>
                                    </p:set>
                                    <p:anim calcmode="lin" valueType="num">
                                      <p:cBhvr additive="base">
                                        <p:cTn id="31" dur="500" fill="hold"/>
                                        <p:tgtEl>
                                          <p:spTgt spid="403468"/>
                                        </p:tgtEl>
                                        <p:attrNameLst>
                                          <p:attrName>ppt_x</p:attrName>
                                        </p:attrNameLst>
                                      </p:cBhvr>
                                      <p:tavLst>
                                        <p:tav tm="0">
                                          <p:val>
                                            <p:strVal val="0-#ppt_w/2"/>
                                          </p:val>
                                        </p:tav>
                                        <p:tav tm="100000">
                                          <p:val>
                                            <p:strVal val="#ppt_x"/>
                                          </p:val>
                                        </p:tav>
                                      </p:tavLst>
                                    </p:anim>
                                    <p:anim calcmode="lin" valueType="num">
                                      <p:cBhvr additive="base">
                                        <p:cTn id="32" dur="500" fill="hold"/>
                                        <p:tgtEl>
                                          <p:spTgt spid="40346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3463"/>
                                        </p:tgtEl>
                                        <p:attrNameLst>
                                          <p:attrName>style.visibility</p:attrName>
                                        </p:attrNameLst>
                                      </p:cBhvr>
                                      <p:to>
                                        <p:strVal val="visible"/>
                                      </p:to>
                                    </p:set>
                                    <p:anim calcmode="lin" valueType="num">
                                      <p:cBhvr additive="base">
                                        <p:cTn id="37" dur="500" fill="hold"/>
                                        <p:tgtEl>
                                          <p:spTgt spid="403463"/>
                                        </p:tgtEl>
                                        <p:attrNameLst>
                                          <p:attrName>ppt_x</p:attrName>
                                        </p:attrNameLst>
                                      </p:cBhvr>
                                      <p:tavLst>
                                        <p:tav tm="0">
                                          <p:val>
                                            <p:strVal val="0-#ppt_w/2"/>
                                          </p:val>
                                        </p:tav>
                                        <p:tav tm="100000">
                                          <p:val>
                                            <p:strVal val="#ppt_x"/>
                                          </p:val>
                                        </p:tav>
                                      </p:tavLst>
                                    </p:anim>
                                    <p:anim calcmode="lin" valueType="num">
                                      <p:cBhvr additive="base">
                                        <p:cTn id="38" dur="500" fill="hold"/>
                                        <p:tgtEl>
                                          <p:spTgt spid="40346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03469"/>
                                        </p:tgtEl>
                                        <p:attrNameLst>
                                          <p:attrName>style.visibility</p:attrName>
                                        </p:attrNameLst>
                                      </p:cBhvr>
                                      <p:to>
                                        <p:strVal val="visible"/>
                                      </p:to>
                                    </p:set>
                                    <p:anim calcmode="lin" valueType="num">
                                      <p:cBhvr additive="base">
                                        <p:cTn id="43" dur="500" fill="hold"/>
                                        <p:tgtEl>
                                          <p:spTgt spid="403469"/>
                                        </p:tgtEl>
                                        <p:attrNameLst>
                                          <p:attrName>ppt_x</p:attrName>
                                        </p:attrNameLst>
                                      </p:cBhvr>
                                      <p:tavLst>
                                        <p:tav tm="0">
                                          <p:val>
                                            <p:strVal val="0-#ppt_w/2"/>
                                          </p:val>
                                        </p:tav>
                                        <p:tav tm="100000">
                                          <p:val>
                                            <p:strVal val="#ppt_x"/>
                                          </p:val>
                                        </p:tav>
                                      </p:tavLst>
                                    </p:anim>
                                    <p:anim calcmode="lin" valueType="num">
                                      <p:cBhvr additive="base">
                                        <p:cTn id="44" dur="500" fill="hold"/>
                                        <p:tgtEl>
                                          <p:spTgt spid="40346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403467"/>
                                        </p:tgtEl>
                                        <p:attrNameLst>
                                          <p:attrName>style.visibility</p:attrName>
                                        </p:attrNameLst>
                                      </p:cBhvr>
                                      <p:to>
                                        <p:strVal val="visible"/>
                                      </p:to>
                                    </p:set>
                                    <p:anim calcmode="lin" valueType="num">
                                      <p:cBhvr additive="base">
                                        <p:cTn id="49" dur="500" fill="hold"/>
                                        <p:tgtEl>
                                          <p:spTgt spid="403467"/>
                                        </p:tgtEl>
                                        <p:attrNameLst>
                                          <p:attrName>ppt_x</p:attrName>
                                        </p:attrNameLst>
                                      </p:cBhvr>
                                      <p:tavLst>
                                        <p:tav tm="0">
                                          <p:val>
                                            <p:strVal val="0-#ppt_w/2"/>
                                          </p:val>
                                        </p:tav>
                                        <p:tav tm="100000">
                                          <p:val>
                                            <p:strVal val="#ppt_x"/>
                                          </p:val>
                                        </p:tav>
                                      </p:tavLst>
                                    </p:anim>
                                    <p:anim calcmode="lin" valueType="num">
                                      <p:cBhvr additive="base">
                                        <p:cTn id="50" dur="500" fill="hold"/>
                                        <p:tgtEl>
                                          <p:spTgt spid="40346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403471"/>
                                        </p:tgtEl>
                                        <p:attrNameLst>
                                          <p:attrName>style.visibility</p:attrName>
                                        </p:attrNameLst>
                                      </p:cBhvr>
                                      <p:to>
                                        <p:strVal val="visible"/>
                                      </p:to>
                                    </p:set>
                                    <p:anim calcmode="lin" valueType="num">
                                      <p:cBhvr additive="base">
                                        <p:cTn id="55" dur="500" fill="hold"/>
                                        <p:tgtEl>
                                          <p:spTgt spid="403471"/>
                                        </p:tgtEl>
                                        <p:attrNameLst>
                                          <p:attrName>ppt_x</p:attrName>
                                        </p:attrNameLst>
                                      </p:cBhvr>
                                      <p:tavLst>
                                        <p:tav tm="0">
                                          <p:val>
                                            <p:strVal val="0-#ppt_w/2"/>
                                          </p:val>
                                        </p:tav>
                                        <p:tav tm="100000">
                                          <p:val>
                                            <p:strVal val="#ppt_x"/>
                                          </p:val>
                                        </p:tav>
                                      </p:tavLst>
                                    </p:anim>
                                    <p:anim calcmode="lin" valueType="num">
                                      <p:cBhvr additive="base">
                                        <p:cTn id="56" dur="500" fill="hold"/>
                                        <p:tgtEl>
                                          <p:spTgt spid="40347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3461"/>
                                        </p:tgtEl>
                                        <p:attrNameLst>
                                          <p:attrName>style.visibility</p:attrName>
                                        </p:attrNameLst>
                                      </p:cBhvr>
                                      <p:to>
                                        <p:strVal val="visible"/>
                                      </p:to>
                                    </p:set>
                                    <p:anim calcmode="lin" valueType="num">
                                      <p:cBhvr additive="base">
                                        <p:cTn id="61" dur="500" fill="hold"/>
                                        <p:tgtEl>
                                          <p:spTgt spid="403461"/>
                                        </p:tgtEl>
                                        <p:attrNameLst>
                                          <p:attrName>ppt_x</p:attrName>
                                        </p:attrNameLst>
                                      </p:cBhvr>
                                      <p:tavLst>
                                        <p:tav tm="0">
                                          <p:val>
                                            <p:strVal val="0-#ppt_w/2"/>
                                          </p:val>
                                        </p:tav>
                                        <p:tav tm="100000">
                                          <p:val>
                                            <p:strVal val="#ppt_x"/>
                                          </p:val>
                                        </p:tav>
                                      </p:tavLst>
                                    </p:anim>
                                    <p:anim calcmode="lin" valueType="num">
                                      <p:cBhvr additive="base">
                                        <p:cTn id="62" dur="500" fill="hold"/>
                                        <p:tgtEl>
                                          <p:spTgt spid="403461"/>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403473"/>
                                        </p:tgtEl>
                                        <p:attrNameLst>
                                          <p:attrName>style.visibility</p:attrName>
                                        </p:attrNameLst>
                                      </p:cBhvr>
                                      <p:to>
                                        <p:strVal val="visible"/>
                                      </p:to>
                                    </p:set>
                                    <p:anim calcmode="lin" valueType="num">
                                      <p:cBhvr additive="base">
                                        <p:cTn id="67" dur="500" fill="hold"/>
                                        <p:tgtEl>
                                          <p:spTgt spid="403473"/>
                                        </p:tgtEl>
                                        <p:attrNameLst>
                                          <p:attrName>ppt_x</p:attrName>
                                        </p:attrNameLst>
                                      </p:cBhvr>
                                      <p:tavLst>
                                        <p:tav tm="0">
                                          <p:val>
                                            <p:strVal val="0-#ppt_w/2"/>
                                          </p:val>
                                        </p:tav>
                                        <p:tav tm="100000">
                                          <p:val>
                                            <p:strVal val="#ppt_x"/>
                                          </p:val>
                                        </p:tav>
                                      </p:tavLst>
                                    </p:anim>
                                    <p:anim calcmode="lin" valueType="num">
                                      <p:cBhvr additive="base">
                                        <p:cTn id="68" dur="500" fill="hold"/>
                                        <p:tgtEl>
                                          <p:spTgt spid="40347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403474"/>
                                        </p:tgtEl>
                                        <p:attrNameLst>
                                          <p:attrName>style.visibility</p:attrName>
                                        </p:attrNameLst>
                                      </p:cBhvr>
                                      <p:to>
                                        <p:strVal val="visible"/>
                                      </p:to>
                                    </p:set>
                                    <p:anim calcmode="lin" valueType="num">
                                      <p:cBhvr additive="base">
                                        <p:cTn id="73" dur="500" fill="hold"/>
                                        <p:tgtEl>
                                          <p:spTgt spid="403474"/>
                                        </p:tgtEl>
                                        <p:attrNameLst>
                                          <p:attrName>ppt_x</p:attrName>
                                        </p:attrNameLst>
                                      </p:cBhvr>
                                      <p:tavLst>
                                        <p:tav tm="0">
                                          <p:val>
                                            <p:strVal val="0-#ppt_w/2"/>
                                          </p:val>
                                        </p:tav>
                                        <p:tav tm="100000">
                                          <p:val>
                                            <p:strVal val="#ppt_x"/>
                                          </p:val>
                                        </p:tav>
                                      </p:tavLst>
                                    </p:anim>
                                    <p:anim calcmode="lin" valueType="num">
                                      <p:cBhvr additive="base">
                                        <p:cTn id="74" dur="500" fill="hold"/>
                                        <p:tgtEl>
                                          <p:spTgt spid="403474"/>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03462"/>
                                        </p:tgtEl>
                                        <p:attrNameLst>
                                          <p:attrName>style.visibility</p:attrName>
                                        </p:attrNameLst>
                                      </p:cBhvr>
                                      <p:to>
                                        <p:strVal val="visible"/>
                                      </p:to>
                                    </p:set>
                                    <p:anim calcmode="lin" valueType="num">
                                      <p:cBhvr additive="base">
                                        <p:cTn id="79" dur="500" fill="hold"/>
                                        <p:tgtEl>
                                          <p:spTgt spid="403462"/>
                                        </p:tgtEl>
                                        <p:attrNameLst>
                                          <p:attrName>ppt_x</p:attrName>
                                        </p:attrNameLst>
                                      </p:cBhvr>
                                      <p:tavLst>
                                        <p:tav tm="0">
                                          <p:val>
                                            <p:strVal val="0-#ppt_w/2"/>
                                          </p:val>
                                        </p:tav>
                                        <p:tav tm="100000">
                                          <p:val>
                                            <p:strVal val="#ppt_x"/>
                                          </p:val>
                                        </p:tav>
                                      </p:tavLst>
                                    </p:anim>
                                    <p:anim calcmode="lin" valueType="num">
                                      <p:cBhvr additive="base">
                                        <p:cTn id="80" dur="500" fill="hold"/>
                                        <p:tgtEl>
                                          <p:spTgt spid="403462"/>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nodeType="clickEffect">
                                  <p:stCondLst>
                                    <p:cond delay="0"/>
                                  </p:stCondLst>
                                  <p:childTnLst>
                                    <p:set>
                                      <p:cBhvr>
                                        <p:cTn id="84" dur="1" fill="hold">
                                          <p:stCondLst>
                                            <p:cond delay="0"/>
                                          </p:stCondLst>
                                        </p:cTn>
                                        <p:tgtEl>
                                          <p:spTgt spid="403475"/>
                                        </p:tgtEl>
                                        <p:attrNameLst>
                                          <p:attrName>style.visibility</p:attrName>
                                        </p:attrNameLst>
                                      </p:cBhvr>
                                      <p:to>
                                        <p:strVal val="visible"/>
                                      </p:to>
                                    </p:set>
                                    <p:anim calcmode="lin" valueType="num">
                                      <p:cBhvr additive="base">
                                        <p:cTn id="85" dur="500" fill="hold"/>
                                        <p:tgtEl>
                                          <p:spTgt spid="403475"/>
                                        </p:tgtEl>
                                        <p:attrNameLst>
                                          <p:attrName>ppt_x</p:attrName>
                                        </p:attrNameLst>
                                      </p:cBhvr>
                                      <p:tavLst>
                                        <p:tav tm="0">
                                          <p:val>
                                            <p:strVal val="0-#ppt_w/2"/>
                                          </p:val>
                                        </p:tav>
                                        <p:tav tm="100000">
                                          <p:val>
                                            <p:strVal val="#ppt_x"/>
                                          </p:val>
                                        </p:tav>
                                      </p:tavLst>
                                    </p:anim>
                                    <p:anim calcmode="lin" valueType="num">
                                      <p:cBhvr additive="base">
                                        <p:cTn id="86" dur="500" fill="hold"/>
                                        <p:tgtEl>
                                          <p:spTgt spid="4034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autoUpdateAnimBg="0"/>
      <p:bldP spid="403460" grpId="0" autoUpdateAnimBg="0"/>
      <p:bldP spid="403461" grpId="0" autoUpdateAnimBg="0"/>
      <p:bldP spid="403462" grpId="0" autoUpdateAnimBg="0"/>
      <p:bldP spid="40346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6" name="Rectangle 2"/>
          <p:cNvSpPr>
            <a:spLocks noGrp="1" noChangeArrowheads="1"/>
          </p:cNvSpPr>
          <p:nvPr>
            <p:ph type="title"/>
          </p:nvPr>
        </p:nvSpPr>
        <p:spPr>
          <a:xfrm>
            <a:off x="2209800" y="152400"/>
            <a:ext cx="7772400" cy="1143000"/>
          </a:xfrm>
        </p:spPr>
        <p:txBody>
          <a:bodyPr/>
          <a:lstStyle/>
          <a:p>
            <a:pPr algn="ctr" eaLnBrk="1" hangingPunct="1"/>
            <a:r>
              <a:rPr lang="fr-FR" altLang="fr-FR" sz="2800" b="1" dirty="0">
                <a:solidFill>
                  <a:schemeClr val="tx1"/>
                </a:solidFill>
              </a:rPr>
              <a:t>Classification</a:t>
            </a:r>
            <a:br>
              <a:rPr lang="fr-FR" altLang="fr-FR" sz="2800" b="1" dirty="0">
                <a:solidFill>
                  <a:schemeClr val="tx1"/>
                </a:solidFill>
              </a:rPr>
            </a:br>
            <a:r>
              <a:rPr lang="fr-FR" altLang="fr-FR" sz="2800" b="1" dirty="0">
                <a:solidFill>
                  <a:srgbClr val="CC0000"/>
                </a:solidFill>
              </a:rPr>
              <a:t>Activités et Participation (d)</a:t>
            </a:r>
          </a:p>
        </p:txBody>
      </p:sp>
      <p:sp>
        <p:nvSpPr>
          <p:cNvPr id="26" name="Espace réservé du pied de page 2"/>
          <p:cNvSpPr>
            <a:spLocks noGrp="1"/>
          </p:cNvSpPr>
          <p:nvPr>
            <p:ph type="ftr" sz="quarter" idx="11"/>
          </p:nvPr>
        </p:nvSpPr>
        <p:spPr>
          <a:xfrm>
            <a:off x="0" y="6448426"/>
            <a:ext cx="2590800" cy="3952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404483" name="Rectangle 3"/>
          <p:cNvSpPr>
            <a:spLocks noChangeArrowheads="1"/>
          </p:cNvSpPr>
          <p:nvPr/>
        </p:nvSpPr>
        <p:spPr bwMode="auto">
          <a:xfrm>
            <a:off x="1905001" y="5257801"/>
            <a:ext cx="6678613" cy="519113"/>
          </a:xfrm>
          <a:prstGeom prst="rect">
            <a:avLst/>
          </a:prstGeom>
          <a:noFill/>
          <a:ln>
            <a:noFill/>
          </a:ln>
          <a:effectLst/>
        </p:spPr>
        <p:txBody>
          <a:bodyPr wrap="non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a:ln>
                  <a:noFill/>
                </a:ln>
                <a:solidFill>
                  <a:prstClr val="white"/>
                </a:solidFill>
                <a:effectLst/>
                <a:uLnTx/>
                <a:uFillTx/>
                <a:latin typeface="Arial" pitchFamily="34" charset="0"/>
                <a:ea typeface="+mn-ea"/>
                <a:cs typeface="+mn-cs"/>
              </a:rPr>
              <a:t>9 -</a:t>
            </a:r>
            <a:r>
              <a:rPr kumimoji="0" lang="fr-FR" altLang="fr-FR" sz="2800" b="0" i="0" u="none" strike="noStrike" kern="1200" cap="none" spc="0" normalizeH="0" baseline="0" noProof="0">
                <a:ln>
                  <a:noFill/>
                </a:ln>
                <a:solidFill>
                  <a:prstClr val="white"/>
                </a:solidFill>
                <a:effectLst>
                  <a:outerShdw blurRad="38100" dist="38100" dir="2700000" algn="tl">
                    <a:srgbClr val="C0C0C0"/>
                  </a:outerShdw>
                </a:effectLst>
                <a:uLnTx/>
                <a:uFillTx/>
                <a:latin typeface="Arial" pitchFamily="34" charset="0"/>
                <a:ea typeface="+mn-ea"/>
                <a:cs typeface="+mn-cs"/>
              </a:rPr>
              <a:t> </a:t>
            </a:r>
            <a:r>
              <a:rPr kumimoji="0" lang="fr-FR" altLang="fr-FR" sz="2800" b="0" i="0" u="none" strike="noStrike" kern="1200" cap="none" spc="0" normalizeH="0" baseline="0" noProof="0">
                <a:ln>
                  <a:noFill/>
                </a:ln>
                <a:solidFill>
                  <a:prstClr val="white"/>
                </a:solidFill>
                <a:effectLst/>
                <a:uLnTx/>
                <a:uFillTx/>
                <a:latin typeface="Arial" pitchFamily="34" charset="0"/>
                <a:ea typeface="+mn-ea"/>
                <a:cs typeface="+mn-cs"/>
              </a:rPr>
              <a:t>Vie communautaire, sociale et civique</a:t>
            </a:r>
          </a:p>
        </p:txBody>
      </p:sp>
      <p:sp>
        <p:nvSpPr>
          <p:cNvPr id="404484" name="Rectangle 4"/>
          <p:cNvSpPr>
            <a:spLocks noChangeArrowheads="1"/>
          </p:cNvSpPr>
          <p:nvPr/>
        </p:nvSpPr>
        <p:spPr bwMode="auto">
          <a:xfrm>
            <a:off x="1905001" y="4191001"/>
            <a:ext cx="4937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8 - Grands domaines de la vie</a:t>
            </a:r>
          </a:p>
        </p:txBody>
      </p:sp>
      <p:sp>
        <p:nvSpPr>
          <p:cNvPr id="404485" name="Rectangle 5"/>
          <p:cNvSpPr>
            <a:spLocks noChangeArrowheads="1"/>
          </p:cNvSpPr>
          <p:nvPr/>
        </p:nvSpPr>
        <p:spPr bwMode="auto">
          <a:xfrm>
            <a:off x="1905001" y="2667001"/>
            <a:ext cx="6342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7 - Relations et interactions avec autrui</a:t>
            </a:r>
          </a:p>
        </p:txBody>
      </p:sp>
      <p:sp>
        <p:nvSpPr>
          <p:cNvPr id="404486" name="Rectangle 6"/>
          <p:cNvSpPr>
            <a:spLocks noChangeArrowheads="1"/>
          </p:cNvSpPr>
          <p:nvPr/>
        </p:nvSpPr>
        <p:spPr bwMode="auto">
          <a:xfrm>
            <a:off x="1981201" y="1447801"/>
            <a:ext cx="3154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6 - Vie domestique</a:t>
            </a:r>
          </a:p>
        </p:txBody>
      </p:sp>
      <p:pic>
        <p:nvPicPr>
          <p:cNvPr id="404487" name="Picture 7" descr="love-w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242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88" name="Picture 8" descr="class-v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191000"/>
            <a:ext cx="11430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89" name="Picture 9" descr="cleaner-w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1430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90" name="Picture 10" descr="chef-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371600"/>
            <a:ext cx="11430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91" name="Picture 11" descr="Amitié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1242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92" name="Picture 12" descr="Foo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972300" y="5783264"/>
            <a:ext cx="990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93" name="Picture 13" descr="eglis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655050" y="5783264"/>
            <a:ext cx="990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94" name="Picture 14" descr="shopkeeper-v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0200" y="4191000"/>
            <a:ext cx="11430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1569" name="Rectangle 15"/>
          <p:cNvSpPr>
            <a:spLocks noChangeArrowheads="1"/>
          </p:cNvSpPr>
          <p:nvPr/>
        </p:nvSpPr>
        <p:spPr bwMode="auto">
          <a:xfrm>
            <a:off x="6781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1570" name="Rectangle 16"/>
          <p:cNvSpPr>
            <a:spLocks noChangeArrowheads="1"/>
          </p:cNvSpPr>
          <p:nvPr/>
        </p:nvSpPr>
        <p:spPr bwMode="auto">
          <a:xfrm>
            <a:off x="86106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1571" name="Rectangle 17"/>
          <p:cNvSpPr>
            <a:spLocks noChangeArrowheads="1"/>
          </p:cNvSpPr>
          <p:nvPr/>
        </p:nvSpPr>
        <p:spPr bwMode="auto">
          <a:xfrm>
            <a:off x="64770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1572" name="Rectangle 18"/>
          <p:cNvSpPr>
            <a:spLocks noChangeArrowheads="1"/>
          </p:cNvSpPr>
          <p:nvPr/>
        </p:nvSpPr>
        <p:spPr bwMode="auto">
          <a:xfrm>
            <a:off x="49530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1573" name="Rectangle 19"/>
          <p:cNvSpPr>
            <a:spLocks noChangeArrowheads="1"/>
          </p:cNvSpPr>
          <p:nvPr/>
        </p:nvSpPr>
        <p:spPr bwMode="auto">
          <a:xfrm>
            <a:off x="82296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1575" name="Rectangle 21"/>
          <p:cNvSpPr>
            <a:spLocks noChangeArrowheads="1"/>
          </p:cNvSpPr>
          <p:nvPr/>
        </p:nvSpPr>
        <p:spPr bwMode="auto">
          <a:xfrm>
            <a:off x="99060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1576" name="Rectangle 22"/>
          <p:cNvSpPr>
            <a:spLocks noChangeArrowheads="1"/>
          </p:cNvSpPr>
          <p:nvPr/>
        </p:nvSpPr>
        <p:spPr bwMode="auto">
          <a:xfrm>
            <a:off x="7924800" y="5867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1577" name="Rectangle 23"/>
          <p:cNvSpPr>
            <a:spLocks noChangeArrowheads="1"/>
          </p:cNvSpPr>
          <p:nvPr/>
        </p:nvSpPr>
        <p:spPr bwMode="auto">
          <a:xfrm>
            <a:off x="9601200" y="5867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
        <p:nvSpPr>
          <p:cNvPr id="151578" name="Rectangle 24"/>
          <p:cNvSpPr>
            <a:spLocks noChangeArrowheads="1"/>
          </p:cNvSpPr>
          <p:nvPr/>
        </p:nvSpPr>
        <p:spPr bwMode="auto">
          <a:xfrm>
            <a:off x="9906000" y="6278564"/>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2322574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4486"/>
                                        </p:tgtEl>
                                        <p:attrNameLst>
                                          <p:attrName>style.visibility</p:attrName>
                                        </p:attrNameLst>
                                      </p:cBhvr>
                                      <p:to>
                                        <p:strVal val="visible"/>
                                      </p:to>
                                    </p:set>
                                    <p:anim calcmode="lin" valueType="num">
                                      <p:cBhvr additive="base">
                                        <p:cTn id="7" dur="500" fill="hold"/>
                                        <p:tgtEl>
                                          <p:spTgt spid="404486"/>
                                        </p:tgtEl>
                                        <p:attrNameLst>
                                          <p:attrName>ppt_x</p:attrName>
                                        </p:attrNameLst>
                                      </p:cBhvr>
                                      <p:tavLst>
                                        <p:tav tm="0">
                                          <p:val>
                                            <p:strVal val="0-#ppt_w/2"/>
                                          </p:val>
                                        </p:tav>
                                        <p:tav tm="100000">
                                          <p:val>
                                            <p:strVal val="#ppt_x"/>
                                          </p:val>
                                        </p:tav>
                                      </p:tavLst>
                                    </p:anim>
                                    <p:anim calcmode="lin" valueType="num">
                                      <p:cBhvr additive="base">
                                        <p:cTn id="8" dur="500" fill="hold"/>
                                        <p:tgtEl>
                                          <p:spTgt spid="4044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4489"/>
                                        </p:tgtEl>
                                        <p:attrNameLst>
                                          <p:attrName>style.visibility</p:attrName>
                                        </p:attrNameLst>
                                      </p:cBhvr>
                                      <p:to>
                                        <p:strVal val="visible"/>
                                      </p:to>
                                    </p:set>
                                    <p:anim calcmode="lin" valueType="num">
                                      <p:cBhvr additive="base">
                                        <p:cTn id="13" dur="500" fill="hold"/>
                                        <p:tgtEl>
                                          <p:spTgt spid="404489"/>
                                        </p:tgtEl>
                                        <p:attrNameLst>
                                          <p:attrName>ppt_x</p:attrName>
                                        </p:attrNameLst>
                                      </p:cBhvr>
                                      <p:tavLst>
                                        <p:tav tm="0">
                                          <p:val>
                                            <p:strVal val="0-#ppt_w/2"/>
                                          </p:val>
                                        </p:tav>
                                        <p:tav tm="100000">
                                          <p:val>
                                            <p:strVal val="#ppt_x"/>
                                          </p:val>
                                        </p:tav>
                                      </p:tavLst>
                                    </p:anim>
                                    <p:anim calcmode="lin" valueType="num">
                                      <p:cBhvr additive="base">
                                        <p:cTn id="14" dur="500" fill="hold"/>
                                        <p:tgtEl>
                                          <p:spTgt spid="40448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4490"/>
                                        </p:tgtEl>
                                        <p:attrNameLst>
                                          <p:attrName>style.visibility</p:attrName>
                                        </p:attrNameLst>
                                      </p:cBhvr>
                                      <p:to>
                                        <p:strVal val="visible"/>
                                      </p:to>
                                    </p:set>
                                    <p:anim calcmode="lin" valueType="num">
                                      <p:cBhvr additive="base">
                                        <p:cTn id="19" dur="500" fill="hold"/>
                                        <p:tgtEl>
                                          <p:spTgt spid="404490"/>
                                        </p:tgtEl>
                                        <p:attrNameLst>
                                          <p:attrName>ppt_x</p:attrName>
                                        </p:attrNameLst>
                                      </p:cBhvr>
                                      <p:tavLst>
                                        <p:tav tm="0">
                                          <p:val>
                                            <p:strVal val="0-#ppt_w/2"/>
                                          </p:val>
                                        </p:tav>
                                        <p:tav tm="100000">
                                          <p:val>
                                            <p:strVal val="#ppt_x"/>
                                          </p:val>
                                        </p:tav>
                                      </p:tavLst>
                                    </p:anim>
                                    <p:anim calcmode="lin" valueType="num">
                                      <p:cBhvr additive="base">
                                        <p:cTn id="20" dur="500" fill="hold"/>
                                        <p:tgtEl>
                                          <p:spTgt spid="40449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4485"/>
                                        </p:tgtEl>
                                        <p:attrNameLst>
                                          <p:attrName>style.visibility</p:attrName>
                                        </p:attrNameLst>
                                      </p:cBhvr>
                                      <p:to>
                                        <p:strVal val="visible"/>
                                      </p:to>
                                    </p:set>
                                    <p:anim calcmode="lin" valueType="num">
                                      <p:cBhvr additive="base">
                                        <p:cTn id="25" dur="500" fill="hold"/>
                                        <p:tgtEl>
                                          <p:spTgt spid="404485"/>
                                        </p:tgtEl>
                                        <p:attrNameLst>
                                          <p:attrName>ppt_x</p:attrName>
                                        </p:attrNameLst>
                                      </p:cBhvr>
                                      <p:tavLst>
                                        <p:tav tm="0">
                                          <p:val>
                                            <p:strVal val="0-#ppt_w/2"/>
                                          </p:val>
                                        </p:tav>
                                        <p:tav tm="100000">
                                          <p:val>
                                            <p:strVal val="#ppt_x"/>
                                          </p:val>
                                        </p:tav>
                                      </p:tavLst>
                                    </p:anim>
                                    <p:anim calcmode="lin" valueType="num">
                                      <p:cBhvr additive="base">
                                        <p:cTn id="26" dur="500" fill="hold"/>
                                        <p:tgtEl>
                                          <p:spTgt spid="40448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04491"/>
                                        </p:tgtEl>
                                        <p:attrNameLst>
                                          <p:attrName>style.visibility</p:attrName>
                                        </p:attrNameLst>
                                      </p:cBhvr>
                                      <p:to>
                                        <p:strVal val="visible"/>
                                      </p:to>
                                    </p:set>
                                    <p:anim calcmode="lin" valueType="num">
                                      <p:cBhvr additive="base">
                                        <p:cTn id="31" dur="500" fill="hold"/>
                                        <p:tgtEl>
                                          <p:spTgt spid="404491"/>
                                        </p:tgtEl>
                                        <p:attrNameLst>
                                          <p:attrName>ppt_x</p:attrName>
                                        </p:attrNameLst>
                                      </p:cBhvr>
                                      <p:tavLst>
                                        <p:tav tm="0">
                                          <p:val>
                                            <p:strVal val="0-#ppt_w/2"/>
                                          </p:val>
                                        </p:tav>
                                        <p:tav tm="100000">
                                          <p:val>
                                            <p:strVal val="#ppt_x"/>
                                          </p:val>
                                        </p:tav>
                                      </p:tavLst>
                                    </p:anim>
                                    <p:anim calcmode="lin" valueType="num">
                                      <p:cBhvr additive="base">
                                        <p:cTn id="32" dur="500" fill="hold"/>
                                        <p:tgtEl>
                                          <p:spTgt spid="40449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04487"/>
                                        </p:tgtEl>
                                        <p:attrNameLst>
                                          <p:attrName>style.visibility</p:attrName>
                                        </p:attrNameLst>
                                      </p:cBhvr>
                                      <p:to>
                                        <p:strVal val="visible"/>
                                      </p:to>
                                    </p:set>
                                    <p:anim calcmode="lin" valueType="num">
                                      <p:cBhvr additive="base">
                                        <p:cTn id="37" dur="500" fill="hold"/>
                                        <p:tgtEl>
                                          <p:spTgt spid="404487"/>
                                        </p:tgtEl>
                                        <p:attrNameLst>
                                          <p:attrName>ppt_x</p:attrName>
                                        </p:attrNameLst>
                                      </p:cBhvr>
                                      <p:tavLst>
                                        <p:tav tm="0">
                                          <p:val>
                                            <p:strVal val="0-#ppt_w/2"/>
                                          </p:val>
                                        </p:tav>
                                        <p:tav tm="100000">
                                          <p:val>
                                            <p:strVal val="#ppt_x"/>
                                          </p:val>
                                        </p:tav>
                                      </p:tavLst>
                                    </p:anim>
                                    <p:anim calcmode="lin" valueType="num">
                                      <p:cBhvr additive="base">
                                        <p:cTn id="38" dur="500" fill="hold"/>
                                        <p:tgtEl>
                                          <p:spTgt spid="40448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4484"/>
                                        </p:tgtEl>
                                        <p:attrNameLst>
                                          <p:attrName>style.visibility</p:attrName>
                                        </p:attrNameLst>
                                      </p:cBhvr>
                                      <p:to>
                                        <p:strVal val="visible"/>
                                      </p:to>
                                    </p:set>
                                    <p:anim calcmode="lin" valueType="num">
                                      <p:cBhvr additive="base">
                                        <p:cTn id="43" dur="500" fill="hold"/>
                                        <p:tgtEl>
                                          <p:spTgt spid="404484"/>
                                        </p:tgtEl>
                                        <p:attrNameLst>
                                          <p:attrName>ppt_x</p:attrName>
                                        </p:attrNameLst>
                                      </p:cBhvr>
                                      <p:tavLst>
                                        <p:tav tm="0">
                                          <p:val>
                                            <p:strVal val="0-#ppt_w/2"/>
                                          </p:val>
                                        </p:tav>
                                        <p:tav tm="100000">
                                          <p:val>
                                            <p:strVal val="#ppt_x"/>
                                          </p:val>
                                        </p:tav>
                                      </p:tavLst>
                                    </p:anim>
                                    <p:anim calcmode="lin" valueType="num">
                                      <p:cBhvr additive="base">
                                        <p:cTn id="44" dur="500" fill="hold"/>
                                        <p:tgtEl>
                                          <p:spTgt spid="40448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404488"/>
                                        </p:tgtEl>
                                        <p:attrNameLst>
                                          <p:attrName>style.visibility</p:attrName>
                                        </p:attrNameLst>
                                      </p:cBhvr>
                                      <p:to>
                                        <p:strVal val="visible"/>
                                      </p:to>
                                    </p:set>
                                    <p:anim calcmode="lin" valueType="num">
                                      <p:cBhvr additive="base">
                                        <p:cTn id="49" dur="500" fill="hold"/>
                                        <p:tgtEl>
                                          <p:spTgt spid="404488"/>
                                        </p:tgtEl>
                                        <p:attrNameLst>
                                          <p:attrName>ppt_x</p:attrName>
                                        </p:attrNameLst>
                                      </p:cBhvr>
                                      <p:tavLst>
                                        <p:tav tm="0">
                                          <p:val>
                                            <p:strVal val="0-#ppt_w/2"/>
                                          </p:val>
                                        </p:tav>
                                        <p:tav tm="100000">
                                          <p:val>
                                            <p:strVal val="#ppt_x"/>
                                          </p:val>
                                        </p:tav>
                                      </p:tavLst>
                                    </p:anim>
                                    <p:anim calcmode="lin" valueType="num">
                                      <p:cBhvr additive="base">
                                        <p:cTn id="50" dur="500" fill="hold"/>
                                        <p:tgtEl>
                                          <p:spTgt spid="40448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404494"/>
                                        </p:tgtEl>
                                        <p:attrNameLst>
                                          <p:attrName>style.visibility</p:attrName>
                                        </p:attrNameLst>
                                      </p:cBhvr>
                                      <p:to>
                                        <p:strVal val="visible"/>
                                      </p:to>
                                    </p:set>
                                    <p:anim calcmode="lin" valueType="num">
                                      <p:cBhvr additive="base">
                                        <p:cTn id="55" dur="500" fill="hold"/>
                                        <p:tgtEl>
                                          <p:spTgt spid="404494"/>
                                        </p:tgtEl>
                                        <p:attrNameLst>
                                          <p:attrName>ppt_x</p:attrName>
                                        </p:attrNameLst>
                                      </p:cBhvr>
                                      <p:tavLst>
                                        <p:tav tm="0">
                                          <p:val>
                                            <p:strVal val="0-#ppt_w/2"/>
                                          </p:val>
                                        </p:tav>
                                        <p:tav tm="100000">
                                          <p:val>
                                            <p:strVal val="#ppt_x"/>
                                          </p:val>
                                        </p:tav>
                                      </p:tavLst>
                                    </p:anim>
                                    <p:anim calcmode="lin" valueType="num">
                                      <p:cBhvr additive="base">
                                        <p:cTn id="56" dur="500" fill="hold"/>
                                        <p:tgtEl>
                                          <p:spTgt spid="40449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4483"/>
                                        </p:tgtEl>
                                        <p:attrNameLst>
                                          <p:attrName>style.visibility</p:attrName>
                                        </p:attrNameLst>
                                      </p:cBhvr>
                                      <p:to>
                                        <p:strVal val="visible"/>
                                      </p:to>
                                    </p:set>
                                    <p:anim calcmode="lin" valueType="num">
                                      <p:cBhvr additive="base">
                                        <p:cTn id="61" dur="500" fill="hold"/>
                                        <p:tgtEl>
                                          <p:spTgt spid="404483"/>
                                        </p:tgtEl>
                                        <p:attrNameLst>
                                          <p:attrName>ppt_x</p:attrName>
                                        </p:attrNameLst>
                                      </p:cBhvr>
                                      <p:tavLst>
                                        <p:tav tm="0">
                                          <p:val>
                                            <p:strVal val="0-#ppt_w/2"/>
                                          </p:val>
                                        </p:tav>
                                        <p:tav tm="100000">
                                          <p:val>
                                            <p:strVal val="#ppt_x"/>
                                          </p:val>
                                        </p:tav>
                                      </p:tavLst>
                                    </p:anim>
                                    <p:anim calcmode="lin" valueType="num">
                                      <p:cBhvr additive="base">
                                        <p:cTn id="62" dur="500" fill="hold"/>
                                        <p:tgtEl>
                                          <p:spTgt spid="40448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404492"/>
                                        </p:tgtEl>
                                        <p:attrNameLst>
                                          <p:attrName>style.visibility</p:attrName>
                                        </p:attrNameLst>
                                      </p:cBhvr>
                                      <p:to>
                                        <p:strVal val="visible"/>
                                      </p:to>
                                    </p:set>
                                    <p:anim calcmode="lin" valueType="num">
                                      <p:cBhvr additive="base">
                                        <p:cTn id="67" dur="500" fill="hold"/>
                                        <p:tgtEl>
                                          <p:spTgt spid="404492"/>
                                        </p:tgtEl>
                                        <p:attrNameLst>
                                          <p:attrName>ppt_x</p:attrName>
                                        </p:attrNameLst>
                                      </p:cBhvr>
                                      <p:tavLst>
                                        <p:tav tm="0">
                                          <p:val>
                                            <p:strVal val="0-#ppt_w/2"/>
                                          </p:val>
                                        </p:tav>
                                        <p:tav tm="100000">
                                          <p:val>
                                            <p:strVal val="#ppt_x"/>
                                          </p:val>
                                        </p:tav>
                                      </p:tavLst>
                                    </p:anim>
                                    <p:anim calcmode="lin" valueType="num">
                                      <p:cBhvr additive="base">
                                        <p:cTn id="68" dur="500" fill="hold"/>
                                        <p:tgtEl>
                                          <p:spTgt spid="404492"/>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404493"/>
                                        </p:tgtEl>
                                        <p:attrNameLst>
                                          <p:attrName>style.visibility</p:attrName>
                                        </p:attrNameLst>
                                      </p:cBhvr>
                                      <p:to>
                                        <p:strVal val="visible"/>
                                      </p:to>
                                    </p:set>
                                    <p:anim calcmode="lin" valueType="num">
                                      <p:cBhvr additive="base">
                                        <p:cTn id="73" dur="500" fill="hold"/>
                                        <p:tgtEl>
                                          <p:spTgt spid="404493"/>
                                        </p:tgtEl>
                                        <p:attrNameLst>
                                          <p:attrName>ppt_x</p:attrName>
                                        </p:attrNameLst>
                                      </p:cBhvr>
                                      <p:tavLst>
                                        <p:tav tm="0">
                                          <p:val>
                                            <p:strVal val="0-#ppt_w/2"/>
                                          </p:val>
                                        </p:tav>
                                        <p:tav tm="100000">
                                          <p:val>
                                            <p:strVal val="#ppt_x"/>
                                          </p:val>
                                        </p:tav>
                                      </p:tavLst>
                                    </p:anim>
                                    <p:anim calcmode="lin" valueType="num">
                                      <p:cBhvr additive="base">
                                        <p:cTn id="74" dur="500" fill="hold"/>
                                        <p:tgtEl>
                                          <p:spTgt spid="4044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autoUpdateAnimBg="0"/>
      <p:bldP spid="404484" grpId="0" autoUpdateAnimBg="0"/>
      <p:bldP spid="404485" grpId="0" autoUpdateAnimBg="0"/>
      <p:bldP spid="40448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7815" y="137652"/>
            <a:ext cx="10353762" cy="702872"/>
          </a:xfrm>
        </p:spPr>
        <p:txBody>
          <a:bodyPr/>
          <a:lstStyle/>
          <a:p>
            <a:r>
              <a:rPr lang="fr-FR" dirty="0">
                <a:solidFill>
                  <a:schemeClr val="tx1"/>
                </a:solidFill>
                <a:effectLst/>
              </a:rPr>
              <a:t>Exemple d’entité dans la CIF – version 2025</a:t>
            </a:r>
          </a:p>
        </p:txBody>
      </p:sp>
      <p:sp>
        <p:nvSpPr>
          <p:cNvPr id="4" name="Espace réservé du pied de page 3"/>
          <p:cNvSpPr>
            <a:spLocks noGrp="1"/>
          </p:cNvSpPr>
          <p:nvPr>
            <p:ph type="ftr" sz="quarter" idx="11"/>
          </p:nvPr>
        </p:nvSpPr>
        <p:spPr>
          <a:xfrm>
            <a:off x="0" y="6492875"/>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pic>
        <p:nvPicPr>
          <p:cNvPr id="9" name="Espace réservé du contenu 8" descr="Extrait du site de l'OMS avec les catégories de la CIF en français (titre, code, description, termes exclus, termes de l'index, qualificatifs.">
            <a:extLst>
              <a:ext uri="{FF2B5EF4-FFF2-40B4-BE49-F238E27FC236}">
                <a16:creationId xmlns:a16="http://schemas.microsoft.com/office/drawing/2014/main" id="{2DACF85D-DEE8-32F5-0D36-4ABECF222069}"/>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331309" y="840524"/>
            <a:ext cx="9384205" cy="5652351"/>
          </a:xfrm>
          <a:prstGeom prst="rect">
            <a:avLst/>
          </a:prstGeom>
          <a:effectLst>
            <a:outerShdw blurRad="25400" dir="17880000">
              <a:srgbClr val="000000">
                <a:alpha val="46000"/>
              </a:srgbClr>
            </a:outerShdw>
          </a:effectLst>
        </p:spPr>
      </p:pic>
      <p:sp>
        <p:nvSpPr>
          <p:cNvPr id="10" name="Ellipse 9">
            <a:extLst>
              <a:ext uri="{FF2B5EF4-FFF2-40B4-BE49-F238E27FC236}">
                <a16:creationId xmlns:a16="http://schemas.microsoft.com/office/drawing/2014/main" id="{F9E3B57E-76A5-441F-FCC1-8BC4ADFC9BA1}"/>
              </a:ext>
            </a:extLst>
          </p:cNvPr>
          <p:cNvSpPr/>
          <p:nvPr/>
        </p:nvSpPr>
        <p:spPr>
          <a:xfrm>
            <a:off x="6662416" y="1129687"/>
            <a:ext cx="3053098" cy="365126"/>
          </a:xfrm>
          <a:prstGeom prst="ellipse">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ZoneTexte 11">
            <a:extLst>
              <a:ext uri="{FF2B5EF4-FFF2-40B4-BE49-F238E27FC236}">
                <a16:creationId xmlns:a16="http://schemas.microsoft.com/office/drawing/2014/main" id="{625C319B-709D-1949-3AFC-2CCF4ABF710E}"/>
              </a:ext>
            </a:extLst>
          </p:cNvPr>
          <p:cNvSpPr txBox="1"/>
          <p:nvPr/>
        </p:nvSpPr>
        <p:spPr>
          <a:xfrm>
            <a:off x="9903126" y="925539"/>
            <a:ext cx="2111913" cy="193899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anose="020B0604020202020204"/>
                <a:ea typeface="+mn-ea"/>
                <a:cs typeface="+mn-cs"/>
              </a:rPr>
              <a:t>Identifiant unique à l’échelle numérique, d’Internet</a:t>
            </a:r>
          </a:p>
        </p:txBody>
      </p:sp>
      <p:sp>
        <p:nvSpPr>
          <p:cNvPr id="13" name="Ellipse 12">
            <a:extLst>
              <a:ext uri="{FF2B5EF4-FFF2-40B4-BE49-F238E27FC236}">
                <a16:creationId xmlns:a16="http://schemas.microsoft.com/office/drawing/2014/main" id="{42D86E66-EA71-C577-8E4E-B3D62FE7DCC8}"/>
              </a:ext>
            </a:extLst>
          </p:cNvPr>
          <p:cNvSpPr/>
          <p:nvPr/>
        </p:nvSpPr>
        <p:spPr>
          <a:xfrm>
            <a:off x="227896" y="925539"/>
            <a:ext cx="1295550" cy="365125"/>
          </a:xfrm>
          <a:prstGeom prst="ellipse">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4" name="Connecteur droit avec flèche 13" descr="vertu">
            <a:extLst>
              <a:ext uri="{FF2B5EF4-FFF2-40B4-BE49-F238E27FC236}">
                <a16:creationId xmlns:a16="http://schemas.microsoft.com/office/drawing/2014/main" id="{E2BDA7E4-EC26-3A18-0B75-D79D7FFF217A}"/>
              </a:ext>
            </a:extLst>
          </p:cNvPr>
          <p:cNvCxnSpPr>
            <a:cxnSpLocks/>
            <a:stCxn id="13" idx="6"/>
          </p:cNvCxnSpPr>
          <p:nvPr/>
        </p:nvCxnSpPr>
        <p:spPr>
          <a:xfrm>
            <a:off x="1523446" y="1108102"/>
            <a:ext cx="8475576" cy="323237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6005EAD6-4835-060C-6FCA-1540CDBE0F74}"/>
              </a:ext>
            </a:extLst>
          </p:cNvPr>
          <p:cNvSpPr txBox="1"/>
          <p:nvPr/>
        </p:nvSpPr>
        <p:spPr>
          <a:xfrm>
            <a:off x="9999022" y="3924976"/>
            <a:ext cx="2111913" cy="156966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anose="020B0604020202020204"/>
                <a:ea typeface="+mn-ea"/>
                <a:cs typeface="+mn-cs"/>
              </a:rPr>
              <a:t>d550 Manger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Arial" panose="020B0604020202020204"/>
                <a:ea typeface="+mn-ea"/>
                <a:cs typeface="+mn-cs"/>
              </a:rPr>
              <a:t>Code </a:t>
            </a:r>
            <a:r>
              <a:rPr kumimoji="0" lang="fr-FR" sz="2400" b="0" i="0" u="none" strike="noStrike" kern="1200" cap="none" spc="0" normalizeH="0" baseline="0" noProof="0" dirty="0" err="1">
                <a:ln>
                  <a:noFill/>
                </a:ln>
                <a:solidFill>
                  <a:prstClr val="white"/>
                </a:solidFill>
                <a:effectLst/>
                <a:uLnTx/>
                <a:uFillTx/>
                <a:latin typeface="Arial" panose="020B0604020202020204"/>
                <a:ea typeface="+mn-ea"/>
                <a:cs typeface="+mn-cs"/>
              </a:rPr>
              <a:t>lettre+chiffres</a:t>
            </a:r>
            <a:r>
              <a:rPr kumimoji="0" lang="fr-FR" sz="2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41813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chemeClr val="tx1"/>
                </a:solidFill>
                <a:effectLst/>
                <a:uLnTx/>
                <a:uFillTx/>
                <a:latin typeface="+mn-lt"/>
                <a:ea typeface="+mn-ea"/>
                <a:cs typeface="+mn-cs"/>
              </a:rPr>
              <a:t>Une personne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chemeClr val="tx1"/>
                </a:solidFill>
                <a:effectLst/>
                <a:uLnTx/>
                <a:uFillTx/>
                <a:latin typeface="+mn-lt"/>
                <a:ea typeface="+mn-ea"/>
                <a:cs typeface="+mn-cs"/>
              </a:rPr>
              <a:t>ne se réduit pas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chemeClr val="tx1"/>
                </a:solidFill>
                <a:effectLst/>
                <a:uLnTx/>
                <a:uFillTx/>
                <a:latin typeface="+mn-lt"/>
                <a:ea typeface="+mn-ea"/>
                <a:cs typeface="+mn-cs"/>
              </a:rPr>
              <a:t>à l’activité qu’elle réalise dans une seule situation donnée,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chemeClr val="tx1"/>
                </a:solidFill>
                <a:effectLst/>
                <a:uLnTx/>
                <a:uFillTx/>
                <a:latin typeface="+mn-lt"/>
                <a:ea typeface="+mn-ea"/>
                <a:cs typeface="+mn-cs"/>
              </a:rPr>
              <a:t>ni aux limitations qu’elle peut avoir pour réaliser cette activité</a:t>
            </a:r>
          </a:p>
        </p:txBody>
      </p:sp>
      <p:sp>
        <p:nvSpPr>
          <p:cNvPr id="4" name="Espace réservé du pied de pag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EHESP - CC OMS FCI-CIF - 2026</a:t>
            </a:r>
            <a:endParaRPr kumimoji="0" lang="fr-FR"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721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Text Box 3"/>
          <p:cNvSpPr txBox="1">
            <a:spLocks noGrp="1" noChangeArrowheads="1"/>
          </p:cNvSpPr>
          <p:nvPr>
            <p:ph type="title" idx="4294967295"/>
          </p:nvPr>
        </p:nvSpPr>
        <p:spPr bwMode="auto">
          <a:xfrm>
            <a:off x="1828800" y="838201"/>
            <a:ext cx="8001000" cy="255454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Les </a:t>
            </a:r>
            <a:r>
              <a:rPr kumimoji="0" lang="fr-FR" altLang="fr-FR" sz="3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facteurs environnementaux (e)</a:t>
            </a:r>
            <a:r>
              <a:rPr kumimoji="0" lang="fr-FR" altLang="fr-FR"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fr-FR" altLang="fr-FR"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constituent l’environnement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physique, social et attitudinal</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dans lequel les gens vivent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et mènent leur vie.</a:t>
            </a:r>
          </a:p>
        </p:txBody>
      </p:sp>
      <p:sp>
        <p:nvSpPr>
          <p:cNvPr id="160773" name="Rectangle 5" descr="verture"/>
          <p:cNvSpPr>
            <a:spLocks noChangeArrowheads="1"/>
          </p:cNvSpPr>
          <p:nvPr/>
        </p:nvSpPr>
        <p:spPr bwMode="auto">
          <a:xfrm>
            <a:off x="8458200" y="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18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0774" name="Text Box 6"/>
          <p:cNvSpPr txBox="1">
            <a:spLocks noChangeArrowheads="1"/>
          </p:cNvSpPr>
          <p:nvPr/>
        </p:nvSpPr>
        <p:spPr bwMode="auto">
          <a:xfrm>
            <a:off x="2362200" y="5562601"/>
            <a:ext cx="2971800" cy="8309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Facteurs environnementaux</a:t>
            </a:r>
          </a:p>
        </p:txBody>
      </p:sp>
      <p:sp>
        <p:nvSpPr>
          <p:cNvPr id="160775" name="Line 7"/>
          <p:cNvSpPr>
            <a:spLocks noChangeShapeType="1"/>
          </p:cNvSpPr>
          <p:nvPr/>
        </p:nvSpPr>
        <p:spPr bwMode="auto">
          <a:xfrm flipV="1">
            <a:off x="3276600" y="4876800"/>
            <a:ext cx="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0776" name="Line 8"/>
          <p:cNvSpPr>
            <a:spLocks noChangeShapeType="1"/>
          </p:cNvSpPr>
          <p:nvPr/>
        </p:nvSpPr>
        <p:spPr bwMode="auto">
          <a:xfrm flipV="1">
            <a:off x="4495800" y="4876800"/>
            <a:ext cx="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0777" name="Line 9"/>
          <p:cNvSpPr>
            <a:spLocks noChangeShapeType="1"/>
          </p:cNvSpPr>
          <p:nvPr/>
        </p:nvSpPr>
        <p:spPr bwMode="auto">
          <a:xfrm>
            <a:off x="5334000" y="6019800"/>
            <a:ext cx="1219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0778" name="Text Box 10"/>
          <p:cNvSpPr txBox="1">
            <a:spLocks noChangeArrowheads="1"/>
          </p:cNvSpPr>
          <p:nvPr/>
        </p:nvSpPr>
        <p:spPr bwMode="auto">
          <a:xfrm>
            <a:off x="2895600" y="3505200"/>
            <a:ext cx="579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3200" b="1" i="0" u="none" strike="noStrike" kern="1200" cap="none" spc="0" normalizeH="0" baseline="0" noProof="0">
                <a:ln>
                  <a:noFill/>
                </a:ln>
                <a:solidFill>
                  <a:srgbClr val="CC0000"/>
                </a:solidFill>
                <a:effectLst/>
                <a:uLnTx/>
                <a:uFillTx/>
                <a:latin typeface="Arial" panose="020B0604020202020204" pitchFamily="34" charset="0"/>
                <a:ea typeface="+mn-ea"/>
                <a:cs typeface="+mn-cs"/>
              </a:rPr>
              <a:t>Codes qualificatifs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3200" b="1" i="0" u="none" strike="noStrike" kern="1200" cap="none" spc="0" normalizeH="0" baseline="0" noProof="0">
                <a:ln>
                  <a:noFill/>
                </a:ln>
                <a:solidFill>
                  <a:srgbClr val="CC0000"/>
                </a:solidFill>
                <a:effectLst/>
                <a:uLnTx/>
                <a:uFillTx/>
                <a:latin typeface="Arial" panose="020B0604020202020204" pitchFamily="34" charset="0"/>
                <a:ea typeface="+mn-ea"/>
                <a:cs typeface="+mn-cs"/>
              </a:rPr>
              <a:t>obstacles</a:t>
            </a:r>
            <a:r>
              <a:rPr kumimoji="0" lang="fr-FR" altLang="fr-FR" sz="3200" b="0" i="0" u="none" strike="noStrike" kern="1200" cap="none" spc="0" normalizeH="0" baseline="0" noProof="0">
                <a:ln>
                  <a:noFill/>
                </a:ln>
                <a:solidFill>
                  <a:srgbClr val="CC0000"/>
                </a:solidFill>
                <a:effectLst/>
                <a:uLnTx/>
                <a:uFillTx/>
                <a:latin typeface="Arial" panose="020B0604020202020204" pitchFamily="34" charset="0"/>
                <a:ea typeface="+mn-ea"/>
                <a:cs typeface="+mn-cs"/>
              </a:rPr>
              <a:t> et / ou </a:t>
            </a:r>
            <a:r>
              <a:rPr kumimoji="0" lang="fr-FR" altLang="fr-FR" sz="3200" b="1" i="0" u="none" strike="noStrike" kern="1200" cap="none" spc="0" normalizeH="0" baseline="0" noProof="0">
                <a:ln>
                  <a:noFill/>
                </a:ln>
                <a:solidFill>
                  <a:srgbClr val="CC0000"/>
                </a:solidFill>
                <a:effectLst/>
                <a:uLnTx/>
                <a:uFillTx/>
                <a:latin typeface="Arial" panose="020B0604020202020204" pitchFamily="34" charset="0"/>
                <a:ea typeface="+mn-ea"/>
                <a:cs typeface="+mn-cs"/>
              </a:rPr>
              <a:t>facilitateurs</a:t>
            </a:r>
          </a:p>
        </p:txBody>
      </p:sp>
      <p:sp>
        <p:nvSpPr>
          <p:cNvPr id="2" name="Espace réservé du pied de page 1"/>
          <p:cNvSpPr>
            <a:spLocks noGrp="1"/>
          </p:cNvSpPr>
          <p:nvPr>
            <p:ph type="ftr" sz="quarter" idx="11"/>
          </p:nvPr>
        </p:nvSpPr>
        <p:spPr>
          <a:xfrm>
            <a:off x="9448800" y="5883275"/>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3" name="ZoneTexte 12"/>
          <p:cNvSpPr txBox="1"/>
          <p:nvPr/>
        </p:nvSpPr>
        <p:spPr>
          <a:xfrm rot="21000403">
            <a:off x="8775461" y="5760281"/>
            <a:ext cx="2989403" cy="523220"/>
          </a:xfrm>
          <a:prstGeom prst="rect">
            <a:avLst/>
          </a:prstGeom>
          <a:solidFill>
            <a:srgbClr val="CCFF66"/>
          </a:solidFill>
          <a:ln>
            <a:solidFill>
              <a:srgbClr val="CCFF66"/>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Modèle social</a:t>
            </a:r>
          </a:p>
        </p:txBody>
      </p:sp>
    </p:spTree>
    <p:extLst>
      <p:ext uri="{BB962C8B-B14F-4D97-AF65-F5344CB8AC3E}">
        <p14:creationId xmlns:p14="http://schemas.microsoft.com/office/powerpoint/2010/main" val="388688097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8275"/>
                                        </p:tgtEl>
                                        <p:attrNameLst>
                                          <p:attrName>style.visibility</p:attrName>
                                        </p:attrNameLst>
                                      </p:cBhvr>
                                      <p:to>
                                        <p:strVal val="visible"/>
                                      </p:to>
                                    </p:set>
                                    <p:anim calcmode="lin" valueType="num">
                                      <p:cBhvr additive="base">
                                        <p:cTn id="7" dur="500" fill="hold"/>
                                        <p:tgtEl>
                                          <p:spTgt spid="438275"/>
                                        </p:tgtEl>
                                        <p:attrNameLst>
                                          <p:attrName>ppt_x</p:attrName>
                                        </p:attrNameLst>
                                      </p:cBhvr>
                                      <p:tavLst>
                                        <p:tav tm="0">
                                          <p:val>
                                            <p:strVal val="1+#ppt_w/2"/>
                                          </p:val>
                                        </p:tav>
                                        <p:tav tm="100000">
                                          <p:val>
                                            <p:strVal val="#ppt_x"/>
                                          </p:val>
                                        </p:tav>
                                      </p:tavLst>
                                    </p:anim>
                                    <p:anim calcmode="lin" valueType="num">
                                      <p:cBhvr additive="base">
                                        <p:cTn id="8" dur="500" fill="hold"/>
                                        <p:tgtEl>
                                          <p:spTgt spid="438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2"/>
          <p:cNvSpPr>
            <a:spLocks noGrp="1" noChangeArrowheads="1"/>
          </p:cNvSpPr>
          <p:nvPr>
            <p:ph type="title"/>
          </p:nvPr>
        </p:nvSpPr>
        <p:spPr>
          <a:xfrm>
            <a:off x="1828800" y="304800"/>
            <a:ext cx="8534400" cy="1143000"/>
          </a:xfrm>
        </p:spPr>
        <p:txBody>
          <a:bodyPr/>
          <a:lstStyle/>
          <a:p>
            <a:pPr eaLnBrk="1" hangingPunct="1"/>
            <a:r>
              <a:rPr lang="fr-FR" altLang="fr-FR" sz="2800" b="1" dirty="0">
                <a:solidFill>
                  <a:schemeClr val="tx1"/>
                </a:solidFill>
              </a:rPr>
              <a:t>Chapitre 1</a:t>
            </a:r>
            <a:br>
              <a:rPr lang="fr-FR" altLang="fr-FR" sz="2800" b="1" dirty="0">
                <a:solidFill>
                  <a:schemeClr val="tx1"/>
                </a:solidFill>
              </a:rPr>
            </a:br>
            <a:r>
              <a:rPr lang="fr-FR" altLang="fr-FR" sz="2800" b="1" dirty="0">
                <a:solidFill>
                  <a:schemeClr val="tx1"/>
                </a:solidFill>
              </a:rPr>
              <a:t>Produits et systèmes techniques</a:t>
            </a:r>
          </a:p>
        </p:txBody>
      </p:sp>
      <p:sp>
        <p:nvSpPr>
          <p:cNvPr id="152581" name="Rectangle 3"/>
          <p:cNvSpPr>
            <a:spLocks noGrp="1" noChangeArrowheads="1"/>
          </p:cNvSpPr>
          <p:nvPr>
            <p:ph idx="1"/>
          </p:nvPr>
        </p:nvSpPr>
        <p:spPr>
          <a:xfrm>
            <a:off x="2133600" y="1404939"/>
            <a:ext cx="7924800" cy="4843461"/>
          </a:xfrm>
          <a:solidFill>
            <a:srgbClr val="CCFF33"/>
          </a:solidFill>
        </p:spPr>
        <p:txBody>
          <a:bodyPr>
            <a:noAutofit/>
          </a:bodyPr>
          <a:lstStyle/>
          <a:p>
            <a:pPr marL="36900" indent="0" eaLnBrk="1" hangingPunct="1">
              <a:lnSpc>
                <a:spcPct val="90000"/>
              </a:lnSpc>
              <a:spcBef>
                <a:spcPct val="0"/>
              </a:spcBef>
              <a:buNone/>
            </a:pPr>
            <a:r>
              <a:rPr lang="fr-FR" altLang="fr-FR" sz="2400" b="0" dirty="0">
                <a:solidFill>
                  <a:schemeClr val="bg1"/>
                </a:solidFill>
                <a:effectLst/>
              </a:rPr>
              <a:t>Liés à différents domaines de la vie :</a:t>
            </a:r>
          </a:p>
          <a:p>
            <a:pPr marL="36900" indent="0" eaLnBrk="1" hangingPunct="1">
              <a:lnSpc>
                <a:spcPct val="90000"/>
              </a:lnSpc>
              <a:spcBef>
                <a:spcPct val="0"/>
              </a:spcBef>
              <a:buNone/>
            </a:pPr>
            <a:endParaRPr lang="fr-FR" altLang="fr-FR" sz="2400" b="0" dirty="0">
              <a:solidFill>
                <a:schemeClr val="bg1"/>
              </a:solidFill>
              <a:effectLst/>
            </a:endParaRPr>
          </a:p>
          <a:p>
            <a:pPr marL="36900" indent="0" eaLnBrk="1" hangingPunct="1">
              <a:lnSpc>
                <a:spcPct val="90000"/>
              </a:lnSpc>
              <a:spcBef>
                <a:spcPct val="0"/>
              </a:spcBef>
              <a:buNone/>
            </a:pPr>
            <a:r>
              <a:rPr lang="fr-FR" altLang="fr-FR" sz="2400" b="0" dirty="0">
                <a:solidFill>
                  <a:schemeClr val="bg1"/>
                </a:solidFill>
                <a:effectLst/>
              </a:rPr>
              <a:t>Consommation personnelle, y compris médicaments</a:t>
            </a:r>
          </a:p>
          <a:p>
            <a:pPr marL="36900" indent="0" eaLnBrk="1" hangingPunct="1">
              <a:lnSpc>
                <a:spcPct val="90000"/>
              </a:lnSpc>
              <a:spcBef>
                <a:spcPct val="0"/>
              </a:spcBef>
              <a:buNone/>
            </a:pPr>
            <a:r>
              <a:rPr lang="fr-FR" altLang="fr-FR" sz="2400" b="0" dirty="0">
                <a:solidFill>
                  <a:schemeClr val="bg1"/>
                </a:solidFill>
                <a:effectLst/>
              </a:rPr>
              <a:t>Vie quotidienne </a:t>
            </a:r>
          </a:p>
          <a:p>
            <a:pPr marL="36900" indent="0" eaLnBrk="1" hangingPunct="1">
              <a:lnSpc>
                <a:spcPct val="90000"/>
              </a:lnSpc>
              <a:spcBef>
                <a:spcPct val="0"/>
              </a:spcBef>
              <a:buNone/>
            </a:pPr>
            <a:r>
              <a:rPr lang="fr-FR" altLang="fr-FR" sz="2400" b="0" dirty="0">
                <a:solidFill>
                  <a:schemeClr val="bg1"/>
                </a:solidFill>
                <a:effectLst/>
              </a:rPr>
              <a:t>Mobilité, transports</a:t>
            </a:r>
          </a:p>
          <a:p>
            <a:pPr marL="36900" indent="0" eaLnBrk="1" hangingPunct="1">
              <a:lnSpc>
                <a:spcPct val="90000"/>
              </a:lnSpc>
              <a:spcBef>
                <a:spcPct val="0"/>
              </a:spcBef>
              <a:buNone/>
            </a:pPr>
            <a:r>
              <a:rPr lang="fr-FR" altLang="fr-FR" sz="2400" b="0" dirty="0">
                <a:solidFill>
                  <a:schemeClr val="bg1"/>
                </a:solidFill>
                <a:effectLst/>
              </a:rPr>
              <a:t>Communication</a:t>
            </a:r>
          </a:p>
          <a:p>
            <a:pPr marL="36900" indent="0" eaLnBrk="1" hangingPunct="1">
              <a:lnSpc>
                <a:spcPct val="90000"/>
              </a:lnSpc>
              <a:spcBef>
                <a:spcPct val="0"/>
              </a:spcBef>
              <a:buNone/>
            </a:pPr>
            <a:r>
              <a:rPr lang="fr-FR" altLang="fr-FR" sz="2400" b="0" dirty="0">
                <a:solidFill>
                  <a:schemeClr val="bg1"/>
                </a:solidFill>
                <a:effectLst/>
                <a:cs typeface="Arial" panose="020B0604020202020204" pitchFamily="34" charset="0"/>
              </a:rPr>
              <a:t>É</a:t>
            </a:r>
            <a:r>
              <a:rPr lang="fr-FR" altLang="fr-FR" sz="2400" b="0" dirty="0">
                <a:solidFill>
                  <a:schemeClr val="bg1"/>
                </a:solidFill>
                <a:effectLst/>
              </a:rPr>
              <a:t>ducation </a:t>
            </a:r>
          </a:p>
          <a:p>
            <a:pPr marL="36900" indent="0" eaLnBrk="1" hangingPunct="1">
              <a:lnSpc>
                <a:spcPct val="90000"/>
              </a:lnSpc>
              <a:spcBef>
                <a:spcPct val="0"/>
              </a:spcBef>
              <a:buNone/>
            </a:pPr>
            <a:r>
              <a:rPr lang="fr-FR" altLang="fr-FR" sz="2400" b="0" dirty="0">
                <a:solidFill>
                  <a:schemeClr val="bg1"/>
                </a:solidFill>
                <a:effectLst/>
              </a:rPr>
              <a:t>Commerce / Industrie / Emploi</a:t>
            </a:r>
          </a:p>
          <a:p>
            <a:pPr marL="36900" indent="0" eaLnBrk="1" hangingPunct="1">
              <a:lnSpc>
                <a:spcPct val="90000"/>
              </a:lnSpc>
              <a:spcBef>
                <a:spcPct val="0"/>
              </a:spcBef>
              <a:buNone/>
            </a:pPr>
            <a:r>
              <a:rPr lang="fr-FR" altLang="fr-FR" sz="2400" b="0" dirty="0">
                <a:solidFill>
                  <a:schemeClr val="bg1"/>
                </a:solidFill>
                <a:effectLst/>
              </a:rPr>
              <a:t>Culture / Loisirs / Sport</a:t>
            </a:r>
          </a:p>
          <a:p>
            <a:pPr marL="36900" indent="0" eaLnBrk="1" hangingPunct="1">
              <a:lnSpc>
                <a:spcPct val="90000"/>
              </a:lnSpc>
              <a:spcBef>
                <a:spcPct val="0"/>
              </a:spcBef>
              <a:buNone/>
            </a:pPr>
            <a:r>
              <a:rPr lang="fr-FR" altLang="fr-FR" sz="2400" b="0" dirty="0">
                <a:solidFill>
                  <a:schemeClr val="bg1"/>
                </a:solidFill>
                <a:effectLst/>
              </a:rPr>
              <a:t>Pratique religieuse / Activités spirituelles</a:t>
            </a:r>
          </a:p>
          <a:p>
            <a:pPr marL="36900" indent="0" eaLnBrk="1" hangingPunct="1">
              <a:lnSpc>
                <a:spcPct val="90000"/>
              </a:lnSpc>
              <a:spcBef>
                <a:spcPct val="0"/>
              </a:spcBef>
              <a:buNone/>
            </a:pPr>
            <a:r>
              <a:rPr lang="fr-FR" altLang="fr-FR" sz="2400" b="0" dirty="0">
                <a:solidFill>
                  <a:schemeClr val="bg1"/>
                </a:solidFill>
                <a:effectLst/>
              </a:rPr>
              <a:t>Bâtiments publics / privés</a:t>
            </a:r>
          </a:p>
          <a:p>
            <a:pPr marL="36900" indent="0" eaLnBrk="1" hangingPunct="1">
              <a:lnSpc>
                <a:spcPct val="90000"/>
              </a:lnSpc>
              <a:spcBef>
                <a:spcPct val="0"/>
              </a:spcBef>
              <a:buNone/>
            </a:pPr>
            <a:r>
              <a:rPr lang="fr-FR" altLang="fr-FR" sz="2400" b="0" dirty="0">
                <a:solidFill>
                  <a:schemeClr val="bg1"/>
                </a:solidFill>
                <a:effectLst/>
              </a:rPr>
              <a:t>Aménagement du territoire, …</a:t>
            </a:r>
            <a:endParaRPr lang="fr-FR" altLang="fr-FR" sz="2400" dirty="0">
              <a:solidFill>
                <a:schemeClr val="bg1"/>
              </a:solidFill>
              <a:effectLst/>
            </a:endParaRPr>
          </a:p>
        </p:txBody>
      </p:sp>
      <p:sp>
        <p:nvSpPr>
          <p:cNvPr id="6" name="Espace réservé du pied de page 3"/>
          <p:cNvSpPr>
            <a:spLocks noGrp="1"/>
          </p:cNvSpPr>
          <p:nvPr>
            <p:ph type="ftr" sz="quarter" idx="11"/>
          </p:nvPr>
        </p:nvSpPr>
        <p:spPr>
          <a:xfrm>
            <a:off x="0" y="6484938"/>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52582" name="Rectangle 4"/>
          <p:cNvSpPr>
            <a:spLocks noChangeArrowheads="1"/>
          </p:cNvSpPr>
          <p:nvPr/>
        </p:nvSpPr>
        <p:spPr bwMode="auto">
          <a:xfrm>
            <a:off x="3649664" y="6575425"/>
            <a:ext cx="7018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http://hcmc.uvic.ca/clipart/; http://www.picto.qc.ca/; http://www.freeclipartisland.com/; http://www.unapei.org/</a:t>
            </a:r>
          </a:p>
        </p:txBody>
      </p:sp>
    </p:spTree>
    <p:extLst>
      <p:ext uri="{BB962C8B-B14F-4D97-AF65-F5344CB8AC3E}">
        <p14:creationId xmlns:p14="http://schemas.microsoft.com/office/powerpoint/2010/main" val="1288656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2"/>
          <p:cNvSpPr>
            <a:spLocks noGrp="1" noChangeArrowheads="1"/>
          </p:cNvSpPr>
          <p:nvPr>
            <p:ph type="title"/>
          </p:nvPr>
        </p:nvSpPr>
        <p:spPr>
          <a:xfrm>
            <a:off x="2286000" y="0"/>
            <a:ext cx="7772400" cy="1447800"/>
          </a:xfrm>
        </p:spPr>
        <p:txBody>
          <a:bodyPr/>
          <a:lstStyle/>
          <a:p>
            <a:pPr eaLnBrk="1" hangingPunct="1"/>
            <a:r>
              <a:rPr lang="fr-FR" altLang="fr-FR" sz="2400" b="1" dirty="0">
                <a:solidFill>
                  <a:schemeClr val="tx1"/>
                </a:solidFill>
              </a:rPr>
              <a:t>Chapitre 2</a:t>
            </a:r>
            <a:br>
              <a:rPr lang="fr-FR" altLang="fr-FR" sz="2400" b="1" dirty="0">
                <a:solidFill>
                  <a:schemeClr val="tx1"/>
                </a:solidFill>
              </a:rPr>
            </a:br>
            <a:r>
              <a:rPr lang="fr-FR" altLang="fr-FR" sz="3200" b="1" dirty="0">
                <a:solidFill>
                  <a:schemeClr val="tx1"/>
                </a:solidFill>
              </a:rPr>
              <a:t>Environnement</a:t>
            </a:r>
            <a:r>
              <a:rPr lang="fr-FR" altLang="fr-FR" sz="2400" b="1" dirty="0">
                <a:solidFill>
                  <a:schemeClr val="tx1"/>
                </a:solidFill>
              </a:rPr>
              <a:t> </a:t>
            </a:r>
            <a:r>
              <a:rPr lang="fr-FR" altLang="fr-FR" sz="3200" b="1" dirty="0">
                <a:solidFill>
                  <a:schemeClr val="tx1"/>
                </a:solidFill>
              </a:rPr>
              <a:t>naturel</a:t>
            </a:r>
            <a:r>
              <a:rPr lang="fr-FR" altLang="fr-FR" sz="2400" b="1" dirty="0">
                <a:solidFill>
                  <a:schemeClr val="tx1"/>
                </a:solidFill>
              </a:rPr>
              <a:t> et changements apportés par l’homme à l’environnement</a:t>
            </a:r>
          </a:p>
        </p:txBody>
      </p:sp>
      <p:sp>
        <p:nvSpPr>
          <p:cNvPr id="14" name="Espace réservé du pied de page 3"/>
          <p:cNvSpPr>
            <a:spLocks noGrp="1"/>
          </p:cNvSpPr>
          <p:nvPr>
            <p:ph type="ftr" sz="quarter" idx="11"/>
          </p:nvPr>
        </p:nvSpPr>
        <p:spPr>
          <a:xfrm>
            <a:off x="0" y="6479981"/>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53605" name="Text Box 3"/>
          <p:cNvSpPr txBox="1">
            <a:spLocks noChangeArrowheads="1"/>
          </p:cNvSpPr>
          <p:nvPr/>
        </p:nvSpPr>
        <p:spPr bwMode="auto">
          <a:xfrm>
            <a:off x="1981200" y="1600201"/>
            <a:ext cx="3505200" cy="519113"/>
          </a:xfrm>
          <a:prstGeom prst="rect">
            <a:avLst/>
          </a:prstGeom>
          <a:solidFill>
            <a:srgbClr val="99FFCC"/>
          </a:solidFill>
          <a:ln>
            <a:noFill/>
          </a:ln>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Géographie physique</a:t>
            </a:r>
          </a:p>
        </p:txBody>
      </p:sp>
      <p:sp>
        <p:nvSpPr>
          <p:cNvPr id="153606" name="Text Box 4"/>
          <p:cNvSpPr txBox="1">
            <a:spLocks noChangeArrowheads="1"/>
          </p:cNvSpPr>
          <p:nvPr/>
        </p:nvSpPr>
        <p:spPr bwMode="auto">
          <a:xfrm>
            <a:off x="3581400" y="2209801"/>
            <a:ext cx="1905000" cy="519113"/>
          </a:xfrm>
          <a:prstGeom prst="rect">
            <a:avLst/>
          </a:prstGeom>
          <a:solidFill>
            <a:srgbClr val="99FFCC"/>
          </a:solidFill>
          <a:ln>
            <a:noFill/>
          </a:ln>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Population</a:t>
            </a:r>
          </a:p>
        </p:txBody>
      </p:sp>
      <p:sp>
        <p:nvSpPr>
          <p:cNvPr id="153607" name="Text Box 5"/>
          <p:cNvSpPr txBox="1">
            <a:spLocks noChangeArrowheads="1"/>
          </p:cNvSpPr>
          <p:nvPr/>
        </p:nvSpPr>
        <p:spPr bwMode="auto">
          <a:xfrm>
            <a:off x="3048000" y="2819401"/>
            <a:ext cx="2438400" cy="519113"/>
          </a:xfrm>
          <a:prstGeom prst="rect">
            <a:avLst/>
          </a:prstGeom>
          <a:solidFill>
            <a:srgbClr val="99FFCC"/>
          </a:solidFill>
          <a:ln>
            <a:noFill/>
          </a:ln>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Flore et faune</a:t>
            </a:r>
          </a:p>
        </p:txBody>
      </p:sp>
      <p:sp>
        <p:nvSpPr>
          <p:cNvPr id="153608" name="Text Box 6"/>
          <p:cNvSpPr txBox="1">
            <a:spLocks noChangeArrowheads="1"/>
          </p:cNvSpPr>
          <p:nvPr/>
        </p:nvSpPr>
        <p:spPr bwMode="auto">
          <a:xfrm>
            <a:off x="4191000" y="3429001"/>
            <a:ext cx="1295400" cy="519113"/>
          </a:xfrm>
          <a:prstGeom prst="rect">
            <a:avLst/>
          </a:prstGeom>
          <a:solidFill>
            <a:srgbClr val="99FFCC"/>
          </a:solidFill>
          <a:ln>
            <a:noFill/>
          </a:ln>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Climat</a:t>
            </a:r>
          </a:p>
        </p:txBody>
      </p:sp>
      <p:sp>
        <p:nvSpPr>
          <p:cNvPr id="153609" name="Text Box 7"/>
          <p:cNvSpPr txBox="1">
            <a:spLocks noChangeArrowheads="1"/>
          </p:cNvSpPr>
          <p:nvPr/>
        </p:nvSpPr>
        <p:spPr bwMode="auto">
          <a:xfrm>
            <a:off x="5562600" y="4038601"/>
            <a:ext cx="1600200" cy="519113"/>
          </a:xfrm>
          <a:prstGeom prst="rect">
            <a:avLst/>
          </a:prstGeom>
          <a:solidFill>
            <a:srgbClr val="99FFCC"/>
          </a:solidFill>
          <a:ln>
            <a:noFill/>
          </a:ln>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Lumière</a:t>
            </a:r>
          </a:p>
        </p:txBody>
      </p:sp>
      <p:sp>
        <p:nvSpPr>
          <p:cNvPr id="153610" name="Text Box 8"/>
          <p:cNvSpPr txBox="1">
            <a:spLocks noChangeArrowheads="1"/>
          </p:cNvSpPr>
          <p:nvPr/>
        </p:nvSpPr>
        <p:spPr bwMode="auto">
          <a:xfrm>
            <a:off x="5562600" y="4648201"/>
            <a:ext cx="4495800" cy="519113"/>
          </a:xfrm>
          <a:prstGeom prst="rect">
            <a:avLst/>
          </a:prstGeom>
          <a:solidFill>
            <a:srgbClr val="99FFCC"/>
          </a:solidFill>
          <a:ln>
            <a:noFill/>
          </a:ln>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Changements liés au temps</a:t>
            </a:r>
          </a:p>
        </p:txBody>
      </p:sp>
      <p:sp>
        <p:nvSpPr>
          <p:cNvPr id="153611" name="Text Box 9"/>
          <p:cNvSpPr txBox="1">
            <a:spLocks noChangeArrowheads="1"/>
          </p:cNvSpPr>
          <p:nvPr/>
        </p:nvSpPr>
        <p:spPr bwMode="auto">
          <a:xfrm>
            <a:off x="5562600" y="5867401"/>
            <a:ext cx="2743200" cy="519113"/>
          </a:xfrm>
          <a:prstGeom prst="rect">
            <a:avLst/>
          </a:prstGeom>
          <a:solidFill>
            <a:srgbClr val="99FFCC"/>
          </a:solidFill>
          <a:ln>
            <a:noFill/>
          </a:ln>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Qualité de l’air</a:t>
            </a:r>
          </a:p>
        </p:txBody>
      </p:sp>
      <p:sp>
        <p:nvSpPr>
          <p:cNvPr id="153612" name="Text Box 10"/>
          <p:cNvSpPr txBox="1">
            <a:spLocks noChangeArrowheads="1"/>
          </p:cNvSpPr>
          <p:nvPr/>
        </p:nvSpPr>
        <p:spPr bwMode="auto">
          <a:xfrm>
            <a:off x="5562600" y="5257801"/>
            <a:ext cx="990600" cy="519113"/>
          </a:xfrm>
          <a:prstGeom prst="rect">
            <a:avLst/>
          </a:prstGeom>
          <a:solidFill>
            <a:srgbClr val="99FFCC"/>
          </a:solidFill>
          <a:ln>
            <a:noFill/>
          </a:ln>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Son</a:t>
            </a:r>
          </a:p>
        </p:txBody>
      </p:sp>
      <p:pic>
        <p:nvPicPr>
          <p:cNvPr id="153613" name="Picture 11" descr="Plu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25527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4" name="Picture 12" descr="Br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495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87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23289-C8CC-D8D5-EDBA-3DE3B2505F0C}"/>
              </a:ext>
            </a:extLst>
          </p:cNvPr>
          <p:cNvSpPr>
            <a:spLocks noGrp="1"/>
          </p:cNvSpPr>
          <p:nvPr>
            <p:ph type="title"/>
          </p:nvPr>
        </p:nvSpPr>
        <p:spPr>
          <a:xfrm>
            <a:off x="913795" y="273025"/>
            <a:ext cx="10353762" cy="2253199"/>
          </a:xfrm>
        </p:spPr>
        <p:txBody>
          <a:bodyPr>
            <a:normAutofit fontScale="90000"/>
          </a:bodyPr>
          <a:lstStyle/>
          <a:p>
            <a:r>
              <a:rPr lang="fr-FR" dirty="0"/>
              <a:t>Centre collaborateur de l’OMS</a:t>
            </a:r>
            <a:br>
              <a:rPr lang="fr-FR" dirty="0"/>
            </a:br>
            <a:r>
              <a:rPr lang="fr-FR" dirty="0"/>
              <a:t>pour la Famille des Classifications Internationales</a:t>
            </a:r>
            <a:br>
              <a:rPr lang="fr-FR" dirty="0"/>
            </a:br>
            <a:r>
              <a:rPr lang="fr-FR" dirty="0"/>
              <a:t>CC OMS FCI - France</a:t>
            </a:r>
          </a:p>
        </p:txBody>
      </p:sp>
      <p:sp>
        <p:nvSpPr>
          <p:cNvPr id="3" name="Espace réservé du contenu 2">
            <a:extLst>
              <a:ext uri="{FF2B5EF4-FFF2-40B4-BE49-F238E27FC236}">
                <a16:creationId xmlns:a16="http://schemas.microsoft.com/office/drawing/2014/main" id="{506E0E35-25AC-572C-CCBB-ED7A8AFDA582}"/>
              </a:ext>
            </a:extLst>
          </p:cNvPr>
          <p:cNvSpPr>
            <a:spLocks noGrp="1"/>
          </p:cNvSpPr>
          <p:nvPr>
            <p:ph idx="1"/>
          </p:nvPr>
        </p:nvSpPr>
        <p:spPr>
          <a:xfrm>
            <a:off x="913795" y="2526224"/>
            <a:ext cx="10353762" cy="4058751"/>
          </a:xfrm>
        </p:spPr>
        <p:txBody>
          <a:bodyPr/>
          <a:lstStyle/>
          <a:p>
            <a:pPr marL="36900" indent="0">
              <a:buNone/>
            </a:pPr>
            <a:r>
              <a:rPr lang="fr-FR" sz="2400" dirty="0"/>
              <a:t>Coordination : Agence du numérique en santé (ANS) – Centre de gestion des terminologies de santé (CGTS)</a:t>
            </a:r>
          </a:p>
          <a:p>
            <a:pPr marL="36900" indent="0">
              <a:buNone/>
            </a:pPr>
            <a:r>
              <a:rPr lang="fr-FR" sz="2400" dirty="0"/>
              <a:t>Collaborations avec les organismes suivants :</a:t>
            </a:r>
          </a:p>
          <a:p>
            <a:pPr>
              <a:buFont typeface="Arial" panose="020B0604020202020204" pitchFamily="34" charset="0"/>
              <a:buChar char="•"/>
            </a:pPr>
            <a:r>
              <a:rPr lang="fr-FR" sz="2400" dirty="0"/>
              <a:t>Centre d’épidémiologie sur les causes médicales de décès (</a:t>
            </a:r>
            <a:r>
              <a:rPr lang="fr-FR" sz="2400" dirty="0">
                <a:hlinkClick r:id="rId2"/>
              </a:rPr>
              <a:t>CépiDc</a:t>
            </a:r>
            <a:r>
              <a:rPr lang="fr-FR" sz="2400" dirty="0"/>
              <a:t>) pour la CIM11-mortalité.</a:t>
            </a:r>
          </a:p>
          <a:p>
            <a:pPr>
              <a:buFont typeface="Arial" panose="020B0604020202020204" pitchFamily="34" charset="0"/>
              <a:buChar char="•"/>
            </a:pPr>
            <a:r>
              <a:rPr lang="fr-FR" sz="2400" dirty="0"/>
              <a:t>Agence technique de l’information sur l’hospitalisation (</a:t>
            </a:r>
            <a:r>
              <a:rPr lang="fr-FR" sz="2400" dirty="0">
                <a:hlinkClick r:id="rId3"/>
              </a:rPr>
              <a:t>ATIH</a:t>
            </a:r>
            <a:r>
              <a:rPr lang="fr-FR" sz="2400" dirty="0"/>
              <a:t>) pour la CIM11-morbidité et CCAM, ICHI, avec la CNAM.</a:t>
            </a:r>
          </a:p>
          <a:p>
            <a:pPr>
              <a:buFont typeface="Arial" panose="020B0604020202020204" pitchFamily="34" charset="0"/>
              <a:buChar char="•"/>
            </a:pPr>
            <a:r>
              <a:rPr lang="fr-FR" sz="2400" dirty="0"/>
              <a:t>École des hautes études en santé publique (</a:t>
            </a:r>
            <a:r>
              <a:rPr lang="fr-FR" sz="2400" dirty="0">
                <a:hlinkClick r:id="rId4"/>
              </a:rPr>
              <a:t>EHESP</a:t>
            </a:r>
            <a:r>
              <a:rPr lang="fr-FR" sz="2400" dirty="0"/>
              <a:t>) pour la CIF.</a:t>
            </a:r>
          </a:p>
        </p:txBody>
      </p:sp>
      <p:sp>
        <p:nvSpPr>
          <p:cNvPr id="4" name="Espace réservé du pied de page 3">
            <a:extLst>
              <a:ext uri="{FF2B5EF4-FFF2-40B4-BE49-F238E27FC236}">
                <a16:creationId xmlns:a16="http://schemas.microsoft.com/office/drawing/2014/main" id="{0A7D7A2E-B4EB-1182-D3F2-4D681364980B}"/>
              </a:ext>
            </a:extLst>
          </p:cNvPr>
          <p:cNvSpPr>
            <a:spLocks noGrp="1"/>
          </p:cNvSpPr>
          <p:nvPr>
            <p:ph type="ftr" sz="quarter" idx="11"/>
          </p:nvPr>
        </p:nvSpPr>
        <p:spPr>
          <a:xfrm>
            <a:off x="0" y="6492875"/>
            <a:ext cx="6672865" cy="365125"/>
          </a:xfrm>
        </p:spPr>
        <p:txBody>
          <a:bodyPr/>
          <a:lstStyle/>
          <a:p>
            <a:r>
              <a:rPr lang="es-ES"/>
              <a:t>EHESP - CC OMS FCI-CIF - 2026</a:t>
            </a:r>
            <a:endParaRPr lang="fr-FR" dirty="0"/>
          </a:p>
        </p:txBody>
      </p:sp>
    </p:spTree>
    <p:extLst>
      <p:ext uri="{BB962C8B-B14F-4D97-AF65-F5344CB8AC3E}">
        <p14:creationId xmlns:p14="http://schemas.microsoft.com/office/powerpoint/2010/main" val="1257780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2"/>
          <p:cNvSpPr>
            <a:spLocks noGrp="1" noChangeArrowheads="1"/>
          </p:cNvSpPr>
          <p:nvPr>
            <p:ph type="title"/>
          </p:nvPr>
        </p:nvSpPr>
        <p:spPr>
          <a:xfrm>
            <a:off x="4953000" y="0"/>
            <a:ext cx="5486400" cy="990600"/>
          </a:xfrm>
        </p:spPr>
        <p:txBody>
          <a:bodyPr/>
          <a:lstStyle/>
          <a:p>
            <a:pPr eaLnBrk="1" hangingPunct="1"/>
            <a:r>
              <a:rPr lang="fr-FR" altLang="fr-FR" sz="2800" b="1" dirty="0">
                <a:solidFill>
                  <a:schemeClr val="tx1"/>
                </a:solidFill>
              </a:rPr>
              <a:t>Chapitre 3 </a:t>
            </a:r>
            <a:br>
              <a:rPr lang="fr-FR" altLang="fr-FR" sz="2800" b="1" dirty="0">
                <a:solidFill>
                  <a:schemeClr val="tx1"/>
                </a:solidFill>
              </a:rPr>
            </a:br>
            <a:r>
              <a:rPr lang="fr-FR" altLang="fr-FR" sz="2800" b="1" dirty="0">
                <a:solidFill>
                  <a:schemeClr val="tx1"/>
                </a:solidFill>
              </a:rPr>
              <a:t>Soutiens et relations</a:t>
            </a:r>
          </a:p>
        </p:txBody>
      </p:sp>
      <p:sp>
        <p:nvSpPr>
          <p:cNvPr id="20" name="Espace réservé du pied de page 3"/>
          <p:cNvSpPr>
            <a:spLocks noGrp="1"/>
          </p:cNvSpPr>
          <p:nvPr>
            <p:ph type="ftr" sz="quarter" idx="11"/>
          </p:nvPr>
        </p:nvSpPr>
        <p:spPr>
          <a:xfrm>
            <a:off x="9448800" y="5883275"/>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54629" name="Oval 3"/>
          <p:cNvSpPr>
            <a:spLocks noChangeArrowheads="1"/>
          </p:cNvSpPr>
          <p:nvPr/>
        </p:nvSpPr>
        <p:spPr bwMode="auto">
          <a:xfrm>
            <a:off x="1828800" y="990600"/>
            <a:ext cx="8610600" cy="5867400"/>
          </a:xfrm>
          <a:prstGeom prst="ellipse">
            <a:avLst/>
          </a:prstGeom>
          <a:solidFill>
            <a:srgbClr val="66FFCC"/>
          </a:solidFill>
          <a:ln w="9525">
            <a:solidFill>
              <a:schemeClr val="bg1"/>
            </a:solidFill>
            <a:round/>
            <a:headEnd/>
            <a:tailEnd/>
          </a:ln>
        </p:spPr>
        <p:txBody>
          <a:bodyPr wrap="none" anchor="ct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a:ln>
                <a:noFill/>
              </a:ln>
              <a:solidFill>
                <a:prstClr val="white"/>
              </a:solidFill>
              <a:effectLst/>
              <a:uLnTx/>
              <a:uFillTx/>
              <a:latin typeface="Times" panose="02020603050405020304" pitchFamily="18" charset="0"/>
              <a:ea typeface="+mn-ea"/>
              <a:cs typeface="+mn-cs"/>
            </a:endParaRPr>
          </a:p>
        </p:txBody>
      </p:sp>
      <p:sp>
        <p:nvSpPr>
          <p:cNvPr id="154630" name="Oval 4"/>
          <p:cNvSpPr>
            <a:spLocks noChangeArrowheads="1"/>
          </p:cNvSpPr>
          <p:nvPr/>
        </p:nvSpPr>
        <p:spPr bwMode="auto">
          <a:xfrm>
            <a:off x="2667000" y="1371600"/>
            <a:ext cx="6934200" cy="4800600"/>
          </a:xfrm>
          <a:prstGeom prst="ellipse">
            <a:avLst/>
          </a:prstGeom>
          <a:solidFill>
            <a:srgbClr val="CC99FF"/>
          </a:solidFill>
          <a:ln w="9525">
            <a:solidFill>
              <a:srgbClr val="CC99FF"/>
            </a:solidFill>
            <a:round/>
            <a:headEnd/>
            <a:tailEnd/>
          </a:ln>
        </p:spPr>
        <p:txBody>
          <a:bodyPr wrap="none" anchor="ct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a:ln>
                <a:noFill/>
              </a:ln>
              <a:solidFill>
                <a:prstClr val="white"/>
              </a:solidFill>
              <a:effectLst/>
              <a:uLnTx/>
              <a:uFillTx/>
              <a:latin typeface="Times" panose="02020603050405020304" pitchFamily="18" charset="0"/>
              <a:ea typeface="+mn-ea"/>
              <a:cs typeface="+mn-cs"/>
            </a:endParaRPr>
          </a:p>
        </p:txBody>
      </p:sp>
      <p:sp>
        <p:nvSpPr>
          <p:cNvPr id="154631" name="Oval 5"/>
          <p:cNvSpPr>
            <a:spLocks noChangeArrowheads="1"/>
          </p:cNvSpPr>
          <p:nvPr/>
        </p:nvSpPr>
        <p:spPr bwMode="auto">
          <a:xfrm>
            <a:off x="4191000" y="2133600"/>
            <a:ext cx="4038600" cy="3048000"/>
          </a:xfrm>
          <a:prstGeom prst="ellipse">
            <a:avLst/>
          </a:prstGeom>
          <a:solidFill>
            <a:srgbClr val="FFFF00"/>
          </a:solidFill>
          <a:ln w="9525">
            <a:solidFill>
              <a:srgbClr val="FFFF00"/>
            </a:solidFill>
            <a:round/>
            <a:headEnd/>
            <a:tailEnd/>
          </a:ln>
        </p:spPr>
        <p:txBody>
          <a:bodyPr wrap="none" anchor="ct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a:ln>
                <a:noFill/>
              </a:ln>
              <a:solidFill>
                <a:prstClr val="white"/>
              </a:solidFill>
              <a:effectLst/>
              <a:uLnTx/>
              <a:uFillTx/>
              <a:latin typeface="Times" panose="02020603050405020304" pitchFamily="18" charset="0"/>
              <a:ea typeface="+mn-ea"/>
              <a:cs typeface="+mn-cs"/>
            </a:endParaRPr>
          </a:p>
        </p:txBody>
      </p:sp>
      <p:sp>
        <p:nvSpPr>
          <p:cNvPr id="154632" name="Oval 6"/>
          <p:cNvSpPr>
            <a:spLocks noChangeArrowheads="1"/>
          </p:cNvSpPr>
          <p:nvPr/>
        </p:nvSpPr>
        <p:spPr bwMode="auto">
          <a:xfrm>
            <a:off x="5410200" y="3124200"/>
            <a:ext cx="1600200" cy="1066800"/>
          </a:xfrm>
          <a:prstGeom prst="ellipse">
            <a:avLst/>
          </a:prstGeom>
          <a:solidFill>
            <a:srgbClr val="FF9900"/>
          </a:solidFill>
          <a:ln w="9525">
            <a:solidFill>
              <a:srgbClr val="FF9900"/>
            </a:solidFill>
            <a:round/>
            <a:headEnd/>
            <a:tailEnd/>
          </a:ln>
        </p:spPr>
        <p:txBody>
          <a:bodyPr wrap="none" anchor="ct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a:ln>
                <a:noFill/>
              </a:ln>
              <a:solidFill>
                <a:prstClr val="white"/>
              </a:solidFill>
              <a:effectLst/>
              <a:uLnTx/>
              <a:uFillTx/>
              <a:latin typeface="Times" panose="02020603050405020304" pitchFamily="18" charset="0"/>
              <a:ea typeface="+mn-ea"/>
              <a:cs typeface="+mn-cs"/>
            </a:endParaRPr>
          </a:p>
        </p:txBody>
      </p:sp>
      <p:sp>
        <p:nvSpPr>
          <p:cNvPr id="154633" name="Text Box 7"/>
          <p:cNvSpPr txBox="1">
            <a:spLocks noChangeArrowheads="1"/>
          </p:cNvSpPr>
          <p:nvPr/>
        </p:nvSpPr>
        <p:spPr bwMode="auto">
          <a:xfrm>
            <a:off x="54864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Individu</a:t>
            </a:r>
          </a:p>
        </p:txBody>
      </p:sp>
      <p:sp>
        <p:nvSpPr>
          <p:cNvPr id="154634" name="Text Box 8"/>
          <p:cNvSpPr txBox="1">
            <a:spLocks noChangeArrowheads="1"/>
          </p:cNvSpPr>
          <p:nvPr/>
        </p:nvSpPr>
        <p:spPr bwMode="auto">
          <a:xfrm>
            <a:off x="7086600" y="3276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Amis</a:t>
            </a:r>
          </a:p>
        </p:txBody>
      </p:sp>
      <p:sp>
        <p:nvSpPr>
          <p:cNvPr id="154635" name="Text Box 9"/>
          <p:cNvSpPr txBox="1">
            <a:spLocks noChangeArrowheads="1"/>
          </p:cNvSpPr>
          <p:nvPr/>
        </p:nvSpPr>
        <p:spPr bwMode="auto">
          <a:xfrm>
            <a:off x="4572000" y="2590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Famille proche</a:t>
            </a:r>
          </a:p>
        </p:txBody>
      </p:sp>
      <p:sp>
        <p:nvSpPr>
          <p:cNvPr id="154636" name="Text Box 10"/>
          <p:cNvSpPr txBox="1">
            <a:spLocks noChangeArrowheads="1"/>
          </p:cNvSpPr>
          <p:nvPr/>
        </p:nvSpPr>
        <p:spPr bwMode="auto">
          <a:xfrm>
            <a:off x="5181600" y="4191001"/>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Animaux</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domestiques</a:t>
            </a:r>
          </a:p>
        </p:txBody>
      </p:sp>
      <p:sp>
        <p:nvSpPr>
          <p:cNvPr id="154637" name="Text Box 11"/>
          <p:cNvSpPr txBox="1">
            <a:spLocks noChangeArrowheads="1"/>
          </p:cNvSpPr>
          <p:nvPr/>
        </p:nvSpPr>
        <p:spPr bwMode="auto">
          <a:xfrm>
            <a:off x="7772400" y="4343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Collègues</a:t>
            </a:r>
          </a:p>
        </p:txBody>
      </p:sp>
      <p:sp>
        <p:nvSpPr>
          <p:cNvPr id="154638" name="Text Box 12"/>
          <p:cNvSpPr txBox="1">
            <a:spLocks noChangeArrowheads="1"/>
          </p:cNvSpPr>
          <p:nvPr/>
        </p:nvSpPr>
        <p:spPr bwMode="auto">
          <a:xfrm>
            <a:off x="2819400" y="3200401"/>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Famille élargie</a:t>
            </a:r>
          </a:p>
        </p:txBody>
      </p:sp>
      <p:sp>
        <p:nvSpPr>
          <p:cNvPr id="154639" name="Text Box 13"/>
          <p:cNvSpPr txBox="1">
            <a:spLocks noChangeArrowheads="1"/>
          </p:cNvSpPr>
          <p:nvPr/>
        </p:nvSpPr>
        <p:spPr bwMode="auto">
          <a:xfrm>
            <a:off x="5105400" y="1371601"/>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Prestataires de soins</a:t>
            </a:r>
          </a:p>
        </p:txBody>
      </p:sp>
      <p:sp>
        <p:nvSpPr>
          <p:cNvPr id="154640" name="Text Box 14"/>
          <p:cNvSpPr txBox="1">
            <a:spLocks noChangeArrowheads="1"/>
          </p:cNvSpPr>
          <p:nvPr/>
        </p:nvSpPr>
        <p:spPr bwMode="auto">
          <a:xfrm>
            <a:off x="4114800" y="5105401"/>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Professionnels de santé</a:t>
            </a:r>
          </a:p>
        </p:txBody>
      </p:sp>
      <p:sp>
        <p:nvSpPr>
          <p:cNvPr id="154641" name="Text Box 15"/>
          <p:cNvSpPr txBox="1">
            <a:spLocks noChangeArrowheads="1"/>
          </p:cNvSpPr>
          <p:nvPr/>
        </p:nvSpPr>
        <p:spPr bwMode="auto">
          <a:xfrm>
            <a:off x="5029200" y="61722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Autres personnes</a:t>
            </a:r>
          </a:p>
        </p:txBody>
      </p:sp>
      <p:pic>
        <p:nvPicPr>
          <p:cNvPr id="154642" name="Picture 16" descr="Amiti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
            <a:ext cx="1638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3" name="Text Box 17"/>
          <p:cNvSpPr txBox="1">
            <a:spLocks noChangeArrowheads="1"/>
          </p:cNvSpPr>
          <p:nvPr/>
        </p:nvSpPr>
        <p:spPr bwMode="auto">
          <a:xfrm>
            <a:off x="2895600" y="533400"/>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36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a:t>
            </a:r>
          </a:p>
        </p:txBody>
      </p:sp>
      <p:pic>
        <p:nvPicPr>
          <p:cNvPr id="154644" name="Picture 18" descr="Ch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1" y="152400"/>
            <a:ext cx="1120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087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2"/>
          <p:cNvSpPr>
            <a:spLocks noGrp="1" noChangeArrowheads="1"/>
          </p:cNvSpPr>
          <p:nvPr>
            <p:ph type="title"/>
          </p:nvPr>
        </p:nvSpPr>
        <p:spPr>
          <a:xfrm>
            <a:off x="4191000" y="60325"/>
            <a:ext cx="7993626" cy="990600"/>
          </a:xfrm>
        </p:spPr>
        <p:txBody>
          <a:bodyPr>
            <a:normAutofit fontScale="90000"/>
          </a:bodyPr>
          <a:lstStyle/>
          <a:p>
            <a:r>
              <a:rPr lang="fr-FR" altLang="fr-FR" sz="2800" b="1" dirty="0">
                <a:solidFill>
                  <a:schemeClr val="tx1"/>
                </a:solidFill>
              </a:rPr>
              <a:t>Chapitre 4 </a:t>
            </a:r>
            <a:br>
              <a:rPr lang="fr-FR" altLang="fr-FR" sz="2800" b="1" dirty="0">
                <a:solidFill>
                  <a:schemeClr val="tx1"/>
                </a:solidFill>
              </a:rPr>
            </a:br>
            <a:r>
              <a:rPr lang="fr-FR" altLang="fr-FR" sz="2800" b="1" dirty="0">
                <a:solidFill>
                  <a:schemeClr val="tx1"/>
                </a:solidFill>
              </a:rPr>
              <a:t>Attitudes </a:t>
            </a:r>
            <a:r>
              <a:rPr lang="fr-FR" altLang="fr-FR" sz="2800" dirty="0">
                <a:solidFill>
                  <a:schemeClr val="tx1"/>
                </a:solidFill>
              </a:rPr>
              <a:t>(des autres à l’égard de la personne dont on décrit la situation) : indicateurs de discriminations</a:t>
            </a:r>
          </a:p>
        </p:txBody>
      </p:sp>
      <p:sp>
        <p:nvSpPr>
          <p:cNvPr id="20" name="Espace réservé du pied de page 3"/>
          <p:cNvSpPr>
            <a:spLocks noGrp="1"/>
          </p:cNvSpPr>
          <p:nvPr>
            <p:ph type="ftr" sz="quarter" idx="11"/>
          </p:nvPr>
        </p:nvSpPr>
        <p:spPr>
          <a:xfrm>
            <a:off x="0" y="647097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54629" name="Oval 3"/>
          <p:cNvSpPr>
            <a:spLocks noChangeArrowheads="1"/>
          </p:cNvSpPr>
          <p:nvPr/>
        </p:nvSpPr>
        <p:spPr bwMode="auto">
          <a:xfrm>
            <a:off x="1828800" y="1124606"/>
            <a:ext cx="8610600" cy="5733393"/>
          </a:xfrm>
          <a:prstGeom prst="ellipse">
            <a:avLst/>
          </a:prstGeom>
          <a:solidFill>
            <a:srgbClr val="00CC99"/>
          </a:solidFill>
          <a:ln w="9525">
            <a:solidFill>
              <a:schemeClr val="bg1"/>
            </a:solidFill>
            <a:round/>
            <a:headEnd/>
            <a:tailEnd/>
          </a:ln>
        </p:spPr>
        <p:txBody>
          <a:bodyPr wrap="none" anchor="ct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a:ln>
                <a:noFill/>
              </a:ln>
              <a:solidFill>
                <a:prstClr val="white"/>
              </a:solidFill>
              <a:effectLst/>
              <a:uLnTx/>
              <a:uFillTx/>
              <a:latin typeface="Times" panose="02020603050405020304" pitchFamily="18" charset="0"/>
              <a:ea typeface="+mn-ea"/>
              <a:cs typeface="+mn-cs"/>
            </a:endParaRPr>
          </a:p>
        </p:txBody>
      </p:sp>
      <p:sp>
        <p:nvSpPr>
          <p:cNvPr id="154630" name="Oval 4"/>
          <p:cNvSpPr>
            <a:spLocks noChangeArrowheads="1"/>
          </p:cNvSpPr>
          <p:nvPr/>
        </p:nvSpPr>
        <p:spPr bwMode="auto">
          <a:xfrm>
            <a:off x="2667000" y="1371600"/>
            <a:ext cx="6934200" cy="4800600"/>
          </a:xfrm>
          <a:prstGeom prst="ellipse">
            <a:avLst/>
          </a:prstGeom>
          <a:solidFill>
            <a:srgbClr val="9966FF"/>
          </a:solidFill>
          <a:ln w="9525">
            <a:solidFill>
              <a:srgbClr val="CC99FF"/>
            </a:solidFill>
            <a:round/>
            <a:headEnd/>
            <a:tailEnd/>
          </a:ln>
        </p:spPr>
        <p:txBody>
          <a:bodyPr wrap="none" anchor="ct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a:ln>
                <a:noFill/>
              </a:ln>
              <a:solidFill>
                <a:prstClr val="white"/>
              </a:solidFill>
              <a:effectLst/>
              <a:uLnTx/>
              <a:uFillTx/>
              <a:latin typeface="Times" panose="02020603050405020304" pitchFamily="18" charset="0"/>
              <a:ea typeface="+mn-ea"/>
              <a:cs typeface="+mn-cs"/>
            </a:endParaRPr>
          </a:p>
        </p:txBody>
      </p:sp>
      <p:sp>
        <p:nvSpPr>
          <p:cNvPr id="154631" name="Oval 5"/>
          <p:cNvSpPr>
            <a:spLocks noChangeArrowheads="1"/>
          </p:cNvSpPr>
          <p:nvPr/>
        </p:nvSpPr>
        <p:spPr bwMode="auto">
          <a:xfrm>
            <a:off x="4191000" y="2133600"/>
            <a:ext cx="4038600" cy="3048000"/>
          </a:xfrm>
          <a:prstGeom prst="ellipse">
            <a:avLst/>
          </a:prstGeom>
          <a:solidFill>
            <a:srgbClr val="FFFF00"/>
          </a:solidFill>
          <a:ln w="9525">
            <a:solidFill>
              <a:srgbClr val="FFFF00"/>
            </a:solidFill>
            <a:round/>
            <a:headEnd/>
            <a:tailEnd/>
          </a:ln>
        </p:spPr>
        <p:txBody>
          <a:bodyPr wrap="none" anchor="ct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a:ln>
                <a:noFill/>
              </a:ln>
              <a:solidFill>
                <a:prstClr val="white"/>
              </a:solidFill>
              <a:effectLst/>
              <a:uLnTx/>
              <a:uFillTx/>
              <a:latin typeface="Times" panose="02020603050405020304" pitchFamily="18" charset="0"/>
              <a:ea typeface="+mn-ea"/>
              <a:cs typeface="+mn-cs"/>
            </a:endParaRPr>
          </a:p>
        </p:txBody>
      </p:sp>
      <p:sp>
        <p:nvSpPr>
          <p:cNvPr id="154632" name="Oval 6"/>
          <p:cNvSpPr>
            <a:spLocks noChangeArrowheads="1"/>
          </p:cNvSpPr>
          <p:nvPr/>
        </p:nvSpPr>
        <p:spPr bwMode="auto">
          <a:xfrm>
            <a:off x="5410200" y="3124200"/>
            <a:ext cx="1600200" cy="1066800"/>
          </a:xfrm>
          <a:prstGeom prst="ellipse">
            <a:avLst/>
          </a:prstGeom>
          <a:solidFill>
            <a:srgbClr val="FF9900"/>
          </a:solidFill>
          <a:ln w="9525">
            <a:solidFill>
              <a:srgbClr val="FF9900"/>
            </a:solidFill>
            <a:round/>
            <a:headEnd/>
            <a:tailEnd/>
          </a:ln>
        </p:spPr>
        <p:txBody>
          <a:bodyPr wrap="none" anchor="ct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a:ln>
                <a:noFill/>
              </a:ln>
              <a:solidFill>
                <a:prstClr val="white"/>
              </a:solidFill>
              <a:effectLst/>
              <a:uLnTx/>
              <a:uFillTx/>
              <a:latin typeface="Times" panose="02020603050405020304" pitchFamily="18" charset="0"/>
              <a:ea typeface="+mn-ea"/>
              <a:cs typeface="+mn-cs"/>
            </a:endParaRPr>
          </a:p>
        </p:txBody>
      </p:sp>
      <p:sp>
        <p:nvSpPr>
          <p:cNvPr id="154633" name="Text Box 7"/>
          <p:cNvSpPr txBox="1">
            <a:spLocks noChangeArrowheads="1"/>
          </p:cNvSpPr>
          <p:nvPr/>
        </p:nvSpPr>
        <p:spPr bwMode="auto">
          <a:xfrm>
            <a:off x="54864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Individu</a:t>
            </a:r>
          </a:p>
        </p:txBody>
      </p:sp>
      <p:sp>
        <p:nvSpPr>
          <p:cNvPr id="154634" name="Text Box 8"/>
          <p:cNvSpPr txBox="1">
            <a:spLocks noChangeArrowheads="1"/>
          </p:cNvSpPr>
          <p:nvPr/>
        </p:nvSpPr>
        <p:spPr bwMode="auto">
          <a:xfrm>
            <a:off x="7086600" y="3276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Amis</a:t>
            </a:r>
          </a:p>
        </p:txBody>
      </p:sp>
      <p:sp>
        <p:nvSpPr>
          <p:cNvPr id="154635" name="Text Box 9"/>
          <p:cNvSpPr txBox="1">
            <a:spLocks noChangeArrowheads="1"/>
          </p:cNvSpPr>
          <p:nvPr/>
        </p:nvSpPr>
        <p:spPr bwMode="auto">
          <a:xfrm>
            <a:off x="4572000" y="2590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Famille proche</a:t>
            </a:r>
          </a:p>
        </p:txBody>
      </p:sp>
      <p:sp>
        <p:nvSpPr>
          <p:cNvPr id="154637" name="Text Box 11"/>
          <p:cNvSpPr txBox="1">
            <a:spLocks noChangeArrowheads="1"/>
          </p:cNvSpPr>
          <p:nvPr/>
        </p:nvSpPr>
        <p:spPr bwMode="auto">
          <a:xfrm>
            <a:off x="7772400" y="4343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Collègues</a:t>
            </a:r>
          </a:p>
        </p:txBody>
      </p:sp>
      <p:sp>
        <p:nvSpPr>
          <p:cNvPr id="154638" name="Text Box 12"/>
          <p:cNvSpPr txBox="1">
            <a:spLocks noChangeArrowheads="1"/>
          </p:cNvSpPr>
          <p:nvPr/>
        </p:nvSpPr>
        <p:spPr bwMode="auto">
          <a:xfrm>
            <a:off x="2819400" y="3200401"/>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Famille élargie</a:t>
            </a:r>
          </a:p>
        </p:txBody>
      </p:sp>
      <p:sp>
        <p:nvSpPr>
          <p:cNvPr id="154639" name="Text Box 13"/>
          <p:cNvSpPr txBox="1">
            <a:spLocks noChangeArrowheads="1"/>
          </p:cNvSpPr>
          <p:nvPr/>
        </p:nvSpPr>
        <p:spPr bwMode="auto">
          <a:xfrm>
            <a:off x="5105400" y="1371601"/>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Prestataires de soins</a:t>
            </a:r>
          </a:p>
        </p:txBody>
      </p:sp>
      <p:sp>
        <p:nvSpPr>
          <p:cNvPr id="154640" name="Text Box 14"/>
          <p:cNvSpPr txBox="1">
            <a:spLocks noChangeArrowheads="1"/>
          </p:cNvSpPr>
          <p:nvPr/>
        </p:nvSpPr>
        <p:spPr bwMode="auto">
          <a:xfrm>
            <a:off x="4114800" y="5105401"/>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Professionnels de santé</a:t>
            </a:r>
          </a:p>
        </p:txBody>
      </p:sp>
      <p:sp>
        <p:nvSpPr>
          <p:cNvPr id="154641" name="Text Box 15"/>
          <p:cNvSpPr txBox="1">
            <a:spLocks noChangeArrowheads="1"/>
          </p:cNvSpPr>
          <p:nvPr/>
        </p:nvSpPr>
        <p:spPr bwMode="auto">
          <a:xfrm>
            <a:off x="5029200" y="61722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a:ln>
                  <a:noFill/>
                </a:ln>
                <a:solidFill>
                  <a:prstClr val="white"/>
                </a:solidFill>
                <a:effectLst/>
                <a:uLnTx/>
                <a:uFillTx/>
                <a:latin typeface="Comic Sans MS" panose="030F0702030302020204" pitchFamily="66" charset="0"/>
                <a:ea typeface="+mn-ea"/>
                <a:cs typeface="+mn-cs"/>
              </a:rPr>
              <a:t>Autres personnes</a:t>
            </a:r>
          </a:p>
        </p:txBody>
      </p:sp>
      <p:pic>
        <p:nvPicPr>
          <p:cNvPr id="2" name="Image 1" descr="Image de 3 personnes situées à côté d'une autr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286451"/>
            <a:ext cx="1408298" cy="1408298"/>
          </a:xfrm>
          <a:prstGeom prst="rect">
            <a:avLst/>
          </a:prstGeom>
        </p:spPr>
      </p:pic>
      <p:sp>
        <p:nvSpPr>
          <p:cNvPr id="21" name="Text Box 5"/>
          <p:cNvSpPr txBox="1">
            <a:spLocks noChangeArrowheads="1"/>
          </p:cNvSpPr>
          <p:nvPr/>
        </p:nvSpPr>
        <p:spPr bwMode="auto">
          <a:xfrm>
            <a:off x="2438400" y="796617"/>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2648507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a:xfrm>
            <a:off x="3733800" y="228600"/>
            <a:ext cx="6629400" cy="1143000"/>
          </a:xfrm>
        </p:spPr>
        <p:txBody>
          <a:bodyPr/>
          <a:lstStyle/>
          <a:p>
            <a:pPr eaLnBrk="1" hangingPunct="1"/>
            <a:r>
              <a:rPr lang="fr-FR" altLang="fr-FR" sz="2800" b="1" dirty="0">
                <a:solidFill>
                  <a:schemeClr val="tx1"/>
                </a:solidFill>
              </a:rPr>
              <a:t>Chapitre 5</a:t>
            </a:r>
            <a:br>
              <a:rPr lang="fr-FR" altLang="fr-FR" sz="2800" b="1" dirty="0">
                <a:solidFill>
                  <a:schemeClr val="tx1"/>
                </a:solidFill>
              </a:rPr>
            </a:br>
            <a:r>
              <a:rPr lang="fr-FR" altLang="fr-FR" sz="2800" b="1" dirty="0">
                <a:solidFill>
                  <a:schemeClr val="tx1"/>
                </a:solidFill>
              </a:rPr>
              <a:t>Services, systèmes et politiques</a:t>
            </a:r>
          </a:p>
        </p:txBody>
      </p:sp>
      <p:sp>
        <p:nvSpPr>
          <p:cNvPr id="51205" name="Rectangle 3"/>
          <p:cNvSpPr>
            <a:spLocks noGrp="1" noChangeArrowheads="1"/>
          </p:cNvSpPr>
          <p:nvPr>
            <p:ph idx="1"/>
          </p:nvPr>
        </p:nvSpPr>
        <p:spPr>
          <a:xfrm>
            <a:off x="117564" y="1747838"/>
            <a:ext cx="5656742" cy="4500562"/>
          </a:xfrm>
          <a:solidFill>
            <a:srgbClr val="339966"/>
          </a:solidFill>
        </p:spPr>
        <p:txBody>
          <a:bodyPr>
            <a:normAutofit lnSpcReduction="10000"/>
          </a:bodyPr>
          <a:lstStyle/>
          <a:p>
            <a:pPr marL="36900" indent="0">
              <a:lnSpc>
                <a:spcPct val="80000"/>
              </a:lnSpc>
              <a:spcBef>
                <a:spcPts val="1200"/>
              </a:spcBef>
              <a:buNone/>
              <a:defRPr/>
            </a:pPr>
            <a:r>
              <a:rPr lang="fr-FR" altLang="fr-FR" sz="2400" b="1" dirty="0">
                <a:solidFill>
                  <a:schemeClr val="tx1"/>
                </a:solidFill>
                <a:effectLst/>
              </a:rPr>
              <a:t>SERVICES</a:t>
            </a:r>
            <a:r>
              <a:rPr lang="fr-FR" altLang="fr-FR" sz="2400" dirty="0">
                <a:solidFill>
                  <a:schemeClr val="tx1"/>
                </a:solidFill>
                <a:effectLst/>
              </a:rPr>
              <a:t> offrant des prestations, des programmes  […] dans divers secteurs de la société pour répondre aux besoins de la population, y compris les personnes qui s’occupent de ses services.</a:t>
            </a:r>
          </a:p>
          <a:p>
            <a:pPr marL="36900" indent="0">
              <a:lnSpc>
                <a:spcPct val="80000"/>
              </a:lnSpc>
              <a:spcBef>
                <a:spcPts val="1200"/>
              </a:spcBef>
              <a:buNone/>
              <a:defRPr/>
            </a:pPr>
            <a:r>
              <a:rPr lang="fr-FR" altLang="fr-FR" sz="2400" b="1" dirty="0">
                <a:solidFill>
                  <a:schemeClr val="tx1"/>
                </a:solidFill>
                <a:effectLst/>
              </a:rPr>
              <a:t>SYSTEMES</a:t>
            </a:r>
            <a:r>
              <a:rPr lang="fr-FR" altLang="fr-FR" sz="2400" dirty="0">
                <a:solidFill>
                  <a:schemeClr val="tx1"/>
                </a:solidFill>
                <a:effectLst/>
              </a:rPr>
              <a:t> : mécanismes administratifs de contrôle et de suivi mis en place par les autorités locales, régionales, nationales ou internationales [...]</a:t>
            </a:r>
          </a:p>
          <a:p>
            <a:pPr marL="36900" indent="0">
              <a:lnSpc>
                <a:spcPct val="80000"/>
              </a:lnSpc>
              <a:spcBef>
                <a:spcPts val="1200"/>
              </a:spcBef>
              <a:buNone/>
              <a:defRPr/>
            </a:pPr>
            <a:r>
              <a:rPr lang="fr-FR" altLang="fr-FR" sz="2400" b="1" dirty="0">
                <a:solidFill>
                  <a:schemeClr val="tx1"/>
                </a:solidFill>
                <a:effectLst/>
              </a:rPr>
              <a:t>POLITIQUES</a:t>
            </a:r>
            <a:r>
              <a:rPr lang="fr-FR" altLang="fr-FR" sz="2400" dirty="0">
                <a:solidFill>
                  <a:schemeClr val="tx1"/>
                </a:solidFill>
                <a:effectLst/>
              </a:rPr>
              <a:t> manifestées par les règles, règlements, conventions et normes adoptées par les autorités […]</a:t>
            </a:r>
          </a:p>
        </p:txBody>
      </p:sp>
      <p:sp>
        <p:nvSpPr>
          <p:cNvPr id="6" name="Espace réservé du pied de page 3"/>
          <p:cNvSpPr>
            <a:spLocks noGrp="1"/>
          </p:cNvSpPr>
          <p:nvPr>
            <p:ph type="ftr" sz="quarter" idx="11"/>
          </p:nvPr>
        </p:nvSpPr>
        <p:spPr>
          <a:xfrm>
            <a:off x="28469" y="64420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pic>
        <p:nvPicPr>
          <p:cNvPr id="158726" name="Picture 4" descr="Image d'un comptoir dans un maga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5953539" y="1877047"/>
            <a:ext cx="6059557" cy="3798197"/>
          </a:xfrm>
          <a:prstGeom prst="rect">
            <a:avLst/>
          </a:prstGeom>
          <a:solidFill>
            <a:srgbClr val="339966"/>
          </a:solidFill>
          <a:effectLst>
            <a:outerShdw blurRad="25400" dir="17880000">
              <a:srgbClr val="000000">
                <a:alpha val="46000"/>
              </a:srgbClr>
            </a:outerShdw>
          </a:effectLst>
        </p:spPr>
        <p:txBody>
          <a:bodyPr vert="horz" lIns="91440" tIns="45720" rIns="91440" bIns="45720" numCol="2"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Consommation</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Architecture, planification</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Logement</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Première nécessité</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Transports</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Protection civile Entraide</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Droit</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Médias</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Economie</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Sécurité sociale, services sociaux</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Santé</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Education / formation</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Travail / Emploi</a:t>
            </a:r>
          </a:p>
          <a:p>
            <a:pPr marL="36900" marR="0" lvl="0" indent="0" algn="l" defTabSz="457200" rtl="0" eaLnBrk="1" fontAlgn="auto" latinLnBrk="0" hangingPunct="1">
              <a:lnSpc>
                <a:spcPct val="100000"/>
              </a:lnSpc>
              <a:spcBef>
                <a:spcPts val="0"/>
              </a:spcBef>
              <a:spcAft>
                <a:spcPts val="0"/>
              </a:spcAft>
              <a:buClr>
                <a:srgbClr val="DADADA"/>
              </a:buClr>
              <a:buSzPct val="70000"/>
              <a:buFont typeface="Wingdings 2" charset="2"/>
              <a:buNone/>
              <a:tabLst/>
              <a:defRPr/>
            </a:pPr>
            <a:r>
              <a:rPr kumimoji="0" lang="fr-FR" altLang="fr-FR" sz="2400" b="0" i="0" u="none" strike="noStrike" kern="1200" cap="none" spc="0" normalizeH="0" baseline="0" noProof="0" dirty="0">
                <a:ln>
                  <a:solidFill>
                    <a:prstClr val="black">
                      <a:lumMod val="75000"/>
                      <a:lumOff val="25000"/>
                      <a:alpha val="10000"/>
                    </a:prstClr>
                  </a:solidFill>
                </a:ln>
                <a:solidFill>
                  <a:prstClr val="white"/>
                </a:solidFill>
                <a:effectLst/>
                <a:uLnTx/>
                <a:uFillTx/>
                <a:latin typeface="Arial" panose="020B0604020202020204"/>
                <a:ea typeface="+mn-ea"/>
                <a:cs typeface="+mn-cs"/>
              </a:rPr>
              <a:t>Participation à la vie de la cité</a:t>
            </a:r>
          </a:p>
        </p:txBody>
      </p:sp>
    </p:spTree>
    <p:extLst>
      <p:ext uri="{BB962C8B-B14F-4D97-AF65-F5344CB8AC3E}">
        <p14:creationId xmlns:p14="http://schemas.microsoft.com/office/powerpoint/2010/main" val="3725338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Une personne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ne se réduit pas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à la situation de handicap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dans laquelle elle s’est retrouvée à un moment donné</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dans un contexte donné</a:t>
            </a:r>
          </a:p>
        </p:txBody>
      </p:sp>
      <p:sp>
        <p:nvSpPr>
          <p:cNvPr id="4" name="Espace réservé du pied de pag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EHESP - CC OMS FCI-CIF - 2026</a:t>
            </a:r>
            <a:endParaRPr kumimoji="0" lang="fr-FR"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660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idx="1"/>
          </p:nvPr>
        </p:nvSpPr>
        <p:spPr>
          <a:xfrm>
            <a:off x="4343399" y="2209800"/>
            <a:ext cx="6671603" cy="4114800"/>
          </a:xfrm>
        </p:spPr>
        <p:txBody>
          <a:bodyPr>
            <a:normAutofit/>
          </a:bodyPr>
          <a:lstStyle/>
          <a:p>
            <a:pPr marL="0" indent="0" algn="ctr">
              <a:spcBef>
                <a:spcPct val="0"/>
              </a:spcBef>
              <a:buNone/>
              <a:defRPr/>
            </a:pPr>
            <a:r>
              <a:rPr lang="fr-FR" altLang="fr-FR" sz="2800" b="0" dirty="0">
                <a:solidFill>
                  <a:schemeClr val="tx1"/>
                </a:solidFill>
              </a:rPr>
              <a:t>Les déficiences </a:t>
            </a:r>
          </a:p>
          <a:p>
            <a:pPr marL="0" indent="0" algn="ctr">
              <a:spcBef>
                <a:spcPct val="0"/>
              </a:spcBef>
              <a:buNone/>
              <a:defRPr/>
            </a:pPr>
            <a:r>
              <a:rPr lang="fr-FR" altLang="fr-FR" sz="2800" b="0" dirty="0">
                <a:solidFill>
                  <a:schemeClr val="tx1"/>
                </a:solidFill>
              </a:rPr>
              <a:t>désignent</a:t>
            </a:r>
          </a:p>
          <a:p>
            <a:pPr marL="0" indent="0" algn="ctr">
              <a:spcBef>
                <a:spcPct val="0"/>
              </a:spcBef>
              <a:buNone/>
              <a:defRPr/>
            </a:pPr>
            <a:r>
              <a:rPr lang="fr-FR" altLang="fr-FR" sz="2800" b="0" dirty="0">
                <a:solidFill>
                  <a:schemeClr val="tx1"/>
                </a:solidFill>
              </a:rPr>
              <a:t>des problèmes dans la fonction organique ou la structure anatomique,</a:t>
            </a:r>
          </a:p>
          <a:p>
            <a:pPr marL="0" indent="0" algn="ctr">
              <a:spcBef>
                <a:spcPct val="0"/>
              </a:spcBef>
              <a:buNone/>
              <a:defRPr/>
            </a:pPr>
            <a:r>
              <a:rPr lang="fr-FR" altLang="fr-FR" sz="2800" b="0" dirty="0">
                <a:solidFill>
                  <a:schemeClr val="tx1"/>
                </a:solidFill>
              </a:rPr>
              <a:t>manifestés par</a:t>
            </a:r>
          </a:p>
          <a:p>
            <a:pPr marL="0" indent="0" algn="ctr">
              <a:spcBef>
                <a:spcPct val="0"/>
              </a:spcBef>
              <a:buNone/>
              <a:defRPr/>
            </a:pPr>
            <a:r>
              <a:rPr lang="fr-FR" altLang="fr-FR" sz="2800" b="0" dirty="0">
                <a:solidFill>
                  <a:schemeClr val="tx1"/>
                </a:solidFill>
              </a:rPr>
              <a:t>un écart ou une perte importante.</a:t>
            </a:r>
          </a:p>
          <a:p>
            <a:pPr marL="0" indent="0">
              <a:buNone/>
              <a:defRPr/>
            </a:pPr>
            <a:endParaRPr lang="fr-FR" altLang="fr-FR" sz="2800" dirty="0">
              <a:solidFill>
                <a:schemeClr val="tx1"/>
              </a:solidFill>
            </a:endParaRPr>
          </a:p>
        </p:txBody>
      </p:sp>
      <p:sp>
        <p:nvSpPr>
          <p:cNvPr id="10" name="Espace réservé du pied de page 3"/>
          <p:cNvSpPr>
            <a:spLocks noGrp="1"/>
          </p:cNvSpPr>
          <p:nvPr>
            <p:ph type="ftr" sz="quarter" idx="11"/>
          </p:nvPr>
        </p:nvSpPr>
        <p:spPr>
          <a:xfrm>
            <a:off x="0" y="6492875"/>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74086" name="Rectangle 4"/>
          <p:cNvSpPr>
            <a:spLocks noChangeArrowheads="1"/>
          </p:cNvSpPr>
          <p:nvPr/>
        </p:nvSpPr>
        <p:spPr bwMode="auto">
          <a:xfrm>
            <a:off x="1524000" y="3124201"/>
            <a:ext cx="22098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40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Fonctions organiques</a:t>
            </a:r>
          </a:p>
        </p:txBody>
      </p:sp>
      <p:sp>
        <p:nvSpPr>
          <p:cNvPr id="174087" name="Line 5"/>
          <p:cNvSpPr>
            <a:spLocks noChangeShapeType="1"/>
          </p:cNvSpPr>
          <p:nvPr/>
        </p:nvSpPr>
        <p:spPr bwMode="auto">
          <a:xfrm flipV="1">
            <a:off x="2514600" y="2514600"/>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4088" name="Line 6"/>
          <p:cNvSpPr>
            <a:spLocks noChangeShapeType="1"/>
          </p:cNvSpPr>
          <p:nvPr/>
        </p:nvSpPr>
        <p:spPr bwMode="auto">
          <a:xfrm flipV="1">
            <a:off x="2514600" y="4876800"/>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4089" name="Line 7"/>
          <p:cNvSpPr>
            <a:spLocks noChangeShapeType="1"/>
          </p:cNvSpPr>
          <p:nvPr/>
        </p:nvSpPr>
        <p:spPr bwMode="auto">
          <a:xfrm>
            <a:off x="3810000" y="3962400"/>
            <a:ext cx="533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4090" name="Rectangle 8"/>
          <p:cNvSpPr>
            <a:spLocks noGrp="1" noChangeArrowheads="1"/>
          </p:cNvSpPr>
          <p:nvPr>
            <p:ph type="title" idx="4294967295"/>
          </p:nvPr>
        </p:nvSpPr>
        <p:spPr bwMode="auto">
          <a:xfrm>
            <a:off x="3200400" y="685800"/>
            <a:ext cx="6248400" cy="107721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32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Fonctions organiques (b)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32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et structures anatomiques (s)</a:t>
            </a:r>
          </a:p>
        </p:txBody>
      </p:sp>
      <p:sp>
        <p:nvSpPr>
          <p:cNvPr id="174091" name="Rectangle 9"/>
          <p:cNvSpPr>
            <a:spLocks noChangeArrowheads="1"/>
          </p:cNvSpPr>
          <p:nvPr/>
        </p:nvSpPr>
        <p:spPr bwMode="auto">
          <a:xfrm>
            <a:off x="1524000" y="3962401"/>
            <a:ext cx="22098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Structures anatomiques</a:t>
            </a:r>
          </a:p>
        </p:txBody>
      </p:sp>
    </p:spTree>
    <p:extLst>
      <p:ext uri="{BB962C8B-B14F-4D97-AF65-F5344CB8AC3E}">
        <p14:creationId xmlns:p14="http://schemas.microsoft.com/office/powerpoint/2010/main" val="191783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a:xfrm>
            <a:off x="8889807" y="5883275"/>
            <a:ext cx="398752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ea typeface="+mn-ea"/>
                <a:cs typeface="+mn-cs"/>
              </a:rPr>
              <a:t>EHESP - CC OMS FCI-CIF - 2026</a:t>
            </a:r>
            <a:endParaRPr kumimoji="0" lang="fr-FR" altLang="fr-FR" sz="100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ea typeface="+mn-ea"/>
              <a:cs typeface="+mn-cs"/>
            </a:endParaRPr>
          </a:p>
        </p:txBody>
      </p:sp>
      <p:sp>
        <p:nvSpPr>
          <p:cNvPr id="173058" name="Rectangle 2"/>
          <p:cNvSpPr>
            <a:spLocks noGrp="1" noChangeArrowheads="1"/>
          </p:cNvSpPr>
          <p:nvPr>
            <p:ph type="title" idx="4294967295"/>
          </p:nvPr>
        </p:nvSpPr>
        <p:spPr>
          <a:xfrm>
            <a:off x="2161299" y="57150"/>
            <a:ext cx="8164982" cy="1066800"/>
          </a:xfrm>
        </p:spPr>
        <p:txBody>
          <a:bodyPr>
            <a:normAutofit/>
          </a:bodyPr>
          <a:lstStyle/>
          <a:p>
            <a:pPr eaLnBrk="1" hangingPunct="1"/>
            <a:r>
              <a:rPr lang="fr-FR" altLang="fr-FR" sz="2800" b="1" dirty="0">
                <a:solidFill>
                  <a:schemeClr val="tx1"/>
                </a:solidFill>
                <a:latin typeface="+mn-lt"/>
              </a:rPr>
              <a:t>Classifications des fonctions</a:t>
            </a:r>
            <a:br>
              <a:rPr lang="fr-FR" altLang="fr-FR" sz="2800" b="1" dirty="0">
                <a:solidFill>
                  <a:schemeClr val="tx1"/>
                </a:solidFill>
                <a:latin typeface="+mn-lt"/>
              </a:rPr>
            </a:br>
            <a:r>
              <a:rPr lang="fr-FR" altLang="fr-FR" sz="2800" b="1" dirty="0">
                <a:solidFill>
                  <a:schemeClr val="tx1"/>
                </a:solidFill>
                <a:latin typeface="+mn-lt"/>
              </a:rPr>
              <a:t>et des structures</a:t>
            </a:r>
          </a:p>
        </p:txBody>
      </p:sp>
      <p:graphicFrame>
        <p:nvGraphicFramePr>
          <p:cNvPr id="446467" name="Group 3"/>
          <p:cNvGraphicFramePr>
            <a:graphicFrameLocks noGrp="1"/>
          </p:cNvGraphicFramePr>
          <p:nvPr>
            <p:extLst>
              <p:ext uri="{D42A27DB-BD31-4B8C-83A1-F6EECF244321}">
                <p14:modId xmlns:p14="http://schemas.microsoft.com/office/powerpoint/2010/main" val="1690749774"/>
              </p:ext>
            </p:extLst>
          </p:nvPr>
        </p:nvGraphicFramePr>
        <p:xfrm>
          <a:off x="228024" y="1621282"/>
          <a:ext cx="11735951" cy="4846320"/>
        </p:xfrm>
        <a:graphic>
          <a:graphicData uri="http://schemas.openxmlformats.org/drawingml/2006/table">
            <a:tbl>
              <a:tblPr firstRow="1"/>
              <a:tblGrid>
                <a:gridCol w="5553620">
                  <a:extLst>
                    <a:ext uri="{9D8B030D-6E8A-4147-A177-3AD203B41FA5}">
                      <a16:colId xmlns:a16="http://schemas.microsoft.com/office/drawing/2014/main" val="20000"/>
                    </a:ext>
                  </a:extLst>
                </a:gridCol>
                <a:gridCol w="6182331">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altLang="fr-FR" sz="2400" b="1" i="0" u="none" strike="noStrike" cap="none" normalizeH="0" baseline="0" dirty="0">
                          <a:ln>
                            <a:noFill/>
                          </a:ln>
                          <a:solidFill>
                            <a:schemeClr val="bg1"/>
                          </a:solidFill>
                          <a:effectLst/>
                          <a:latin typeface="+mj-lt"/>
                        </a:rPr>
                        <a:t>Fonctions organiques</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altLang="fr-FR" sz="2400" b="1" i="0" u="none" strike="noStrike" kern="1200" cap="none" spc="0" normalizeH="0" baseline="0" noProof="0" dirty="0">
                          <a:ln>
                            <a:noFill/>
                          </a:ln>
                          <a:solidFill>
                            <a:schemeClr val="bg1"/>
                          </a:solidFill>
                          <a:effectLst/>
                          <a:uLnTx/>
                          <a:uFillTx/>
                          <a:latin typeface="+mn-lt"/>
                          <a:ea typeface="+mn-ea"/>
                          <a:cs typeface="+mn-cs"/>
                        </a:rPr>
                        <a:t>Structures anatomiques</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737136269"/>
                  </a:ext>
                </a:extLst>
              </a:tr>
              <a:tr h="0">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mj-lt"/>
                        </a:rPr>
                        <a:t>1 - Fonctions mentales </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mj-lt"/>
                        </a:rPr>
                        <a:t>1 - Structures du système nerveux</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0"/>
                  </a:ext>
                </a:extLst>
              </a:tr>
              <a:tr h="0">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2 - Fonctions sensorielles et douleur</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2 - Œil, oreille et structures annexes</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1"/>
                  </a:ext>
                </a:extLst>
              </a:tr>
              <a:tr h="0">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3 - Fonctions de la voix et de la parole</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fr-FR" altLang="fr-FR" sz="2000" b="0" kern="1200" dirty="0">
                          <a:solidFill>
                            <a:prstClr val="black"/>
                          </a:solidFill>
                          <a:latin typeface="+mj-lt"/>
                          <a:ea typeface="+mn-ea"/>
                          <a:cs typeface="+mn-cs"/>
                        </a:rPr>
                        <a:t>3 - Structures liées à la voix et à la parole</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2"/>
                  </a:ext>
                </a:extLst>
              </a:tr>
              <a:tr h="0">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4 - Fonctions des systèmes cardio-vasculaires, hématopoïétique, immunitaire et respiratoire</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fr-FR" altLang="fr-FR" sz="2000" b="0" kern="1200" dirty="0">
                          <a:solidFill>
                            <a:prstClr val="black"/>
                          </a:solidFill>
                          <a:latin typeface="+mj-lt"/>
                          <a:ea typeface="+mn-ea"/>
                          <a:cs typeface="+mn-cs"/>
                        </a:rPr>
                        <a:t>4 - Structures des systèmes cardio-vasculaires, immunitaire et respiratoire</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3"/>
                  </a:ext>
                </a:extLst>
              </a:tr>
              <a:tr h="0">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5 - Fonctions des systèmes digestif, métabolique et endocrinien</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5 - Structures liées aux systèmes digestif, métabolique et endocrinien</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4"/>
                  </a:ext>
                </a:extLst>
              </a:tr>
              <a:tr h="0">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6 - Fonctions génito-urinaires et reproductives</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6 - Structures liées à l’appareil génito-urinaire</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5"/>
                  </a:ext>
                </a:extLst>
              </a:tr>
              <a:tr h="0">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7 - Fonctions de l’appareil locomoteur et liées au mouvement</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7 - Structures liées au mouvement</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6"/>
                  </a:ext>
                </a:extLst>
              </a:tr>
              <a:tr h="0">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8 - Fonctions de la peau et des structures associées</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400" b="1">
                          <a:solidFill>
                            <a:srgbClr val="FF6600"/>
                          </a:solidFill>
                          <a:latin typeface="Arial" pitchFamily="34" charset="0"/>
                        </a:defRPr>
                      </a:lvl1pPr>
                      <a:lvl2pPr>
                        <a:spcBef>
                          <a:spcPct val="20000"/>
                        </a:spcBef>
                        <a:defRPr sz="2000" b="1">
                          <a:solidFill>
                            <a:srgbClr val="4187DC"/>
                          </a:solidFill>
                          <a:latin typeface="Arial" pitchFamily="34" charset="0"/>
                        </a:defRPr>
                      </a:lvl2pPr>
                      <a:lvl3pPr>
                        <a:spcBef>
                          <a:spcPct val="20000"/>
                        </a:spcBef>
                        <a:defRPr b="1">
                          <a:solidFill>
                            <a:schemeClr val="tx1"/>
                          </a:solidFill>
                          <a:latin typeface="Arial" pitchFamily="34" charset="0"/>
                        </a:defRPr>
                      </a:lvl3pPr>
                      <a:lvl4pPr>
                        <a:spcBef>
                          <a:spcPct val="20000"/>
                        </a:spcBef>
                        <a:defRPr sz="1400" b="1">
                          <a:solidFill>
                            <a:schemeClr val="tx1"/>
                          </a:solidFill>
                          <a:latin typeface="Arial" pitchFamily="34" charset="0"/>
                        </a:defRPr>
                      </a:lvl4pPr>
                      <a:lvl5pPr>
                        <a:spcBef>
                          <a:spcPct val="20000"/>
                        </a:spcBef>
                        <a:defRPr sz="1000">
                          <a:solidFill>
                            <a:schemeClr val="tx1"/>
                          </a:solidFill>
                          <a:latin typeface="Arial" pitchFamily="34" charset="0"/>
                        </a:defRPr>
                      </a:lvl5pPr>
                      <a:lvl6pPr fontAlgn="base">
                        <a:spcBef>
                          <a:spcPct val="20000"/>
                        </a:spcBef>
                        <a:spcAft>
                          <a:spcPct val="0"/>
                        </a:spcAft>
                        <a:defRPr sz="1000">
                          <a:solidFill>
                            <a:schemeClr val="tx1"/>
                          </a:solidFill>
                          <a:latin typeface="Arial" pitchFamily="34" charset="0"/>
                        </a:defRPr>
                      </a:lvl6pPr>
                      <a:lvl7pPr fontAlgn="base">
                        <a:spcBef>
                          <a:spcPct val="20000"/>
                        </a:spcBef>
                        <a:spcAft>
                          <a:spcPct val="0"/>
                        </a:spcAft>
                        <a:defRPr sz="1000">
                          <a:solidFill>
                            <a:schemeClr val="tx1"/>
                          </a:solidFill>
                          <a:latin typeface="Arial" pitchFamily="34" charset="0"/>
                        </a:defRPr>
                      </a:lvl7pPr>
                      <a:lvl8pPr fontAlgn="base">
                        <a:spcBef>
                          <a:spcPct val="20000"/>
                        </a:spcBef>
                        <a:spcAft>
                          <a:spcPct val="0"/>
                        </a:spcAft>
                        <a:defRPr sz="1000">
                          <a:solidFill>
                            <a:schemeClr val="tx1"/>
                          </a:solidFill>
                          <a:latin typeface="Arial" pitchFamily="34" charset="0"/>
                        </a:defRPr>
                      </a:lvl8pPr>
                      <a:lvl9pPr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altLang="fr-FR" sz="2000" b="0" i="0" u="none" strike="noStrike" kern="1200" cap="none" spc="0" normalizeH="0" baseline="0" noProof="0" dirty="0">
                          <a:ln>
                            <a:noFill/>
                          </a:ln>
                          <a:solidFill>
                            <a:prstClr val="black"/>
                          </a:solidFill>
                          <a:effectLst/>
                          <a:uLnTx/>
                          <a:uFillTx/>
                          <a:latin typeface="+mj-lt"/>
                          <a:ea typeface="+mn-ea"/>
                          <a:cs typeface="+mn-cs"/>
                        </a:rPr>
                        <a:t>8 - Peau et structures associées</a:t>
                      </a:r>
                    </a:p>
                  </a:txBody>
                  <a:tcP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7"/>
                  </a:ext>
                </a:extLst>
              </a:tr>
            </a:tbl>
          </a:graphicData>
        </a:graphic>
      </p:graphicFrame>
      <p:pic>
        <p:nvPicPr>
          <p:cNvPr id="173098" name="Picture 56" descr="Orei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716" y="-6351"/>
            <a:ext cx="1136105" cy="10667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3099" name="Picture 57" descr="Doul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944" y="30187"/>
            <a:ext cx="1550705" cy="1066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3100" name="Picture 58" descr="Oei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95205" y="-1"/>
            <a:ext cx="1691675" cy="10667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ZoneTexte 9"/>
          <p:cNvSpPr txBox="1"/>
          <p:nvPr/>
        </p:nvSpPr>
        <p:spPr>
          <a:xfrm rot="21000403">
            <a:off x="8912527" y="5985707"/>
            <a:ext cx="2989403" cy="523220"/>
          </a:xfrm>
          <a:prstGeom prst="rect">
            <a:avLst/>
          </a:prstGeom>
          <a:solidFill>
            <a:srgbClr val="FFC000"/>
          </a:solidFill>
          <a:ln>
            <a:solidFill>
              <a:srgbClr val="FFC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Modèle individuel</a:t>
            </a:r>
          </a:p>
        </p:txBody>
      </p:sp>
    </p:spTree>
    <p:extLst>
      <p:ext uri="{BB962C8B-B14F-4D97-AF65-F5344CB8AC3E}">
        <p14:creationId xmlns:p14="http://schemas.microsoft.com/office/powerpoint/2010/main" val="3424635856"/>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title" idx="4294967295"/>
          </p:nvPr>
        </p:nvSpPr>
        <p:spPr>
          <a:xfrm>
            <a:off x="914400" y="1731963"/>
            <a:ext cx="10353675" cy="4059237"/>
          </a:xfrm>
          <a:prstGeom prst="rect">
            <a:avLst/>
          </a:prstGeom>
          <a:noFill/>
          <a:ln>
            <a:noFill/>
            <a:prstDash/>
          </a:ln>
          <a:effectLst>
            <a:outerShdw blurRad="25400" dir="17880000">
              <a:srgbClr val="000000">
                <a:alpha val="46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r>
              <a:rPr kumimoji="0" lang="fr-FR"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Une personne</a:t>
            </a:r>
          </a:p>
          <a:p>
            <a:pPr marL="0" marR="0" lvl="0" indent="0" algn="ctr"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r>
              <a:rPr kumimoji="0" lang="fr-FR"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ne se réduit pas </a:t>
            </a:r>
          </a:p>
          <a:p>
            <a:pPr marL="0" marR="0" lvl="0" indent="0" algn="ctr"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r>
              <a:rPr kumimoji="0" lang="fr-FR"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à une fonction du corps, </a:t>
            </a:r>
          </a:p>
          <a:p>
            <a:pPr marL="0" marR="0" lvl="0" indent="0" algn="ctr"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r>
              <a:rPr kumimoji="0" lang="fr-FR"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ni à une déficience</a:t>
            </a:r>
          </a:p>
        </p:txBody>
      </p:sp>
      <p:sp>
        <p:nvSpPr>
          <p:cNvPr id="4" name="Espace réservé du pied de page 3"/>
          <p:cNvSpPr>
            <a:spLocks noGrp="1"/>
          </p:cNvSpPr>
          <p:nvPr>
            <p:ph type="ftr" sz="quarter" idx="11"/>
          </p:nvPr>
        </p:nvSpPr>
        <p:spPr>
          <a:xfrm>
            <a:off x="0" y="6431915"/>
            <a:ext cx="3095497"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EHESP - CC OMS FCI-CIF - 2026</a:t>
            </a:r>
            <a:endParaRPr kumimoji="0" lang="fr-FR"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282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2"/>
          <p:cNvSpPr>
            <a:spLocks noGrp="1" noChangeArrowheads="1"/>
          </p:cNvSpPr>
          <p:nvPr>
            <p:ph type="title"/>
          </p:nvPr>
        </p:nvSpPr>
        <p:spPr>
          <a:xfrm>
            <a:off x="2209800" y="381000"/>
            <a:ext cx="7772400" cy="1143000"/>
          </a:xfrm>
        </p:spPr>
        <p:txBody>
          <a:bodyPr/>
          <a:lstStyle/>
          <a:p>
            <a:pPr algn="ctr" eaLnBrk="1" hangingPunct="1"/>
            <a:r>
              <a:rPr lang="fr-FR" altLang="fr-FR" sz="3200" b="1">
                <a:solidFill>
                  <a:srgbClr val="CC0000"/>
                </a:solidFill>
              </a:rPr>
              <a:t>Facteurs personnels</a:t>
            </a:r>
          </a:p>
        </p:txBody>
      </p:sp>
      <p:sp>
        <p:nvSpPr>
          <p:cNvPr id="72709" name="Rectangle 3"/>
          <p:cNvSpPr>
            <a:spLocks noGrp="1" noChangeArrowheads="1"/>
          </p:cNvSpPr>
          <p:nvPr>
            <p:ph idx="1"/>
          </p:nvPr>
        </p:nvSpPr>
        <p:spPr>
          <a:xfrm>
            <a:off x="1451735" y="1981200"/>
            <a:ext cx="10114156" cy="2971800"/>
          </a:xfrm>
        </p:spPr>
        <p:txBody>
          <a:bodyPr>
            <a:noAutofit/>
          </a:bodyPr>
          <a:lstStyle/>
          <a:p>
            <a:pPr marL="36900" indent="0" eaLnBrk="1" hangingPunct="1">
              <a:buNone/>
              <a:defRPr/>
            </a:pPr>
            <a:r>
              <a:rPr lang="fr-FR" altLang="fr-FR" sz="2800" dirty="0">
                <a:solidFill>
                  <a:schemeClr val="tx1"/>
                </a:solidFill>
              </a:rPr>
              <a:t>Les facteurs personnels décrivent les spécificités de l’individu : sexe, âge, condition sociale, expériences de la vie, attentes et objectifs, </a:t>
            </a:r>
            <a:r>
              <a:rPr lang="fr-FR" altLang="fr-FR" sz="2800" dirty="0" err="1">
                <a:solidFill>
                  <a:schemeClr val="tx1"/>
                </a:solidFill>
              </a:rPr>
              <a:t>etc</a:t>
            </a:r>
            <a:r>
              <a:rPr lang="fr-FR" altLang="fr-FR" sz="2800" dirty="0">
                <a:solidFill>
                  <a:schemeClr val="tx1"/>
                </a:solidFill>
              </a:rPr>
              <a:t> …</a:t>
            </a:r>
          </a:p>
          <a:p>
            <a:pPr marL="36900" indent="0" eaLnBrk="1" hangingPunct="1">
              <a:buNone/>
              <a:defRPr/>
            </a:pPr>
            <a:endParaRPr lang="fr-FR" altLang="fr-FR" sz="2800" dirty="0">
              <a:solidFill>
                <a:schemeClr val="tx1"/>
              </a:solidFill>
            </a:endParaRPr>
          </a:p>
          <a:p>
            <a:pPr marL="36900" indent="0" eaLnBrk="1" hangingPunct="1">
              <a:buNone/>
              <a:defRPr/>
            </a:pPr>
            <a:r>
              <a:rPr lang="fr-FR" altLang="fr-FR" sz="2800" dirty="0">
                <a:solidFill>
                  <a:schemeClr val="tx1"/>
                </a:solidFill>
              </a:rPr>
              <a:t>Ces facteurs ne sont pas classifiés dans la CIF pour des raisons éthiques.</a:t>
            </a:r>
          </a:p>
        </p:txBody>
      </p:sp>
      <p:sp>
        <p:nvSpPr>
          <p:cNvPr id="8" name="Espace réservé du pied de page 3"/>
          <p:cNvSpPr>
            <a:spLocks noGrp="1"/>
          </p:cNvSpPr>
          <p:nvPr>
            <p:ph type="ftr" sz="quarter" idx="11"/>
          </p:nvPr>
        </p:nvSpPr>
        <p:spPr>
          <a:xfrm>
            <a:off x="0" y="6469064"/>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69990" name="Text Box 4"/>
          <p:cNvSpPr txBox="1">
            <a:spLocks noChangeArrowheads="1"/>
          </p:cNvSpPr>
          <p:nvPr/>
        </p:nvSpPr>
        <p:spPr bwMode="auto">
          <a:xfrm>
            <a:off x="7620000" y="5638801"/>
            <a:ext cx="19050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Facteurs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personnels</a:t>
            </a:r>
          </a:p>
        </p:txBody>
      </p:sp>
      <p:sp>
        <p:nvSpPr>
          <p:cNvPr id="169991" name="Line 5"/>
          <p:cNvSpPr>
            <a:spLocks noChangeShapeType="1"/>
          </p:cNvSpPr>
          <p:nvPr/>
        </p:nvSpPr>
        <p:spPr bwMode="auto">
          <a:xfrm flipV="1">
            <a:off x="8534400" y="48768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9992" name="Line 6"/>
          <p:cNvSpPr>
            <a:spLocks noChangeShapeType="1"/>
          </p:cNvSpPr>
          <p:nvPr/>
        </p:nvSpPr>
        <p:spPr bwMode="auto">
          <a:xfrm flipH="1" flipV="1">
            <a:off x="6705600" y="60198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91692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3"/>
          <p:cNvSpPr>
            <a:spLocks noGrp="1"/>
          </p:cNvSpPr>
          <p:nvPr>
            <p:ph type="ftr" sz="quarter" idx="10"/>
          </p:nvPr>
        </p:nvSpPr>
        <p:spPr>
          <a:xfrm>
            <a:off x="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04452" name="Rectangle 2"/>
          <p:cNvSpPr>
            <a:spLocks noGrp="1" noChangeArrowheads="1"/>
          </p:cNvSpPr>
          <p:nvPr>
            <p:ph type="ctrTitle"/>
          </p:nvPr>
        </p:nvSpPr>
        <p:spPr>
          <a:xfrm>
            <a:off x="2209800" y="1082566"/>
            <a:ext cx="7772400" cy="3337034"/>
          </a:xfrm>
        </p:spPr>
        <p:txBody>
          <a:bodyPr>
            <a:normAutofit fontScale="90000"/>
          </a:bodyPr>
          <a:lstStyle/>
          <a:p>
            <a:pPr algn="ctr" eaLnBrk="1" hangingPunct="1"/>
            <a:r>
              <a:rPr lang="fr-FR" altLang="fr-FR" dirty="0"/>
              <a:t>Deux manières de comprendre comment</a:t>
            </a:r>
            <a:br>
              <a:rPr lang="fr-FR" altLang="fr-FR" dirty="0"/>
            </a:br>
            <a:r>
              <a:rPr lang="fr-FR" altLang="fr-FR" dirty="0"/>
              <a:t>une personne réalise</a:t>
            </a:r>
            <a:br>
              <a:rPr lang="fr-FR" altLang="fr-FR" dirty="0"/>
            </a:br>
            <a:r>
              <a:rPr lang="fr-FR" altLang="fr-FR" dirty="0"/>
              <a:t>une activité</a:t>
            </a:r>
          </a:p>
        </p:txBody>
      </p:sp>
    </p:spTree>
    <p:extLst>
      <p:ext uri="{BB962C8B-B14F-4D97-AF65-F5344CB8AC3E}">
        <p14:creationId xmlns:p14="http://schemas.microsoft.com/office/powerpoint/2010/main" val="1072317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a:xfrm>
            <a:off x="0" y="645477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05477" name="Text Box 3"/>
          <p:cNvSpPr>
            <a:spLocks noGrp="1" noChangeArrowheads="1"/>
          </p:cNvSpPr>
          <p:nvPr>
            <p:ph type="title" idx="4294967295"/>
          </p:nvPr>
        </p:nvSpPr>
        <p:spPr>
          <a:xfrm>
            <a:off x="1735138" y="1965325"/>
            <a:ext cx="8686800" cy="1692275"/>
          </a:xfrm>
          <a:prstGeom prst="rect">
            <a:avLst/>
          </a:prstGeom>
          <a:solidFill>
            <a:srgbClr val="CCFF33"/>
          </a:solidFill>
          <a:ln>
            <a:noFill/>
            <a:prstDash/>
          </a:ln>
          <a:effectLst>
            <a:outerShdw blurRad="25400" dir="17880000">
              <a:srgbClr val="000000">
                <a:alpha val="46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90000"/>
              </a:lnSpc>
              <a:spcBef>
                <a:spcPct val="0"/>
              </a:spcBef>
              <a:spcAft>
                <a:spcPts val="600"/>
              </a:spcAft>
              <a:buClr>
                <a:schemeClr val="tx2"/>
              </a:buClr>
              <a:buSzPct val="70000"/>
              <a:buFont typeface="Wingdings 2" charset="2"/>
              <a:buNone/>
              <a:tabLst/>
              <a:defRPr/>
            </a:pPr>
            <a:r>
              <a:rPr kumimoji="0" lang="fr-FR" altLang="fr-FR" sz="2400" b="0" i="0" u="sng" strike="noStrike" kern="1200" cap="none" spc="0" normalizeH="0" baseline="0" noProof="0" dirty="0">
                <a:ln>
                  <a:solidFill>
                    <a:schemeClr val="bg1">
                      <a:lumMod val="75000"/>
                      <a:lumOff val="25000"/>
                      <a:alpha val="10000"/>
                    </a:schemeClr>
                  </a:solidFill>
                </a:ln>
                <a:solidFill>
                  <a:schemeClr val="bg1"/>
                </a:solidFill>
                <a:effectLst/>
                <a:uLnTx/>
                <a:uFillTx/>
                <a:latin typeface="+mn-lt"/>
                <a:ea typeface="+mn-ea"/>
                <a:cs typeface="+mn-cs"/>
              </a:rPr>
              <a:t>PERFORMANCE</a:t>
            </a:r>
          </a:p>
          <a:p>
            <a:pPr marL="0" marR="0" lvl="0" indent="0" algn="l" defTabSz="457200" rtl="0" eaLnBrk="1" fontAlgn="auto" latinLnBrk="0" hangingPunct="1">
              <a:lnSpc>
                <a:spcPct val="90000"/>
              </a:lnSpc>
              <a:spcBef>
                <a:spcPct val="0"/>
              </a:spcBef>
              <a:spcAft>
                <a:spcPts val="600"/>
              </a:spcAft>
              <a:buClr>
                <a:schemeClr val="tx2"/>
              </a:buClr>
              <a:buSzPct val="70000"/>
              <a:buFont typeface="Wingdings 2" charset="2"/>
              <a:buNone/>
              <a:tabLst/>
              <a:defRPr/>
            </a:pPr>
            <a:endParaRPr kumimoji="0" lang="fr-FR" altLang="fr-FR" sz="2400" b="0" i="0" u="none" strike="noStrike" kern="1200" cap="none" spc="0" normalizeH="0" baseline="0" noProof="0" dirty="0">
              <a:ln>
                <a:solidFill>
                  <a:schemeClr val="bg1">
                    <a:lumMod val="75000"/>
                    <a:lumOff val="25000"/>
                    <a:alpha val="10000"/>
                  </a:schemeClr>
                </a:solidFill>
              </a:ln>
              <a:solidFill>
                <a:schemeClr val="bg1"/>
              </a:solidFill>
              <a:effectLst/>
              <a:uLnTx/>
              <a:uFillTx/>
              <a:latin typeface="+mn-lt"/>
              <a:ea typeface="+mn-ea"/>
              <a:cs typeface="+mn-cs"/>
            </a:endParaRPr>
          </a:p>
          <a:p>
            <a:pPr marL="0" marR="0" lvl="0" indent="0" algn="l" defTabSz="457200" rtl="0" eaLnBrk="1" fontAlgn="auto" latinLnBrk="0" hangingPunct="1">
              <a:lnSpc>
                <a:spcPct val="90000"/>
              </a:lnSpc>
              <a:spcBef>
                <a:spcPct val="0"/>
              </a:spcBef>
              <a:spcAft>
                <a:spcPts val="600"/>
              </a:spcAft>
              <a:buClr>
                <a:schemeClr val="tx2"/>
              </a:buClr>
              <a:buSzPct val="70000"/>
              <a:buFont typeface="Wingdings 2" charset="2"/>
              <a:buNone/>
              <a:tabLst/>
              <a:defRPr/>
            </a:pPr>
            <a:r>
              <a:rPr kumimoji="0" lang="fr-FR" altLang="fr-FR" sz="2400" b="0" i="0" u="none" strike="noStrike" kern="1200" cap="none" spc="0" normalizeH="0" baseline="0" noProof="0" dirty="0">
                <a:ln>
                  <a:solidFill>
                    <a:schemeClr val="bg1">
                      <a:lumMod val="75000"/>
                      <a:lumOff val="25000"/>
                      <a:alpha val="10000"/>
                    </a:schemeClr>
                  </a:solidFill>
                </a:ln>
                <a:solidFill>
                  <a:schemeClr val="bg1"/>
                </a:solidFill>
                <a:effectLst/>
                <a:uLnTx/>
                <a:uFillTx/>
                <a:latin typeface="+mn-lt"/>
                <a:ea typeface="+mn-ea"/>
                <a:cs typeface="+mn-cs"/>
              </a:rPr>
              <a:t>Ce que la personne </a:t>
            </a:r>
            <a:r>
              <a:rPr kumimoji="0" lang="fr-FR" altLang="fr-FR" sz="2400" b="0" i="0" u="sng" strike="noStrike" kern="1200" cap="none" spc="0" normalizeH="0" baseline="0" noProof="0" dirty="0">
                <a:ln>
                  <a:solidFill>
                    <a:schemeClr val="bg1">
                      <a:lumMod val="75000"/>
                      <a:lumOff val="25000"/>
                      <a:alpha val="10000"/>
                    </a:schemeClr>
                  </a:solidFill>
                </a:ln>
                <a:solidFill>
                  <a:schemeClr val="bg1"/>
                </a:solidFill>
                <a:effectLst/>
                <a:uLnTx/>
                <a:uFillTx/>
                <a:latin typeface="+mn-lt"/>
                <a:ea typeface="+mn-ea"/>
                <a:cs typeface="+mn-cs"/>
              </a:rPr>
              <a:t>fait effectivement</a:t>
            </a:r>
            <a:r>
              <a:rPr kumimoji="0" lang="fr-FR" altLang="fr-FR" sz="2400" b="0" i="0" u="none" strike="noStrike" kern="1200" cap="none" spc="0" normalizeH="0" baseline="0" noProof="0" dirty="0">
                <a:ln>
                  <a:solidFill>
                    <a:schemeClr val="bg1">
                      <a:lumMod val="75000"/>
                      <a:lumOff val="25000"/>
                      <a:alpha val="10000"/>
                    </a:schemeClr>
                  </a:solidFill>
                </a:ln>
                <a:solidFill>
                  <a:schemeClr val="bg1"/>
                </a:solidFill>
                <a:effectLst/>
                <a:uLnTx/>
                <a:uFillTx/>
                <a:latin typeface="+mn-lt"/>
                <a:ea typeface="+mn-ea"/>
                <a:cs typeface="+mn-cs"/>
              </a:rPr>
              <a:t> (environnement réel)</a:t>
            </a:r>
          </a:p>
          <a:p>
            <a:pPr marL="0" marR="0" lvl="0" indent="0" algn="l" defTabSz="457200" rtl="0" eaLnBrk="1" fontAlgn="auto" latinLnBrk="0" hangingPunct="1">
              <a:lnSpc>
                <a:spcPct val="90000"/>
              </a:lnSpc>
              <a:spcBef>
                <a:spcPct val="0"/>
              </a:spcBef>
              <a:spcAft>
                <a:spcPts val="600"/>
              </a:spcAft>
              <a:buClr>
                <a:schemeClr val="tx2"/>
              </a:buClr>
              <a:buSzPct val="70000"/>
              <a:buFont typeface="Wingdings 2" charset="2"/>
              <a:buNone/>
              <a:tabLst/>
              <a:defRPr/>
            </a:pPr>
            <a:endParaRPr kumimoji="0" lang="fr-FR" altLang="fr-FR" sz="2400" b="0" i="0" u="none" strike="noStrike" kern="1200" cap="none" spc="0" normalizeH="0" baseline="0" noProof="0" dirty="0">
              <a:ln>
                <a:solidFill>
                  <a:schemeClr val="bg1">
                    <a:lumMod val="75000"/>
                    <a:lumOff val="25000"/>
                    <a:alpha val="10000"/>
                  </a:schemeClr>
                </a:solidFill>
              </a:ln>
              <a:solidFill>
                <a:schemeClr val="bg1"/>
              </a:solidFill>
              <a:effectLst/>
              <a:uLnTx/>
              <a:uFillTx/>
              <a:latin typeface="+mn-lt"/>
              <a:ea typeface="+mn-ea"/>
              <a:cs typeface="+mn-cs"/>
            </a:endParaRPr>
          </a:p>
        </p:txBody>
      </p:sp>
      <p:sp>
        <p:nvSpPr>
          <p:cNvPr id="105478" name="Text Box 4"/>
          <p:cNvSpPr txBox="1">
            <a:spLocks noChangeArrowheads="1"/>
          </p:cNvSpPr>
          <p:nvPr/>
        </p:nvSpPr>
        <p:spPr bwMode="auto">
          <a:xfrm>
            <a:off x="1861576" y="4046537"/>
            <a:ext cx="8458200" cy="2019300"/>
          </a:xfrm>
          <a:prstGeom prst="rect">
            <a:avLst/>
          </a:prstGeom>
          <a:noFill/>
          <a:ln w="9525">
            <a:solidFill>
              <a:srgbClr val="CCFF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itchFamily="34" charset="0"/>
                <a:ea typeface="+mn-ea"/>
                <a:cs typeface="+mn-cs"/>
                <a:sym typeface="Wingdings" pitchFamily="2" charset="2"/>
              </a:rPr>
              <a:t> Réalisation effective et implication de la personne</a:t>
            </a:r>
          </a:p>
          <a:p>
            <a:pPr marL="0" marR="0" lvl="0" indent="0" algn="l" defTabSz="914400" rtl="0" eaLnBrk="1" fontAlgn="base" latinLnBrk="0" hangingPunct="1">
              <a:lnSpc>
                <a:spcPct val="100000"/>
              </a:lnSpc>
              <a:spcBef>
                <a:spcPct val="50000"/>
              </a:spcBef>
              <a:spcAft>
                <a:spcPct val="0"/>
              </a:spcAft>
              <a:buClrTx/>
              <a:buSzTx/>
              <a:buFont typeface="Wingdings" pitchFamily="2" charset="2"/>
              <a:buChar char="è"/>
              <a:tabLst/>
              <a:defRPr/>
            </a:pPr>
            <a:r>
              <a:rPr kumimoji="0" lang="fr-FR" altLang="fr-FR" sz="2400" b="0" i="0" u="none" strike="noStrike" kern="1200" cap="none" spc="0" normalizeH="0" baseline="0" noProof="0" dirty="0">
                <a:ln>
                  <a:noFill/>
                </a:ln>
                <a:solidFill>
                  <a:prstClr val="white"/>
                </a:solidFill>
                <a:effectLst/>
                <a:uLnTx/>
                <a:uFillTx/>
                <a:latin typeface="Arial" pitchFamily="34" charset="0"/>
                <a:ea typeface="+mn-ea"/>
                <a:cs typeface="+mn-cs"/>
                <a:sym typeface="Wingdings" pitchFamily="2" charset="2"/>
              </a:rPr>
              <a:t> En situation réelle</a:t>
            </a:r>
          </a:p>
          <a:p>
            <a:pPr marL="0" marR="0" lvl="0" indent="0" algn="l" defTabSz="914400" rtl="0" eaLnBrk="1" fontAlgn="base" latinLnBrk="0" hangingPunct="1">
              <a:lnSpc>
                <a:spcPct val="100000"/>
              </a:lnSpc>
              <a:spcBef>
                <a:spcPct val="50000"/>
              </a:spcBef>
              <a:spcAft>
                <a:spcPct val="0"/>
              </a:spcAft>
              <a:buClrTx/>
              <a:buSzTx/>
              <a:buFont typeface="Wingdings" pitchFamily="2" charset="2"/>
              <a:buChar char="è"/>
              <a:tabLst/>
              <a:defRPr/>
            </a:pPr>
            <a:r>
              <a:rPr kumimoji="0" lang="fr-FR" altLang="fr-FR" sz="2400" b="0" i="0" u="none" strike="noStrike" kern="1200" cap="none" spc="0" normalizeH="0" baseline="0" noProof="0" dirty="0">
                <a:ln>
                  <a:noFill/>
                </a:ln>
                <a:solidFill>
                  <a:prstClr val="white"/>
                </a:solidFill>
                <a:effectLst/>
                <a:uLnTx/>
                <a:uFillTx/>
                <a:latin typeface="Arial" pitchFamily="34" charset="0"/>
                <a:ea typeface="+mn-ea"/>
                <a:cs typeface="+mn-cs"/>
                <a:sym typeface="Wingdings" pitchFamily="2" charset="2"/>
              </a:rPr>
              <a:t>Préciser les caractéristiques de l’environnement</a:t>
            </a:r>
          </a:p>
          <a:p>
            <a:pPr marL="0" marR="0" lvl="0" indent="0" algn="l" defTabSz="914400" rtl="0" eaLnBrk="1" fontAlgn="base" latinLnBrk="0" hangingPunct="1">
              <a:lnSpc>
                <a:spcPct val="100000"/>
              </a:lnSpc>
              <a:spcBef>
                <a:spcPct val="25000"/>
              </a:spcBef>
              <a:spcAft>
                <a:spcPct val="0"/>
              </a:spcAft>
              <a:buClrTx/>
              <a:buSzTx/>
              <a:buFont typeface="Wingdings" pitchFamily="2" charset="2"/>
              <a:buNone/>
              <a:tabLst/>
              <a:defRPr/>
            </a:pPr>
            <a:r>
              <a:rPr kumimoji="0" lang="fr-FR" altLang="fr-FR" sz="2400" b="0" i="0" u="none" strike="noStrike" kern="1200" cap="none" spc="0" normalizeH="0" baseline="0" noProof="0" dirty="0">
                <a:ln>
                  <a:noFill/>
                </a:ln>
                <a:solidFill>
                  <a:prstClr val="white"/>
                </a:solidFill>
                <a:effectLst/>
                <a:uLnTx/>
                <a:uFillTx/>
                <a:latin typeface="Arial" pitchFamily="34" charset="0"/>
                <a:ea typeface="+mn-ea"/>
                <a:cs typeface="+mn-cs"/>
              </a:rPr>
              <a:t>					</a:t>
            </a:r>
            <a:endParaRPr kumimoji="0" lang="fr-FR" altLang="fr-FR" sz="2400" b="0" i="0" u="none" strike="noStrike" kern="1200" cap="none" spc="0" normalizeH="0" baseline="0" noProof="0" dirty="0">
              <a:ln>
                <a:noFill/>
              </a:ln>
              <a:solidFill>
                <a:prstClr val="white"/>
              </a:solidFill>
              <a:effectLst/>
              <a:uLnTx/>
              <a:uFillTx/>
              <a:latin typeface="Arial" pitchFamily="34" charset="0"/>
              <a:ea typeface="+mn-ea"/>
              <a:cs typeface="+mn-cs"/>
              <a:sym typeface="Wingdings" pitchFamily="2" charset="2"/>
            </a:endParaRPr>
          </a:p>
        </p:txBody>
      </p:sp>
    </p:spTree>
    <p:extLst>
      <p:ext uri="{BB962C8B-B14F-4D97-AF65-F5344CB8AC3E}">
        <p14:creationId xmlns:p14="http://schemas.microsoft.com/office/powerpoint/2010/main" val="407538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D61009-5763-DF6A-6D0F-7BC8934E0EA5}"/>
              </a:ext>
            </a:extLst>
          </p:cNvPr>
          <p:cNvSpPr>
            <a:spLocks noGrp="1"/>
          </p:cNvSpPr>
          <p:nvPr>
            <p:ph type="title" idx="4294967295"/>
          </p:nvPr>
        </p:nvSpPr>
        <p:spPr>
          <a:xfrm>
            <a:off x="914400" y="1731963"/>
            <a:ext cx="10353675" cy="4059237"/>
          </a:xfrm>
          <a:prstGeom prst="rect">
            <a:avLst/>
          </a:prstGeom>
          <a:noFill/>
          <a:ln>
            <a:noFill/>
            <a:prstDash/>
          </a:ln>
          <a:effectLst>
            <a:outerShdw blurRad="25400" dir="17880000">
              <a:srgbClr val="000000">
                <a:alpha val="46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r>
              <a:rPr kumimoji="0" lang="fr-FR" sz="3600" b="0" i="0" u="none" strike="noStrike" kern="1200" cap="none" spc="0" normalizeH="0" baseline="0" noProof="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uLnTx/>
                <a:uFillTx/>
                <a:latin typeface="+mn-lt"/>
                <a:ea typeface="+mn-ea"/>
                <a:cs typeface="+mn-cs"/>
              </a:rPr>
              <a:t>Comment se pose la question du « handicap »</a:t>
            </a:r>
          </a:p>
          <a:p>
            <a:pPr marL="0" marR="0" lvl="0" indent="0" algn="ctr"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r>
              <a:rPr kumimoji="0" lang="fr-FR" sz="3600" b="0" i="0" u="none" strike="noStrike" kern="1200" cap="none" spc="0" normalizeH="0" baseline="0" noProof="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uLnTx/>
                <a:uFillTx/>
                <a:latin typeface="+mn-lt"/>
                <a:ea typeface="+mn-ea"/>
                <a:cs typeface="+mn-cs"/>
              </a:rPr>
              <a:t>au niveau international ?</a:t>
            </a:r>
          </a:p>
          <a:p>
            <a:pPr marL="0" marR="0" lvl="0" indent="0" algn="ctr"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r>
              <a:rPr kumimoji="0" lang="fr-FR" sz="3600" b="0" i="0" u="none" strike="noStrike" kern="1200" cap="none" spc="0" normalizeH="0" baseline="0" noProof="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uLnTx/>
                <a:uFillTx/>
                <a:latin typeface="+mn-lt"/>
                <a:ea typeface="+mn-ea"/>
                <a:cs typeface="+mn-cs"/>
              </a:rPr>
              <a:t>Un peu d’histoire …</a:t>
            </a:r>
          </a:p>
        </p:txBody>
      </p:sp>
      <p:sp>
        <p:nvSpPr>
          <p:cNvPr id="4" name="Espace réservé du pied de page 3">
            <a:extLst>
              <a:ext uri="{FF2B5EF4-FFF2-40B4-BE49-F238E27FC236}">
                <a16:creationId xmlns:a16="http://schemas.microsoft.com/office/drawing/2014/main" id="{CB3E03A3-C50B-064A-DADE-A18D0DF22422}"/>
              </a:ext>
            </a:extLst>
          </p:cNvPr>
          <p:cNvSpPr>
            <a:spLocks noGrp="1"/>
          </p:cNvSpPr>
          <p:nvPr>
            <p:ph type="ftr" sz="quarter" idx="11"/>
          </p:nvPr>
        </p:nvSpPr>
        <p:spPr>
          <a:xfrm>
            <a:off x="0" y="6492875"/>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854331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p:cNvSpPr txBox="1">
            <a:spLocks noGrp="1" noChangeArrowheads="1"/>
          </p:cNvSpPr>
          <p:nvPr>
            <p:ph type="title" idx="4294967295"/>
          </p:nvPr>
        </p:nvSpPr>
        <p:spPr bwMode="auto">
          <a:xfrm>
            <a:off x="1905000" y="2057401"/>
            <a:ext cx="9120352" cy="1569660"/>
          </a:xfrm>
          <a:prstGeom prst="rect">
            <a:avLst/>
          </a:prstGeom>
          <a:solidFill>
            <a:srgbClr val="FFC0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1" i="0" u="sng" strike="noStrike" kern="1200" cap="none" spc="0" normalizeH="0" baseline="0" noProof="0" dirty="0">
                <a:ln>
                  <a:noFill/>
                </a:ln>
                <a:solidFill>
                  <a:prstClr val="black"/>
                </a:solidFill>
                <a:effectLst/>
                <a:uLnTx/>
                <a:uFillTx/>
                <a:latin typeface="Arial" pitchFamily="34" charset="0"/>
                <a:ea typeface="+mn-ea"/>
                <a:cs typeface="+mn-cs"/>
              </a:rPr>
              <a:t>CAPACIT</a:t>
            </a:r>
            <a:r>
              <a:rPr kumimoji="0" lang="fr-FR" altLang="fr-FR" sz="240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É</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2400"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0" i="0" u="none" strike="noStrike" kern="1200" cap="none" spc="0" normalizeH="0" baseline="0" noProof="0" dirty="0">
                <a:ln>
                  <a:noFill/>
                </a:ln>
                <a:solidFill>
                  <a:prstClr val="black"/>
                </a:solidFill>
                <a:effectLst/>
                <a:uLnTx/>
                <a:uFillTx/>
                <a:latin typeface="Arial" pitchFamily="34" charset="0"/>
                <a:ea typeface="+mn-ea"/>
                <a:cs typeface="+mn-cs"/>
              </a:rPr>
              <a:t>Ce que la personne </a:t>
            </a:r>
            <a:r>
              <a:rPr kumimoji="0" lang="fr-FR" altLang="fr-FR" sz="2400" b="0" i="0" u="sng" strike="noStrike" kern="1200" cap="none" spc="0" normalizeH="0" baseline="0" noProof="0" dirty="0">
                <a:ln>
                  <a:noFill/>
                </a:ln>
                <a:solidFill>
                  <a:prstClr val="black"/>
                </a:solidFill>
                <a:effectLst/>
                <a:uLnTx/>
                <a:uFillTx/>
                <a:latin typeface="Arial" pitchFamily="34" charset="0"/>
                <a:ea typeface="+mn-ea"/>
                <a:cs typeface="+mn-cs"/>
              </a:rPr>
              <a:t>peut faire</a:t>
            </a:r>
            <a:endParaRPr kumimoji="0" lang="fr-FR" altLang="fr-FR" sz="24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0" i="0" u="none" strike="noStrike" kern="1200" cap="none" spc="0" normalizeH="0" baseline="0" noProof="0" dirty="0">
                <a:ln>
                  <a:noFill/>
                </a:ln>
                <a:solidFill>
                  <a:prstClr val="black"/>
                </a:solidFill>
                <a:effectLst/>
                <a:uLnTx/>
                <a:uFillTx/>
                <a:latin typeface="Arial" pitchFamily="34" charset="0"/>
                <a:ea typeface="+mn-ea"/>
                <a:cs typeface="+mn-cs"/>
              </a:rPr>
              <a:t>(environnement standardisé: ex. un cabinet médical)</a:t>
            </a:r>
            <a:endParaRPr kumimoji="0" lang="fr-FR" altLang="fr-FR"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06502" name="Text Box 6"/>
          <p:cNvSpPr txBox="1">
            <a:spLocks noChangeArrowheads="1"/>
          </p:cNvSpPr>
          <p:nvPr/>
        </p:nvSpPr>
        <p:spPr bwMode="auto">
          <a:xfrm>
            <a:off x="1752600" y="4038601"/>
            <a:ext cx="8763000" cy="1927225"/>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itchFamily="34" charset="0"/>
                <a:ea typeface="+mn-ea"/>
                <a:cs typeface="+mn-cs"/>
                <a:sym typeface="Wingdings" pitchFamily="2" charset="2"/>
              </a:rPr>
              <a:t> Potentialités, aptitudes</a:t>
            </a:r>
          </a:p>
          <a:p>
            <a:pPr marL="0" marR="0" lvl="0" indent="0" algn="l" defTabSz="914400" rtl="0" eaLnBrk="1" fontAlgn="base" latinLnBrk="0" hangingPunct="1">
              <a:lnSpc>
                <a:spcPct val="100000"/>
              </a:lnSpc>
              <a:spcBef>
                <a:spcPct val="50000"/>
              </a:spcBef>
              <a:spcAft>
                <a:spcPct val="0"/>
              </a:spcAft>
              <a:buClrTx/>
              <a:buSzTx/>
              <a:buFont typeface="Wingdings" pitchFamily="2" charset="2"/>
              <a:buChar char="è"/>
              <a:tabLst/>
              <a:defRPr/>
            </a:pPr>
            <a:r>
              <a:rPr kumimoji="0" lang="fr-FR" altLang="fr-FR" sz="2400" b="0" i="0" u="none" strike="noStrike" kern="1200" cap="none" spc="0" normalizeH="0" baseline="0" noProof="0" dirty="0">
                <a:ln>
                  <a:noFill/>
                </a:ln>
                <a:solidFill>
                  <a:prstClr val="white"/>
                </a:solidFill>
                <a:effectLst/>
                <a:uLnTx/>
                <a:uFillTx/>
                <a:latin typeface="Arial" pitchFamily="34" charset="0"/>
                <a:ea typeface="+mn-ea"/>
                <a:cs typeface="+mn-cs"/>
                <a:sym typeface="Wingdings" pitchFamily="2" charset="2"/>
              </a:rPr>
              <a:t> En situation standardisée de test</a:t>
            </a:r>
          </a:p>
          <a:p>
            <a:pPr marL="0" marR="0" lvl="0" indent="0" algn="l" defTabSz="914400" rtl="0" eaLnBrk="1" fontAlgn="base" latinLnBrk="0" hangingPunct="1">
              <a:lnSpc>
                <a:spcPct val="100000"/>
              </a:lnSpc>
              <a:spcBef>
                <a:spcPct val="50000"/>
              </a:spcBef>
              <a:spcAft>
                <a:spcPct val="0"/>
              </a:spcAft>
              <a:buClrTx/>
              <a:buSzTx/>
              <a:buFont typeface="Wingdings" pitchFamily="2" charset="2"/>
              <a:buChar char="è"/>
              <a:tabLst/>
              <a:defRPr/>
            </a:pPr>
            <a:r>
              <a:rPr kumimoji="0" lang="fr-FR" altLang="fr-FR" sz="2400" b="0" i="0" u="none" strike="noStrike" kern="1200" cap="none" spc="0" normalizeH="0" baseline="0" noProof="0" dirty="0">
                <a:ln>
                  <a:noFill/>
                </a:ln>
                <a:solidFill>
                  <a:prstClr val="white"/>
                </a:solidFill>
                <a:effectLst/>
                <a:uLnTx/>
                <a:uFillTx/>
                <a:latin typeface="Arial" pitchFamily="34" charset="0"/>
                <a:ea typeface="+mn-ea"/>
                <a:cs typeface="+mn-cs"/>
                <a:sym typeface="Wingdings" pitchFamily="2" charset="2"/>
              </a:rPr>
              <a:t>Préciser les caractéristiques de l’environnement standardisé 						</a:t>
            </a:r>
          </a:p>
        </p:txBody>
      </p:sp>
      <p:sp>
        <p:nvSpPr>
          <p:cNvPr id="2" name="Espace réservé du pied de page 1"/>
          <p:cNvSpPr>
            <a:spLocks noGrp="1"/>
          </p:cNvSpPr>
          <p:nvPr>
            <p:ph type="ftr" sz="quarter" idx="10"/>
          </p:nvPr>
        </p:nvSpPr>
        <p:spPr>
          <a:xfrm>
            <a:off x="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092754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a:xfrm>
            <a:off x="0" y="64770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107524" name="Text Box 2"/>
          <p:cNvSpPr>
            <a:spLocks noGrp="1" noChangeArrowheads="1"/>
          </p:cNvSpPr>
          <p:nvPr>
            <p:ph type="body" idx="1"/>
          </p:nvPr>
        </p:nvSpPr>
        <p:spPr>
          <a:xfrm>
            <a:off x="1752600" y="1828800"/>
            <a:ext cx="8686800" cy="3962400"/>
          </a:xfrm>
          <a:ln>
            <a:solidFill>
              <a:srgbClr val="CC0000"/>
            </a:solidFill>
            <a:miter lim="800000"/>
            <a:headEnd/>
            <a:tailEnd/>
          </a:ln>
        </p:spPr>
        <p:txBody>
          <a:bodyPr>
            <a:normAutofit/>
          </a:bodyPr>
          <a:lstStyle/>
          <a:p>
            <a:pPr algn="ctr" eaLnBrk="1" hangingPunct="1">
              <a:lnSpc>
                <a:spcPct val="90000"/>
              </a:lnSpc>
              <a:spcBef>
                <a:spcPct val="25000"/>
              </a:spcBef>
              <a:buFont typeface="Wingdings" pitchFamily="2" charset="2"/>
              <a:buNone/>
            </a:pPr>
            <a:r>
              <a:rPr lang="fr-FR" altLang="fr-FR" sz="2400" b="0" i="1" dirty="0">
                <a:solidFill>
                  <a:schemeClr val="tx1"/>
                </a:solidFill>
              </a:rPr>
              <a:t>L’écart entre CAPACIT</a:t>
            </a:r>
            <a:r>
              <a:rPr lang="fr-FR" altLang="fr-FR" sz="2400" b="0" i="1" dirty="0">
                <a:solidFill>
                  <a:schemeClr val="tx1"/>
                </a:solidFill>
                <a:cs typeface="Arial" pitchFamily="34" charset="0"/>
              </a:rPr>
              <a:t>É</a:t>
            </a:r>
            <a:r>
              <a:rPr lang="fr-FR" altLang="fr-FR" sz="2400" b="0" i="1" dirty="0">
                <a:solidFill>
                  <a:schemeClr val="tx1"/>
                </a:solidFill>
              </a:rPr>
              <a:t> et PERFORMANCE</a:t>
            </a:r>
            <a:r>
              <a:rPr lang="fr-FR" altLang="fr-FR" sz="2400" i="1" dirty="0">
                <a:solidFill>
                  <a:schemeClr val="tx1"/>
                </a:solidFill>
              </a:rPr>
              <a:t> </a:t>
            </a:r>
          </a:p>
          <a:p>
            <a:pPr algn="ctr" eaLnBrk="1" hangingPunct="1">
              <a:lnSpc>
                <a:spcPct val="90000"/>
              </a:lnSpc>
              <a:spcBef>
                <a:spcPct val="0"/>
              </a:spcBef>
              <a:buFont typeface="Wingdings" pitchFamily="2" charset="2"/>
              <a:buNone/>
            </a:pPr>
            <a:r>
              <a:rPr lang="fr-FR" altLang="fr-FR" sz="2400" i="1" dirty="0">
                <a:solidFill>
                  <a:schemeClr val="tx1"/>
                </a:solidFill>
              </a:rPr>
              <a:t>reflète la différence d’impacts </a:t>
            </a:r>
          </a:p>
          <a:p>
            <a:pPr algn="ctr" eaLnBrk="1" hangingPunct="1">
              <a:lnSpc>
                <a:spcPct val="90000"/>
              </a:lnSpc>
              <a:spcBef>
                <a:spcPct val="0"/>
              </a:spcBef>
              <a:buFont typeface="Wingdings" pitchFamily="2" charset="2"/>
              <a:buNone/>
            </a:pPr>
            <a:r>
              <a:rPr lang="fr-FR" altLang="fr-FR" sz="2400" i="1" dirty="0">
                <a:solidFill>
                  <a:schemeClr val="tx1"/>
                </a:solidFill>
              </a:rPr>
              <a:t>entre environnement usuel et environnement standardisé</a:t>
            </a:r>
          </a:p>
          <a:p>
            <a:pPr algn="ctr" eaLnBrk="1" hangingPunct="1">
              <a:lnSpc>
                <a:spcPct val="90000"/>
              </a:lnSpc>
              <a:spcBef>
                <a:spcPct val="0"/>
              </a:spcBef>
              <a:buFont typeface="Wingdings" pitchFamily="2" charset="2"/>
              <a:buNone/>
            </a:pPr>
            <a:r>
              <a:rPr lang="fr-FR" altLang="fr-FR" sz="2400" i="1" dirty="0">
                <a:solidFill>
                  <a:schemeClr val="tx1"/>
                </a:solidFill>
              </a:rPr>
              <a:t>et fournit ainsi une indication quant</a:t>
            </a:r>
          </a:p>
          <a:p>
            <a:pPr algn="ctr" eaLnBrk="1" hangingPunct="1">
              <a:lnSpc>
                <a:spcPct val="90000"/>
              </a:lnSpc>
              <a:spcBef>
                <a:spcPct val="0"/>
              </a:spcBef>
              <a:buFont typeface="Wingdings" pitchFamily="2" charset="2"/>
              <a:buNone/>
            </a:pPr>
            <a:r>
              <a:rPr lang="fr-FR" altLang="fr-FR" sz="2400" i="1" dirty="0">
                <a:solidFill>
                  <a:schemeClr val="tx1"/>
                </a:solidFill>
              </a:rPr>
              <a:t>aux modifications à opérer dans l’environnement</a:t>
            </a:r>
          </a:p>
          <a:p>
            <a:pPr algn="ctr" eaLnBrk="1" hangingPunct="1">
              <a:lnSpc>
                <a:spcPct val="90000"/>
              </a:lnSpc>
              <a:spcBef>
                <a:spcPct val="0"/>
              </a:spcBef>
              <a:buFont typeface="Wingdings" pitchFamily="2" charset="2"/>
              <a:buNone/>
            </a:pPr>
            <a:r>
              <a:rPr lang="fr-FR" altLang="fr-FR" sz="2400" i="1" dirty="0">
                <a:solidFill>
                  <a:schemeClr val="tx1"/>
                </a:solidFill>
              </a:rPr>
              <a:t>de la personne pour améliorer sa « performance » :</a:t>
            </a:r>
          </a:p>
          <a:p>
            <a:pPr algn="ctr" eaLnBrk="1" hangingPunct="1">
              <a:lnSpc>
                <a:spcPct val="90000"/>
              </a:lnSpc>
              <a:spcBef>
                <a:spcPct val="0"/>
              </a:spcBef>
              <a:buFont typeface="Wingdings" pitchFamily="2" charset="2"/>
              <a:buNone/>
            </a:pPr>
            <a:endParaRPr lang="fr-FR" altLang="fr-FR" sz="2400" i="1" dirty="0">
              <a:solidFill>
                <a:schemeClr val="tx1"/>
              </a:solidFill>
            </a:endParaRPr>
          </a:p>
          <a:p>
            <a:pPr algn="ctr" eaLnBrk="1" hangingPunct="1">
              <a:lnSpc>
                <a:spcPct val="90000"/>
              </a:lnSpc>
              <a:spcBef>
                <a:spcPct val="0"/>
              </a:spcBef>
              <a:buFont typeface="Wingdings" pitchFamily="2" charset="2"/>
              <a:buNone/>
            </a:pPr>
            <a:r>
              <a:rPr lang="fr-FR" altLang="fr-FR" sz="2400" b="0" i="1" dirty="0">
                <a:solidFill>
                  <a:schemeClr val="tx1"/>
                </a:solidFill>
              </a:rPr>
              <a:t>l’environnement </a:t>
            </a:r>
            <a:r>
              <a:rPr lang="fr-FR" altLang="fr-FR" sz="2400" b="0" dirty="0">
                <a:solidFill>
                  <a:schemeClr val="tx1"/>
                </a:solidFill>
              </a:rPr>
              <a:t>est-il OBSTACLE (-) </a:t>
            </a:r>
          </a:p>
          <a:p>
            <a:pPr algn="ctr" eaLnBrk="1" hangingPunct="1">
              <a:lnSpc>
                <a:spcPct val="90000"/>
              </a:lnSpc>
              <a:spcBef>
                <a:spcPct val="0"/>
              </a:spcBef>
              <a:buFont typeface="Wingdings" pitchFamily="2" charset="2"/>
              <a:buNone/>
            </a:pPr>
            <a:r>
              <a:rPr lang="fr-FR" altLang="fr-FR" sz="2400" b="0" dirty="0">
                <a:solidFill>
                  <a:schemeClr val="tx1"/>
                </a:solidFill>
              </a:rPr>
              <a:t>ou FACILITATEUR (+) ?</a:t>
            </a:r>
          </a:p>
        </p:txBody>
      </p:sp>
      <p:sp>
        <p:nvSpPr>
          <p:cNvPr id="107525" name="Text Box 3"/>
          <p:cNvSpPr>
            <a:spLocks noGrp="1" noChangeArrowheads="1"/>
          </p:cNvSpPr>
          <p:nvPr>
            <p:ph type="title"/>
          </p:nvPr>
        </p:nvSpPr>
        <p:spPr>
          <a:xfrm>
            <a:off x="1597269" y="15875"/>
            <a:ext cx="8997462" cy="1589649"/>
          </a:xfrm>
          <a:noFill/>
        </p:spPr>
        <p:txBody>
          <a:bodyPr>
            <a:normAutofit/>
          </a:bodyPr>
          <a:lstStyle/>
          <a:p>
            <a:pPr eaLnBrk="1" hangingPunct="1"/>
            <a:r>
              <a:rPr lang="fr-FR" altLang="fr-FR" sz="3600" b="1" i="1" dirty="0">
                <a:solidFill>
                  <a:schemeClr val="tx1"/>
                </a:solidFill>
              </a:rPr>
              <a:t>Activités et participation + Environnement</a:t>
            </a:r>
          </a:p>
        </p:txBody>
      </p:sp>
    </p:spTree>
    <p:extLst>
      <p:ext uri="{BB962C8B-B14F-4D97-AF65-F5344CB8AC3E}">
        <p14:creationId xmlns:p14="http://schemas.microsoft.com/office/powerpoint/2010/main" val="1385635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2035175" y="109538"/>
            <a:ext cx="8694738" cy="2143125"/>
          </a:xfrm>
          <a:prstGeom prst="rect">
            <a:avLst/>
          </a:prstGeom>
          <a:noFill/>
          <a:ln>
            <a:solidFill>
              <a:schemeClr val="tx1">
                <a:lumMod val="95000"/>
              </a:schemeClr>
            </a:solidFill>
            <a:prstDash/>
          </a:ln>
          <a:effectLst>
            <a:outerShdw blurRad="25400" dir="17880000">
              <a:srgbClr val="000000">
                <a:alpha val="46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36900" marR="0" lvl="0" indent="0" algn="ctr" defTabSz="457200" rtl="0" eaLnBrk="1" fontAlgn="auto" latinLnBrk="0" hangingPunct="1">
              <a:lnSpc>
                <a:spcPct val="100000"/>
              </a:lnSpc>
              <a:spcBef>
                <a:spcPts val="0"/>
              </a:spcBef>
              <a:spcAft>
                <a:spcPts val="0"/>
              </a:spcAft>
              <a:buClr>
                <a:schemeClr val="tx2"/>
              </a:buClr>
              <a:buSzPct val="70000"/>
              <a:buFont typeface="Wingdings 2" charset="2"/>
              <a:buNone/>
              <a:tabLst/>
              <a:defRPr/>
            </a:pPr>
            <a:r>
              <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rPr>
              <a:t>Codes qualificatifs génériques (échelle)</a:t>
            </a:r>
          </a:p>
          <a:p>
            <a:pPr marL="36900" marR="0" lvl="0" indent="0" algn="ctr" defTabSz="457200" rtl="0" eaLnBrk="1" fontAlgn="auto" latinLnBrk="0" hangingPunct="1">
              <a:lnSpc>
                <a:spcPct val="100000"/>
              </a:lnSpc>
              <a:spcBef>
                <a:spcPts val="0"/>
              </a:spcBef>
              <a:spcAft>
                <a:spcPts val="0"/>
              </a:spcAft>
              <a:buClr>
                <a:schemeClr val="tx2"/>
              </a:buClr>
              <a:buSzPct val="70000"/>
              <a:buFont typeface="Wingdings 2" charset="2"/>
              <a:buNone/>
              <a:tabLst/>
              <a:defRPr/>
            </a:pPr>
            <a:r>
              <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rPr>
              <a:t>pour toutes les composantes de la CIF</a:t>
            </a:r>
          </a:p>
          <a:p>
            <a:pPr marL="36900" marR="0" lvl="0" indent="0" algn="ctr" defTabSz="457200" rtl="0" eaLnBrk="1" fontAlgn="auto" latinLnBrk="0" hangingPunct="1">
              <a:lnSpc>
                <a:spcPct val="100000"/>
              </a:lnSpc>
              <a:spcBef>
                <a:spcPts val="0"/>
              </a:spcBef>
              <a:spcAft>
                <a:spcPts val="0"/>
              </a:spcAft>
              <a:buClr>
                <a:schemeClr val="tx2"/>
              </a:buClr>
              <a:buSzPct val="70000"/>
              <a:buFont typeface="Wingdings 2" charset="2"/>
              <a:buNone/>
              <a:tabLst/>
              <a:defRPr/>
            </a:pPr>
            <a:endPar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endParaRPr>
          </a:p>
          <a:p>
            <a:pPr marL="36900" marR="0" lvl="0" indent="0" algn="ctr" defTabSz="457200" rtl="0" eaLnBrk="1" fontAlgn="auto" latinLnBrk="0" hangingPunct="1">
              <a:lnSpc>
                <a:spcPct val="100000"/>
              </a:lnSpc>
              <a:spcBef>
                <a:spcPts val="0"/>
              </a:spcBef>
              <a:spcAft>
                <a:spcPts val="0"/>
              </a:spcAft>
              <a:buClr>
                <a:schemeClr val="tx2"/>
              </a:buClr>
              <a:buSzPct val="70000"/>
              <a:buFont typeface="Wingdings 2" charset="2"/>
              <a:buNone/>
              <a:tabLst/>
              <a:defRPr/>
            </a:pPr>
            <a:r>
              <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rPr>
              <a:t>Déficience (</a:t>
            </a:r>
            <a:r>
              <a:rPr kumimoji="0" lang="fr-FR" altLang="fr-FR" sz="2800" b="1" i="0" u="none" strike="noStrike" kern="1200" cap="none" spc="0" normalizeH="0" baseline="0" noProof="0" dirty="0" err="1">
                <a:ln>
                  <a:solidFill>
                    <a:schemeClr val="bg1">
                      <a:lumMod val="75000"/>
                      <a:lumOff val="25000"/>
                      <a:alpha val="10000"/>
                    </a:schemeClr>
                  </a:solidFill>
                </a:ln>
                <a:solidFill>
                  <a:schemeClr val="tx1"/>
                </a:solidFill>
                <a:effectLst/>
                <a:uLnTx/>
                <a:uFillTx/>
                <a:latin typeface="+mj-lt"/>
                <a:ea typeface="+mn-ea"/>
                <a:cs typeface="Times New Roman" pitchFamily="18" charset="0"/>
              </a:rPr>
              <a:t>qm</a:t>
            </a:r>
            <a:r>
              <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rPr>
              <a:t>, </a:t>
            </a:r>
            <a:r>
              <a:rPr kumimoji="0" lang="fr-FR" altLang="fr-FR" sz="2800" b="1" i="0" u="none" strike="noStrike" kern="1200" cap="none" spc="0" normalizeH="0" baseline="0" noProof="0" dirty="0" err="1">
                <a:ln>
                  <a:solidFill>
                    <a:schemeClr val="bg1">
                      <a:lumMod val="75000"/>
                      <a:lumOff val="25000"/>
                      <a:alpha val="10000"/>
                    </a:schemeClr>
                  </a:solidFill>
                </a:ln>
                <a:solidFill>
                  <a:schemeClr val="tx1"/>
                </a:solidFill>
                <a:effectLst/>
                <a:uLnTx/>
                <a:uFillTx/>
                <a:latin typeface="+mj-lt"/>
                <a:ea typeface="+mn-ea"/>
                <a:cs typeface="Times New Roman" pitchFamily="18" charset="0"/>
              </a:rPr>
              <a:t>qs</a:t>
            </a:r>
            <a:r>
              <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rPr>
              <a:t>) ; Difficulté (</a:t>
            </a:r>
            <a:r>
              <a:rPr kumimoji="0" lang="fr-FR" altLang="fr-FR" sz="2800" b="1" i="0" u="none" strike="noStrike" kern="1200" cap="none" spc="0" normalizeH="0" baseline="0" noProof="0" dirty="0" err="1">
                <a:ln>
                  <a:solidFill>
                    <a:schemeClr val="bg1">
                      <a:lumMod val="75000"/>
                      <a:lumOff val="25000"/>
                      <a:alpha val="10000"/>
                    </a:schemeClr>
                  </a:solidFill>
                </a:ln>
                <a:solidFill>
                  <a:schemeClr val="tx1"/>
                </a:solidFill>
                <a:effectLst/>
                <a:uLnTx/>
                <a:uFillTx/>
                <a:latin typeface="+mj-lt"/>
                <a:ea typeface="+mn-ea"/>
                <a:cs typeface="Times New Roman" pitchFamily="18" charset="0"/>
              </a:rPr>
              <a:t>qp</a:t>
            </a:r>
            <a:r>
              <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rPr>
              <a:t>, </a:t>
            </a:r>
            <a:r>
              <a:rPr kumimoji="0" lang="fr-FR" altLang="fr-FR" sz="2800" b="1" i="0" u="none" strike="noStrike" kern="1200" cap="none" spc="0" normalizeH="0" baseline="0" noProof="0" dirty="0" err="1">
                <a:ln>
                  <a:solidFill>
                    <a:schemeClr val="bg1">
                      <a:lumMod val="75000"/>
                      <a:lumOff val="25000"/>
                      <a:alpha val="10000"/>
                    </a:schemeClr>
                  </a:solidFill>
                </a:ln>
                <a:solidFill>
                  <a:schemeClr val="tx1"/>
                </a:solidFill>
                <a:effectLst/>
                <a:uLnTx/>
                <a:uFillTx/>
                <a:latin typeface="+mj-lt"/>
                <a:ea typeface="+mn-ea"/>
                <a:cs typeface="Times New Roman" pitchFamily="18" charset="0"/>
              </a:rPr>
              <a:t>qc</a:t>
            </a:r>
            <a:r>
              <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rPr>
              <a:t>) ;</a:t>
            </a:r>
          </a:p>
          <a:p>
            <a:pPr marL="36900" marR="0" lvl="0" indent="0" algn="ctr" defTabSz="457200" rtl="0" eaLnBrk="1" fontAlgn="auto" latinLnBrk="0" hangingPunct="1">
              <a:lnSpc>
                <a:spcPct val="100000"/>
              </a:lnSpc>
              <a:spcBef>
                <a:spcPts val="0"/>
              </a:spcBef>
              <a:spcAft>
                <a:spcPts val="0"/>
              </a:spcAft>
              <a:buClr>
                <a:schemeClr val="tx2"/>
              </a:buClr>
              <a:buSzPct val="70000"/>
              <a:buFont typeface="Wingdings 2" charset="2"/>
              <a:buNone/>
              <a:tabLst/>
              <a:defRPr/>
            </a:pPr>
            <a:r>
              <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rPr>
              <a:t>Obstacle (</a:t>
            </a:r>
            <a:r>
              <a:rPr kumimoji="0" lang="fr-FR" altLang="fr-FR" sz="2800" b="1" i="0" u="none" strike="noStrike" kern="1200" cap="none" spc="0" normalizeH="0" baseline="0" noProof="0" dirty="0" err="1">
                <a:ln>
                  <a:solidFill>
                    <a:schemeClr val="bg1">
                      <a:lumMod val="75000"/>
                      <a:lumOff val="25000"/>
                      <a:alpha val="10000"/>
                    </a:schemeClr>
                  </a:solidFill>
                </a:ln>
                <a:solidFill>
                  <a:schemeClr val="tx1"/>
                </a:solidFill>
                <a:effectLst/>
                <a:uLnTx/>
                <a:uFillTx/>
                <a:latin typeface="+mj-lt"/>
                <a:ea typeface="+mn-ea"/>
                <a:cs typeface="Times New Roman" pitchFamily="18" charset="0"/>
              </a:rPr>
              <a:t>qb</a:t>
            </a:r>
            <a:r>
              <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rPr>
              <a:t>) / Facilitateur (</a:t>
            </a:r>
            <a:r>
              <a:rPr kumimoji="0" lang="fr-FR" altLang="fr-FR" sz="2800" b="1" i="0" u="none" strike="noStrike" kern="1200" cap="none" spc="0" normalizeH="0" baseline="0" noProof="0" dirty="0" err="1">
                <a:ln>
                  <a:solidFill>
                    <a:schemeClr val="bg1">
                      <a:lumMod val="75000"/>
                      <a:lumOff val="25000"/>
                      <a:alpha val="10000"/>
                    </a:schemeClr>
                  </a:solidFill>
                </a:ln>
                <a:solidFill>
                  <a:schemeClr val="tx1"/>
                </a:solidFill>
                <a:effectLst/>
                <a:uLnTx/>
                <a:uFillTx/>
                <a:latin typeface="+mj-lt"/>
                <a:ea typeface="+mn-ea"/>
                <a:cs typeface="Times New Roman" pitchFamily="18" charset="0"/>
              </a:rPr>
              <a:t>qf</a:t>
            </a:r>
            <a:r>
              <a:rPr kumimoji="0" lang="fr-FR" altLang="fr-FR" sz="2800" b="1" i="0" u="none" strike="noStrike" kern="1200" cap="none" spc="0" normalizeH="0" baseline="0" noProof="0" dirty="0">
                <a:ln>
                  <a:solidFill>
                    <a:schemeClr val="bg1">
                      <a:lumMod val="75000"/>
                      <a:lumOff val="25000"/>
                      <a:alpha val="10000"/>
                    </a:schemeClr>
                  </a:solidFill>
                </a:ln>
                <a:solidFill>
                  <a:schemeClr val="tx1"/>
                </a:solidFill>
                <a:effectLst/>
                <a:uLnTx/>
                <a:uFillTx/>
                <a:latin typeface="+mj-lt"/>
                <a:ea typeface="+mn-ea"/>
                <a:cs typeface="Times New Roman" pitchFamily="18" charset="0"/>
              </a:rPr>
              <a:t>)</a:t>
            </a:r>
          </a:p>
        </p:txBody>
      </p:sp>
      <p:sp>
        <p:nvSpPr>
          <p:cNvPr id="2" name="Espace réservé du pied de page 1"/>
          <p:cNvSpPr>
            <a:spLocks noGrp="1"/>
          </p:cNvSpPr>
          <p:nvPr>
            <p:ph type="ftr" sz="quarter" idx="11"/>
          </p:nvPr>
        </p:nvSpPr>
        <p:spPr>
          <a:xfrm>
            <a:off x="0" y="6492875"/>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5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mj-lt"/>
                <a:ea typeface="+mn-ea"/>
                <a:cs typeface="+mn-cs"/>
              </a:rPr>
              <a:t>EHESP - CC OMS FCI-CIF - 2026</a:t>
            </a:r>
            <a:endParaRPr kumimoji="0" lang="fr-FR" altLang="fr-FR" sz="105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mj-lt"/>
              <a:ea typeface="+mn-ea"/>
              <a:cs typeface="+mn-cs"/>
            </a:endParaRPr>
          </a:p>
        </p:txBody>
      </p:sp>
      <p:sp>
        <p:nvSpPr>
          <p:cNvPr id="161795" name="Text Box 3"/>
          <p:cNvSpPr txBox="1">
            <a:spLocks noChangeArrowheads="1"/>
          </p:cNvSpPr>
          <p:nvPr/>
        </p:nvSpPr>
        <p:spPr bwMode="auto">
          <a:xfrm>
            <a:off x="1524001" y="2286001"/>
            <a:ext cx="9613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1"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Pas</a:t>
            </a: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de problème (aucun, absent, négligeable) (0-4%)		0</a:t>
            </a:r>
          </a:p>
        </p:txBody>
      </p:sp>
      <p:sp>
        <p:nvSpPr>
          <p:cNvPr id="161796" name="Text Box 4"/>
          <p:cNvSpPr txBox="1">
            <a:spLocks noChangeArrowheads="1"/>
          </p:cNvSpPr>
          <p:nvPr/>
        </p:nvSpPr>
        <p:spPr bwMode="auto">
          <a:xfrm>
            <a:off x="1524001" y="2895601"/>
            <a:ext cx="9725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Problème </a:t>
            </a:r>
            <a:r>
              <a:rPr kumimoji="0" lang="fr-FR" altLang="fr-FR" sz="2800" b="1"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léger</a:t>
            </a: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(léger, faible…) 					(5-24%)   	1 </a:t>
            </a:r>
          </a:p>
        </p:txBody>
      </p:sp>
      <p:sp>
        <p:nvSpPr>
          <p:cNvPr id="161797" name="Text Box 5"/>
          <p:cNvSpPr txBox="1">
            <a:spLocks noChangeArrowheads="1"/>
          </p:cNvSpPr>
          <p:nvPr/>
        </p:nvSpPr>
        <p:spPr bwMode="auto">
          <a:xfrm>
            <a:off x="1524000" y="3581400"/>
            <a:ext cx="96423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Problème </a:t>
            </a:r>
            <a:r>
              <a:rPr kumimoji="0" lang="fr-FR" altLang="fr-FR" sz="2800" b="1"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modéré</a:t>
            </a: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(moyen, passage…)     		(25-49%)   2</a:t>
            </a:r>
          </a:p>
        </p:txBody>
      </p:sp>
      <p:sp>
        <p:nvSpPr>
          <p:cNvPr id="161798" name="Text Box 6"/>
          <p:cNvSpPr txBox="1">
            <a:spLocks noChangeArrowheads="1"/>
          </p:cNvSpPr>
          <p:nvPr/>
        </p:nvSpPr>
        <p:spPr bwMode="auto">
          <a:xfrm>
            <a:off x="1524000" y="4191000"/>
            <a:ext cx="9754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Problème </a:t>
            </a:r>
            <a:r>
              <a:rPr kumimoji="0" lang="fr-FR" altLang="fr-FR" sz="2800" b="1"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grave</a:t>
            </a: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(élevé, extrême…)          		(50-95%)   3 </a:t>
            </a:r>
          </a:p>
        </p:txBody>
      </p:sp>
      <p:sp>
        <p:nvSpPr>
          <p:cNvPr id="161799" name="Text Box 7"/>
          <p:cNvSpPr txBox="1">
            <a:spLocks noChangeArrowheads="1"/>
          </p:cNvSpPr>
          <p:nvPr/>
        </p:nvSpPr>
        <p:spPr bwMode="auto">
          <a:xfrm>
            <a:off x="1524001" y="4800601"/>
            <a:ext cx="9717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Problème </a:t>
            </a:r>
            <a:r>
              <a:rPr kumimoji="0" lang="fr-FR" altLang="fr-FR" sz="2800" b="1"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entier</a:t>
            </a: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(total…)		    		  	  	     	(96-100%)	4 </a:t>
            </a:r>
          </a:p>
        </p:txBody>
      </p:sp>
      <p:sp>
        <p:nvSpPr>
          <p:cNvPr id="161800" name="Text Box 8"/>
          <p:cNvSpPr txBox="1">
            <a:spLocks noChangeArrowheads="1"/>
          </p:cNvSpPr>
          <p:nvPr/>
        </p:nvSpPr>
        <p:spPr bwMode="auto">
          <a:xfrm>
            <a:off x="1531443" y="5459085"/>
            <a:ext cx="9660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Non précisé							    	  								8 </a:t>
            </a:r>
          </a:p>
        </p:txBody>
      </p:sp>
      <p:sp>
        <p:nvSpPr>
          <p:cNvPr id="161801" name="Text Box 9"/>
          <p:cNvSpPr txBox="1">
            <a:spLocks noChangeArrowheads="1"/>
          </p:cNvSpPr>
          <p:nvPr/>
        </p:nvSpPr>
        <p:spPr bwMode="auto">
          <a:xfrm>
            <a:off x="1524000" y="5975980"/>
            <a:ext cx="1000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Sans objet							      	    								9 </a:t>
            </a:r>
          </a:p>
        </p:txBody>
      </p:sp>
    </p:spTree>
    <p:extLst>
      <p:ext uri="{BB962C8B-B14F-4D97-AF65-F5344CB8AC3E}">
        <p14:creationId xmlns:p14="http://schemas.microsoft.com/office/powerpoint/2010/main" val="4286432203"/>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CFCA-3A4D-6F30-D998-7794593C7219}"/>
              </a:ext>
            </a:extLst>
          </p:cNvPr>
          <p:cNvSpPr>
            <a:spLocks noGrp="1"/>
          </p:cNvSpPr>
          <p:nvPr>
            <p:ph type="title"/>
          </p:nvPr>
        </p:nvSpPr>
        <p:spPr>
          <a:xfrm>
            <a:off x="913795" y="124375"/>
            <a:ext cx="10353762" cy="678350"/>
          </a:xfrm>
        </p:spPr>
        <p:txBody>
          <a:bodyPr>
            <a:normAutofit fontScale="90000"/>
          </a:bodyPr>
          <a:lstStyle/>
          <a:p>
            <a:r>
              <a:rPr lang="fr-FR" dirty="0"/>
              <a:t>Codes qualificatifs</a:t>
            </a:r>
          </a:p>
        </p:txBody>
      </p:sp>
      <p:sp>
        <p:nvSpPr>
          <p:cNvPr id="3" name="Espace réservé du contenu 2">
            <a:extLst>
              <a:ext uri="{FF2B5EF4-FFF2-40B4-BE49-F238E27FC236}">
                <a16:creationId xmlns:a16="http://schemas.microsoft.com/office/drawing/2014/main" id="{F334D5E5-602F-8F90-951B-D48D9A78927E}"/>
              </a:ext>
            </a:extLst>
          </p:cNvPr>
          <p:cNvSpPr>
            <a:spLocks noGrp="1"/>
          </p:cNvSpPr>
          <p:nvPr>
            <p:ph idx="1"/>
          </p:nvPr>
        </p:nvSpPr>
        <p:spPr>
          <a:xfrm>
            <a:off x="114300" y="1199051"/>
            <a:ext cx="11480800" cy="5930900"/>
          </a:xfrm>
        </p:spPr>
        <p:txBody>
          <a:bodyPr numCol="2">
            <a:normAutofit fontScale="92500"/>
          </a:bodyPr>
          <a:lstStyle/>
          <a:p>
            <a:pPr marL="36900" indent="0" algn="ctr">
              <a:buNone/>
            </a:pPr>
            <a:r>
              <a:rPr lang="fr-FR" sz="2600" b="1" dirty="0">
                <a:effectLst/>
              </a:rPr>
              <a:t>Performance</a:t>
            </a:r>
            <a:endParaRPr lang="fr-FR" b="1" dirty="0">
              <a:effectLst/>
            </a:endParaRPr>
          </a:p>
          <a:p>
            <a:pPr marL="36900" indent="0">
              <a:buNone/>
            </a:pPr>
            <a:r>
              <a:rPr lang="fr-FR" b="1" dirty="0">
                <a:solidFill>
                  <a:srgbClr val="C00000"/>
                </a:solidFill>
                <a:effectLst/>
              </a:rPr>
              <a:t>qp0</a:t>
            </a:r>
            <a:r>
              <a:rPr lang="fr-FR" dirty="0">
                <a:solidFill>
                  <a:srgbClr val="C00000"/>
                </a:solidFill>
                <a:effectLst/>
              </a:rPr>
              <a:t> AUCUNE </a:t>
            </a:r>
            <a:r>
              <a:rPr lang="fr-FR" dirty="0">
                <a:effectLst/>
              </a:rPr>
              <a:t>difficulté en termes de performance (aucune, absence, négligeable, ...) 		</a:t>
            </a:r>
          </a:p>
          <a:p>
            <a:pPr marL="36900" indent="0">
              <a:buNone/>
            </a:pPr>
            <a:r>
              <a:rPr lang="fr-FR" b="1" dirty="0">
                <a:solidFill>
                  <a:srgbClr val="C00000"/>
                </a:solidFill>
                <a:effectLst/>
              </a:rPr>
              <a:t>qp1</a:t>
            </a:r>
            <a:r>
              <a:rPr lang="fr-FR" dirty="0">
                <a:effectLst/>
              </a:rPr>
              <a:t> Difficulté </a:t>
            </a:r>
            <a:r>
              <a:rPr lang="fr-FR" dirty="0">
                <a:solidFill>
                  <a:srgbClr val="C00000"/>
                </a:solidFill>
                <a:effectLst/>
              </a:rPr>
              <a:t>LÉGÈRE</a:t>
            </a:r>
            <a:r>
              <a:rPr lang="fr-FR" dirty="0">
                <a:effectLst/>
              </a:rPr>
              <a:t> en termes de performance (légère, faible, ...) 						</a:t>
            </a:r>
          </a:p>
          <a:p>
            <a:pPr marL="36900" indent="0">
              <a:buNone/>
            </a:pPr>
            <a:r>
              <a:rPr lang="fr-FR" b="1" dirty="0">
                <a:solidFill>
                  <a:srgbClr val="C00000"/>
                </a:solidFill>
                <a:effectLst/>
              </a:rPr>
              <a:t>qp2</a:t>
            </a:r>
            <a:r>
              <a:rPr lang="fr-FR" dirty="0">
                <a:effectLst/>
              </a:rPr>
              <a:t> Difficulté </a:t>
            </a:r>
            <a:r>
              <a:rPr lang="fr-FR" dirty="0">
                <a:solidFill>
                  <a:srgbClr val="C00000"/>
                </a:solidFill>
                <a:effectLst/>
              </a:rPr>
              <a:t>MODÉRÉE</a:t>
            </a:r>
            <a:r>
              <a:rPr lang="fr-FR" dirty="0">
                <a:effectLst/>
              </a:rPr>
              <a:t> en termes de performance (moyenne, passable, ...) 	</a:t>
            </a:r>
          </a:p>
          <a:p>
            <a:pPr marL="36900" indent="0">
              <a:buNone/>
            </a:pPr>
            <a:r>
              <a:rPr lang="fr-FR" b="1" dirty="0">
                <a:solidFill>
                  <a:srgbClr val="C00000"/>
                </a:solidFill>
                <a:effectLst/>
              </a:rPr>
              <a:t>qp3</a:t>
            </a:r>
            <a:r>
              <a:rPr lang="fr-FR" dirty="0">
                <a:effectLst/>
              </a:rPr>
              <a:t> Difficulté </a:t>
            </a:r>
            <a:r>
              <a:rPr lang="fr-FR" dirty="0">
                <a:solidFill>
                  <a:srgbClr val="C00000"/>
                </a:solidFill>
                <a:effectLst/>
              </a:rPr>
              <a:t>GRAVE</a:t>
            </a:r>
            <a:r>
              <a:rPr lang="fr-FR" dirty="0">
                <a:effectLst/>
              </a:rPr>
              <a:t> en termes de performance (élevée, extrême, ...) 					</a:t>
            </a:r>
          </a:p>
          <a:p>
            <a:pPr marL="36900" indent="0">
              <a:buNone/>
            </a:pPr>
            <a:r>
              <a:rPr lang="fr-FR" b="1" dirty="0">
                <a:solidFill>
                  <a:srgbClr val="C00000"/>
                </a:solidFill>
                <a:effectLst/>
              </a:rPr>
              <a:t>qp4</a:t>
            </a:r>
            <a:r>
              <a:rPr lang="fr-FR" dirty="0">
                <a:effectLst/>
              </a:rPr>
              <a:t> Difficulté </a:t>
            </a:r>
            <a:r>
              <a:rPr lang="fr-FR" dirty="0">
                <a:solidFill>
                  <a:srgbClr val="C00000"/>
                </a:solidFill>
                <a:effectLst/>
              </a:rPr>
              <a:t>ABSOLUE</a:t>
            </a:r>
            <a:r>
              <a:rPr lang="fr-FR" dirty="0">
                <a:effectLst/>
              </a:rPr>
              <a:t> en termes de performance (TOTALE, ...) 							</a:t>
            </a:r>
          </a:p>
          <a:p>
            <a:pPr marL="36900" indent="0">
              <a:buNone/>
            </a:pPr>
            <a:r>
              <a:rPr lang="fr-FR" b="1" dirty="0">
                <a:solidFill>
                  <a:srgbClr val="C00000"/>
                </a:solidFill>
                <a:effectLst/>
              </a:rPr>
              <a:t>qp8</a:t>
            </a:r>
            <a:r>
              <a:rPr lang="fr-FR" dirty="0">
                <a:effectLst/>
              </a:rPr>
              <a:t> Difficulté en termes de performance, non précisée</a:t>
            </a:r>
          </a:p>
          <a:p>
            <a:pPr marL="36900" indent="0">
              <a:buNone/>
            </a:pPr>
            <a:r>
              <a:rPr lang="fr-FR" b="1" dirty="0">
                <a:solidFill>
                  <a:srgbClr val="C00000"/>
                </a:solidFill>
                <a:effectLst/>
              </a:rPr>
              <a:t>qp9</a:t>
            </a:r>
            <a:r>
              <a:rPr lang="fr-FR" dirty="0">
                <a:effectLst/>
              </a:rPr>
              <a:t> Difficulté en termes de performance, sans objet</a:t>
            </a:r>
          </a:p>
          <a:p>
            <a:pPr marL="36900" indent="0">
              <a:buNone/>
            </a:pPr>
            <a:r>
              <a:rPr lang="fr-FR" dirty="0">
                <a:effectLst/>
              </a:rPr>
              <a:t> </a:t>
            </a:r>
          </a:p>
          <a:p>
            <a:pPr marL="36900" indent="0" algn="ctr">
              <a:buNone/>
            </a:pPr>
            <a:r>
              <a:rPr lang="fr-FR" sz="2600" b="1" dirty="0">
                <a:effectLst/>
              </a:rPr>
              <a:t>Capacité</a:t>
            </a:r>
            <a:endParaRPr lang="fr-FR" b="1" dirty="0">
              <a:effectLst/>
            </a:endParaRPr>
          </a:p>
          <a:p>
            <a:pPr marL="36900" indent="0">
              <a:buNone/>
            </a:pPr>
            <a:r>
              <a:rPr lang="fr-FR" b="1" dirty="0">
                <a:solidFill>
                  <a:srgbClr val="C00000"/>
                </a:solidFill>
                <a:effectLst/>
              </a:rPr>
              <a:t>qc0</a:t>
            </a:r>
            <a:r>
              <a:rPr lang="fr-FR" dirty="0">
                <a:solidFill>
                  <a:srgbClr val="C00000"/>
                </a:solidFill>
                <a:effectLst/>
              </a:rPr>
              <a:t> AUCUNE </a:t>
            </a:r>
            <a:r>
              <a:rPr lang="fr-FR" dirty="0">
                <a:effectLst/>
              </a:rPr>
              <a:t>difficulté en termes de capacité (aucune, absence, négligeable, ...) 		</a:t>
            </a:r>
            <a:r>
              <a:rPr lang="fr-FR" dirty="0">
                <a:solidFill>
                  <a:srgbClr val="C00000"/>
                </a:solidFill>
                <a:effectLst/>
              </a:rPr>
              <a:t>0-4%</a:t>
            </a:r>
          </a:p>
          <a:p>
            <a:pPr marL="36900" indent="0">
              <a:buNone/>
            </a:pPr>
            <a:r>
              <a:rPr lang="fr-FR" b="1" dirty="0">
                <a:solidFill>
                  <a:srgbClr val="C00000"/>
                </a:solidFill>
                <a:effectLst/>
              </a:rPr>
              <a:t>qc1</a:t>
            </a:r>
            <a:r>
              <a:rPr lang="fr-FR" dirty="0">
                <a:effectLst/>
              </a:rPr>
              <a:t> Difficulté </a:t>
            </a:r>
            <a:r>
              <a:rPr lang="fr-FR" dirty="0">
                <a:solidFill>
                  <a:srgbClr val="C00000"/>
                </a:solidFill>
                <a:effectLst/>
              </a:rPr>
              <a:t>LÉGÈRE</a:t>
            </a:r>
            <a:r>
              <a:rPr lang="fr-FR" dirty="0">
                <a:effectLst/>
              </a:rPr>
              <a:t> en termes de capacité (légère, faible, ...) 						</a:t>
            </a:r>
            <a:r>
              <a:rPr lang="fr-FR" dirty="0">
                <a:solidFill>
                  <a:srgbClr val="C00000"/>
                </a:solidFill>
                <a:effectLst/>
              </a:rPr>
              <a:t>5-24%</a:t>
            </a:r>
          </a:p>
          <a:p>
            <a:pPr marL="36900" indent="0">
              <a:buNone/>
            </a:pPr>
            <a:r>
              <a:rPr lang="fr-FR" b="1" dirty="0">
                <a:solidFill>
                  <a:srgbClr val="C00000"/>
                </a:solidFill>
                <a:effectLst/>
              </a:rPr>
              <a:t>qc2</a:t>
            </a:r>
            <a:r>
              <a:rPr lang="fr-FR" dirty="0">
                <a:effectLst/>
              </a:rPr>
              <a:t> Difficulté </a:t>
            </a:r>
            <a:r>
              <a:rPr lang="fr-FR" dirty="0">
                <a:solidFill>
                  <a:srgbClr val="C00000"/>
                </a:solidFill>
                <a:effectLst/>
              </a:rPr>
              <a:t>MODÉRÉE</a:t>
            </a:r>
            <a:r>
              <a:rPr lang="fr-FR" dirty="0">
                <a:effectLst/>
              </a:rPr>
              <a:t> en termes de capacité (moyenne, passable, ...) 					</a:t>
            </a:r>
            <a:r>
              <a:rPr lang="fr-FR" dirty="0">
                <a:solidFill>
                  <a:srgbClr val="C00000"/>
                </a:solidFill>
                <a:effectLst/>
              </a:rPr>
              <a:t>25-49%</a:t>
            </a:r>
          </a:p>
          <a:p>
            <a:pPr marL="36900" indent="0">
              <a:buNone/>
            </a:pPr>
            <a:r>
              <a:rPr lang="fr-FR" b="1" dirty="0">
                <a:solidFill>
                  <a:srgbClr val="C00000"/>
                </a:solidFill>
                <a:effectLst/>
              </a:rPr>
              <a:t>qc3</a:t>
            </a:r>
            <a:r>
              <a:rPr lang="fr-FR" dirty="0">
                <a:effectLst/>
              </a:rPr>
              <a:t> Difficulté </a:t>
            </a:r>
            <a:r>
              <a:rPr lang="fr-FR" dirty="0">
                <a:solidFill>
                  <a:srgbClr val="C00000"/>
                </a:solidFill>
                <a:effectLst/>
              </a:rPr>
              <a:t>GRAVE</a:t>
            </a:r>
            <a:r>
              <a:rPr lang="fr-FR" dirty="0">
                <a:effectLst/>
              </a:rPr>
              <a:t> en termes de capacité(élevée, extrême, ...) 							</a:t>
            </a:r>
            <a:r>
              <a:rPr lang="fr-FR" dirty="0">
                <a:solidFill>
                  <a:srgbClr val="C00000"/>
                </a:solidFill>
                <a:effectLst/>
              </a:rPr>
              <a:t>50-95%</a:t>
            </a:r>
          </a:p>
          <a:p>
            <a:pPr marL="36900" indent="0">
              <a:buNone/>
            </a:pPr>
            <a:r>
              <a:rPr lang="fr-FR" b="1" dirty="0">
                <a:solidFill>
                  <a:srgbClr val="C00000"/>
                </a:solidFill>
                <a:effectLst/>
              </a:rPr>
              <a:t>qc4</a:t>
            </a:r>
            <a:r>
              <a:rPr lang="fr-FR" dirty="0">
                <a:effectLst/>
              </a:rPr>
              <a:t> Difficulté </a:t>
            </a:r>
            <a:r>
              <a:rPr lang="fr-FR" dirty="0">
                <a:solidFill>
                  <a:srgbClr val="C00000"/>
                </a:solidFill>
                <a:effectLst/>
              </a:rPr>
              <a:t>ABSOLUE</a:t>
            </a:r>
            <a:r>
              <a:rPr lang="fr-FR" dirty="0">
                <a:effectLst/>
              </a:rPr>
              <a:t> en termes de capacité (TOTALE, ...)							</a:t>
            </a:r>
            <a:r>
              <a:rPr lang="fr-FR" dirty="0">
                <a:solidFill>
                  <a:srgbClr val="C00000"/>
                </a:solidFill>
                <a:effectLst/>
              </a:rPr>
              <a:t>96-100%</a:t>
            </a:r>
          </a:p>
          <a:p>
            <a:pPr marL="36900" indent="0">
              <a:spcAft>
                <a:spcPts val="2400"/>
              </a:spcAft>
              <a:buNone/>
            </a:pPr>
            <a:r>
              <a:rPr lang="fr-FR" b="1" dirty="0">
                <a:solidFill>
                  <a:srgbClr val="C00000"/>
                </a:solidFill>
                <a:effectLst/>
              </a:rPr>
              <a:t>qc8</a:t>
            </a:r>
            <a:r>
              <a:rPr lang="fr-FR" dirty="0">
                <a:effectLst/>
              </a:rPr>
              <a:t> Difficulté en termes de capacité, non précisée</a:t>
            </a:r>
          </a:p>
          <a:p>
            <a:pPr marL="36900" indent="0">
              <a:buNone/>
            </a:pPr>
            <a:r>
              <a:rPr lang="fr-FR" b="1" dirty="0">
                <a:solidFill>
                  <a:srgbClr val="C00000"/>
                </a:solidFill>
                <a:effectLst/>
              </a:rPr>
              <a:t>qc9</a:t>
            </a:r>
            <a:r>
              <a:rPr lang="fr-FR" dirty="0">
                <a:effectLst/>
              </a:rPr>
              <a:t> Difficulté en termes de capacité, sans objet</a:t>
            </a:r>
          </a:p>
          <a:p>
            <a:pPr marL="36900" indent="0">
              <a:buNone/>
            </a:pPr>
            <a:endParaRPr lang="fr-FR" dirty="0"/>
          </a:p>
        </p:txBody>
      </p:sp>
      <p:sp>
        <p:nvSpPr>
          <p:cNvPr id="4" name="Espace réservé du pied de page 3">
            <a:extLst>
              <a:ext uri="{FF2B5EF4-FFF2-40B4-BE49-F238E27FC236}">
                <a16:creationId xmlns:a16="http://schemas.microsoft.com/office/drawing/2014/main" id="{75A52D4C-ECC9-028E-84B9-D336EF6FF182}"/>
              </a:ext>
            </a:extLst>
          </p:cNvPr>
          <p:cNvSpPr>
            <a:spLocks noGrp="1"/>
          </p:cNvSpPr>
          <p:nvPr>
            <p:ph type="ftr" sz="quarter" idx="11"/>
          </p:nvPr>
        </p:nvSpPr>
        <p:spPr>
          <a:xfrm>
            <a:off x="1" y="6551062"/>
            <a:ext cx="477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475825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8" name="Text Box 6"/>
          <p:cNvSpPr txBox="1">
            <a:spLocks noChangeArrowheads="1"/>
          </p:cNvSpPr>
          <p:nvPr/>
        </p:nvSpPr>
        <p:spPr bwMode="auto">
          <a:xfrm>
            <a:off x="1658144" y="979489"/>
            <a:ext cx="2133600"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FFFFFF"/>
                </a:solidFill>
                <a:effectLst/>
                <a:uLnTx/>
                <a:uFillTx/>
                <a:latin typeface="Arial" pitchFamily="34" charset="0"/>
                <a:ea typeface="+mn-ea"/>
                <a:cs typeface="+mn-cs"/>
              </a:rPr>
              <a:t>Fonctions organiques</a:t>
            </a:r>
          </a:p>
        </p:txBody>
      </p:sp>
      <p:sp>
        <p:nvSpPr>
          <p:cNvPr id="300039" name="Text Box 7"/>
          <p:cNvSpPr txBox="1">
            <a:spLocks noChangeArrowheads="1"/>
          </p:cNvSpPr>
          <p:nvPr/>
        </p:nvSpPr>
        <p:spPr bwMode="auto">
          <a:xfrm>
            <a:off x="6840536" y="4248150"/>
            <a:ext cx="1524000" cy="7699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2000" b="1" i="0" u="none" strike="noStrike" kern="1200" cap="none" spc="0" normalizeH="0" baseline="0" noProof="0" dirty="0">
                <a:ln>
                  <a:noFill/>
                </a:ln>
                <a:solidFill>
                  <a:srgbClr val="FFFFFF"/>
                </a:solidFill>
                <a:effectLst/>
                <a:uLnTx/>
                <a:uFillTx/>
                <a:latin typeface="Arial" pitchFamily="34" charset="0"/>
                <a:ea typeface="+mn-ea"/>
                <a:cs typeface="+mn-cs"/>
              </a:rPr>
              <a:t>Activités</a:t>
            </a:r>
            <a:endParaRPr kumimoji="0" lang="fr-FR" altLang="fr-FR" sz="2400" b="1" i="0" u="none" strike="noStrike" kern="1200" cap="none" spc="0" normalizeH="0" baseline="0" noProof="0" dirty="0">
              <a:ln>
                <a:noFill/>
              </a:ln>
              <a:solidFill>
                <a:srgbClr val="FFFFFF"/>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2400" b="1" i="1"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300040" name="Text Box 8"/>
          <p:cNvSpPr txBox="1">
            <a:spLocks noChangeArrowheads="1"/>
          </p:cNvSpPr>
          <p:nvPr/>
        </p:nvSpPr>
        <p:spPr bwMode="auto">
          <a:xfrm>
            <a:off x="8364536" y="4248151"/>
            <a:ext cx="2057400" cy="7699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2000" b="1" i="0" u="none" strike="noStrike" kern="1200" cap="none" spc="0" normalizeH="0" baseline="0" noProof="0" dirty="0">
                <a:ln>
                  <a:noFill/>
                </a:ln>
                <a:solidFill>
                  <a:srgbClr val="FFFFFF"/>
                </a:solidFill>
                <a:effectLst/>
                <a:uLnTx/>
                <a:uFillTx/>
                <a:latin typeface="Arial" pitchFamily="34" charset="0"/>
                <a:ea typeface="+mn-ea"/>
                <a:cs typeface="+mn-cs"/>
              </a:rPr>
              <a:t>Participation</a:t>
            </a:r>
            <a:endParaRPr kumimoji="0" lang="fr-FR" altLang="fr-FR" sz="2400" b="1" i="0" u="none" strike="noStrike" kern="1200" cap="none" spc="0" normalizeH="0" baseline="0" noProof="0" dirty="0">
              <a:ln>
                <a:noFill/>
              </a:ln>
              <a:solidFill>
                <a:srgbClr val="FFFFFF"/>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2400" b="1" i="1"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16743" name="Line 11"/>
          <p:cNvSpPr>
            <a:spLocks noChangeShapeType="1"/>
          </p:cNvSpPr>
          <p:nvPr/>
        </p:nvSpPr>
        <p:spPr bwMode="auto">
          <a:xfrm>
            <a:off x="2514600" y="3575050"/>
            <a:ext cx="6629398" cy="20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a:ea typeface="+mn-ea"/>
              <a:cs typeface="+mn-cs"/>
            </a:endParaRPr>
          </a:p>
        </p:txBody>
      </p:sp>
      <p:sp>
        <p:nvSpPr>
          <p:cNvPr id="116744" name="Line 15"/>
          <p:cNvSpPr>
            <a:spLocks noChangeShapeType="1"/>
          </p:cNvSpPr>
          <p:nvPr/>
        </p:nvSpPr>
        <p:spPr bwMode="auto">
          <a:xfrm flipV="1">
            <a:off x="2514600" y="333216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a:ea typeface="+mn-ea"/>
              <a:cs typeface="+mn-cs"/>
            </a:endParaRPr>
          </a:p>
        </p:txBody>
      </p:sp>
      <p:sp>
        <p:nvSpPr>
          <p:cNvPr id="116745" name="Line 16"/>
          <p:cNvSpPr>
            <a:spLocks noChangeShapeType="1"/>
          </p:cNvSpPr>
          <p:nvPr/>
        </p:nvSpPr>
        <p:spPr bwMode="auto">
          <a:xfrm flipV="1">
            <a:off x="9148588" y="3298634"/>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a:ea typeface="+mn-ea"/>
              <a:cs typeface="+mn-cs"/>
            </a:endParaRPr>
          </a:p>
        </p:txBody>
      </p:sp>
      <p:sp>
        <p:nvSpPr>
          <p:cNvPr id="300049" name="Text Box 17"/>
          <p:cNvSpPr txBox="1">
            <a:spLocks noChangeArrowheads="1"/>
          </p:cNvSpPr>
          <p:nvPr/>
        </p:nvSpPr>
        <p:spPr bwMode="auto">
          <a:xfrm>
            <a:off x="2171700" y="4248151"/>
            <a:ext cx="2895600"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2000" b="1" i="0" u="none" strike="noStrike" kern="1200" cap="none" spc="0" normalizeH="0" baseline="0" noProof="0">
                <a:ln>
                  <a:noFill/>
                </a:ln>
                <a:solidFill>
                  <a:srgbClr val="FFFFFF"/>
                </a:solidFill>
                <a:effectLst/>
                <a:uLnTx/>
                <a:uFillTx/>
                <a:latin typeface="Arial" pitchFamily="34" charset="0"/>
                <a:ea typeface="+mn-ea"/>
                <a:cs typeface="+mn-cs"/>
              </a:rPr>
              <a:t>Facteurs environnementaux</a:t>
            </a:r>
          </a:p>
        </p:txBody>
      </p:sp>
      <p:sp>
        <p:nvSpPr>
          <p:cNvPr id="300050" name="Text Box 18"/>
          <p:cNvSpPr txBox="1">
            <a:spLocks noChangeArrowheads="1"/>
          </p:cNvSpPr>
          <p:nvPr/>
        </p:nvSpPr>
        <p:spPr bwMode="auto">
          <a:xfrm>
            <a:off x="8001000" y="1521334"/>
            <a:ext cx="1828800"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2000" b="1" i="0" u="none" strike="noStrike" kern="1200" cap="none" spc="0" normalizeH="0" baseline="0" noProof="0">
                <a:ln>
                  <a:noFill/>
                </a:ln>
                <a:solidFill>
                  <a:srgbClr val="FFFFFF"/>
                </a:solidFill>
                <a:effectLst/>
                <a:uLnTx/>
                <a:uFillTx/>
                <a:latin typeface="Arial" pitchFamily="34" charset="0"/>
                <a:ea typeface="+mn-ea"/>
                <a:cs typeface="+mn-cs"/>
              </a:rPr>
              <a:t>Facteurs personnels</a:t>
            </a:r>
          </a:p>
        </p:txBody>
      </p:sp>
      <p:sp>
        <p:nvSpPr>
          <p:cNvPr id="116748" name="Line 19"/>
          <p:cNvSpPr>
            <a:spLocks noChangeShapeType="1"/>
          </p:cNvSpPr>
          <p:nvPr/>
        </p:nvSpPr>
        <p:spPr bwMode="auto">
          <a:xfrm>
            <a:off x="3619500" y="3844925"/>
            <a:ext cx="518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a:ea typeface="+mn-ea"/>
              <a:cs typeface="+mn-cs"/>
            </a:endParaRPr>
          </a:p>
        </p:txBody>
      </p:sp>
      <p:sp>
        <p:nvSpPr>
          <p:cNvPr id="116749" name="Line 20"/>
          <p:cNvSpPr>
            <a:spLocks noChangeShapeType="1"/>
          </p:cNvSpPr>
          <p:nvPr/>
        </p:nvSpPr>
        <p:spPr bwMode="auto">
          <a:xfrm>
            <a:off x="3619500" y="3832225"/>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a:ea typeface="+mn-ea"/>
              <a:cs typeface="+mn-cs"/>
            </a:endParaRPr>
          </a:p>
        </p:txBody>
      </p:sp>
      <p:sp>
        <p:nvSpPr>
          <p:cNvPr id="116750" name="Line 21"/>
          <p:cNvSpPr>
            <a:spLocks noChangeShapeType="1"/>
          </p:cNvSpPr>
          <p:nvPr/>
        </p:nvSpPr>
        <p:spPr bwMode="auto">
          <a:xfrm>
            <a:off x="8801100" y="38481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a:ea typeface="+mn-ea"/>
              <a:cs typeface="+mn-cs"/>
            </a:endParaRPr>
          </a:p>
        </p:txBody>
      </p:sp>
      <p:sp>
        <p:nvSpPr>
          <p:cNvPr id="116751" name="Line 22"/>
          <p:cNvSpPr>
            <a:spLocks noChangeShapeType="1"/>
          </p:cNvSpPr>
          <p:nvPr/>
        </p:nvSpPr>
        <p:spPr bwMode="auto">
          <a:xfrm flipV="1">
            <a:off x="5881688" y="3252789"/>
            <a:ext cx="0" cy="579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a:ea typeface="+mn-ea"/>
              <a:cs typeface="+mn-cs"/>
            </a:endParaRPr>
          </a:p>
        </p:txBody>
      </p:sp>
      <p:sp>
        <p:nvSpPr>
          <p:cNvPr id="116753" name="Line 24"/>
          <p:cNvSpPr>
            <a:spLocks noChangeShapeType="1"/>
          </p:cNvSpPr>
          <p:nvPr/>
        </p:nvSpPr>
        <p:spPr bwMode="auto">
          <a:xfrm flipV="1">
            <a:off x="4981588" y="1827749"/>
            <a:ext cx="18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a:ea typeface="+mn-ea"/>
              <a:cs typeface="+mn-cs"/>
            </a:endParaRPr>
          </a:p>
        </p:txBody>
      </p:sp>
      <p:sp>
        <p:nvSpPr>
          <p:cNvPr id="116755" name="Rectangle 29"/>
          <p:cNvSpPr>
            <a:spLocks noChangeArrowheads="1"/>
          </p:cNvSpPr>
          <p:nvPr/>
        </p:nvSpPr>
        <p:spPr bwMode="auto">
          <a:xfrm>
            <a:off x="1658144" y="1706564"/>
            <a:ext cx="2133600"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FFFFFF"/>
                </a:solidFill>
                <a:effectLst/>
                <a:uLnTx/>
                <a:uFillTx/>
                <a:latin typeface="Arial" pitchFamily="34" charset="0"/>
                <a:ea typeface="+mn-ea"/>
                <a:cs typeface="+mn-cs"/>
              </a:rPr>
              <a:t>Structures anatomiques</a:t>
            </a:r>
          </a:p>
        </p:txBody>
      </p:sp>
      <p:sp>
        <p:nvSpPr>
          <p:cNvPr id="31" name="Text Box 7"/>
          <p:cNvSpPr txBox="1">
            <a:spLocks noChangeArrowheads="1"/>
          </p:cNvSpPr>
          <p:nvPr/>
        </p:nvSpPr>
        <p:spPr bwMode="auto">
          <a:xfrm>
            <a:off x="5881688" y="5117450"/>
            <a:ext cx="2305050" cy="1323439"/>
          </a:xfrm>
          <a:prstGeom prst="rect">
            <a:avLst/>
          </a:prstGeom>
          <a:solidFill>
            <a:srgbClr val="CCFF66"/>
          </a:solidFill>
          <a:ln>
            <a:noFill/>
          </a:ln>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2000" b="1" i="0" u="none" strike="noStrike" kern="1200" cap="none" spc="0" normalizeH="0" baseline="0" noProof="0" dirty="0">
                <a:ln>
                  <a:noFill/>
                </a:ln>
                <a:solidFill>
                  <a:srgbClr val="000000"/>
                </a:solidFill>
                <a:effectLst/>
                <a:uLnTx/>
                <a:uFillTx/>
                <a:latin typeface="Arial" pitchFamily="34" charset="0"/>
                <a:ea typeface="+mn-ea"/>
                <a:cs typeface="+mn-cs"/>
              </a:rPr>
              <a:t>Évaluation Limitations d’activité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000000"/>
                </a:solidFill>
                <a:effectLst/>
                <a:uLnTx/>
                <a:uFillTx/>
                <a:latin typeface="Arial" pitchFamily="34" charset="0"/>
                <a:ea typeface="+mn-ea"/>
                <a:cs typeface="+mn-cs"/>
              </a:rPr>
              <a:t>+ Capacité</a:t>
            </a:r>
            <a:endParaRPr kumimoji="0" lang="fr-FR" altLang="fr-FR" sz="2000" b="1"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2" name="Text Box 7"/>
          <p:cNvSpPr txBox="1">
            <a:spLocks noChangeArrowheads="1"/>
          </p:cNvSpPr>
          <p:nvPr/>
        </p:nvSpPr>
        <p:spPr bwMode="auto">
          <a:xfrm>
            <a:off x="8114978" y="5117450"/>
            <a:ext cx="2517774" cy="1323439"/>
          </a:xfrm>
          <a:prstGeom prst="rect">
            <a:avLst/>
          </a:prstGeom>
          <a:solidFill>
            <a:srgbClr val="CCFF66"/>
          </a:solidFill>
          <a:ln>
            <a:noFill/>
          </a:ln>
        </p:spPr>
        <p:txBody>
          <a:bodyPr wrap="square">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2000" b="1" i="0" u="none" strike="noStrike" kern="1200" cap="none" spc="0" normalizeH="0" baseline="0" noProof="0" dirty="0">
                <a:ln>
                  <a:noFill/>
                </a:ln>
                <a:solidFill>
                  <a:srgbClr val="000000"/>
                </a:solidFill>
                <a:effectLst/>
                <a:uLnTx/>
                <a:uFillTx/>
                <a:latin typeface="Arial" pitchFamily="34" charset="0"/>
                <a:ea typeface="+mn-ea"/>
                <a:cs typeface="+mn-cs"/>
              </a:rPr>
              <a:t>Évaluation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000000"/>
                </a:solidFill>
                <a:effectLst/>
                <a:uLnTx/>
                <a:uFillTx/>
                <a:latin typeface="Arial" pitchFamily="34" charset="0"/>
                <a:ea typeface="+mn-ea"/>
                <a:cs typeface="+mn-cs"/>
              </a:rPr>
              <a:t>Restrictions de participation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000000"/>
                </a:solidFill>
                <a:effectLst/>
                <a:uLnTx/>
                <a:uFillTx/>
                <a:latin typeface="Arial" pitchFamily="34" charset="0"/>
                <a:ea typeface="+mn-ea"/>
                <a:cs typeface="+mn-cs"/>
              </a:rPr>
              <a:t>+ Performance</a:t>
            </a:r>
            <a:endParaRPr kumimoji="0" lang="fr-FR" altLang="fr-FR" sz="2000" b="1"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3" name="Text Box 7"/>
          <p:cNvSpPr txBox="1">
            <a:spLocks noChangeArrowheads="1"/>
          </p:cNvSpPr>
          <p:nvPr/>
        </p:nvSpPr>
        <p:spPr bwMode="auto">
          <a:xfrm>
            <a:off x="2514601" y="5132388"/>
            <a:ext cx="2644775" cy="1016000"/>
          </a:xfrm>
          <a:prstGeom prst="rect">
            <a:avLst/>
          </a:prstGeom>
          <a:solidFill>
            <a:srgbClr val="CCFF66"/>
          </a:solidFill>
          <a:ln>
            <a:noFill/>
          </a:ln>
        </p:spPr>
        <p:txBody>
          <a:bodyPr>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2000" b="1" i="0" u="none" strike="noStrike" kern="1200" cap="none" spc="0" normalizeH="0" baseline="0" noProof="0" dirty="0">
                <a:ln>
                  <a:noFill/>
                </a:ln>
                <a:solidFill>
                  <a:srgbClr val="000000"/>
                </a:solidFill>
                <a:effectLst/>
                <a:uLnTx/>
                <a:uFillTx/>
                <a:latin typeface="Arial" pitchFamily="34" charset="0"/>
                <a:ea typeface="+mn-ea"/>
                <a:cs typeface="+mn-cs"/>
              </a:rPr>
              <a:t>Évaluation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000000"/>
                </a:solidFill>
                <a:effectLst/>
                <a:uLnTx/>
                <a:uFillTx/>
                <a:latin typeface="Arial" pitchFamily="34" charset="0"/>
                <a:ea typeface="+mn-ea"/>
                <a:cs typeface="+mn-cs"/>
              </a:rPr>
              <a:t>obstacles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000000"/>
                </a:solidFill>
                <a:effectLst/>
                <a:uLnTx/>
                <a:uFillTx/>
                <a:latin typeface="Arial" pitchFamily="34" charset="0"/>
                <a:ea typeface="+mn-ea"/>
                <a:cs typeface="+mn-cs"/>
              </a:rPr>
              <a:t>Et facilitateurs</a:t>
            </a:r>
            <a:endParaRPr kumimoji="0" lang="fr-FR" altLang="fr-FR" sz="2000" b="1"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 name="Espace réservé du pied de page 1"/>
          <p:cNvSpPr>
            <a:spLocks noGrp="1"/>
          </p:cNvSpPr>
          <p:nvPr>
            <p:ph type="ftr" sz="quarter" idx="10"/>
          </p:nvPr>
        </p:nvSpPr>
        <p:spPr>
          <a:xfrm>
            <a:off x="9373865" y="645429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srgbClr val="000000"/>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srgbClr val="000000"/>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23" name="Text Box 7"/>
          <p:cNvSpPr txBox="1">
            <a:spLocks noChangeArrowheads="1"/>
          </p:cNvSpPr>
          <p:nvPr/>
        </p:nvSpPr>
        <p:spPr bwMode="auto">
          <a:xfrm>
            <a:off x="1445342" y="2544764"/>
            <a:ext cx="3714034" cy="1015663"/>
          </a:xfrm>
          <a:prstGeom prst="rect">
            <a:avLst/>
          </a:prstGeom>
          <a:solidFill>
            <a:srgbClr val="FF9900"/>
          </a:solidFill>
          <a:ln>
            <a:noFill/>
          </a:ln>
        </p:spPr>
        <p:txBody>
          <a:bodyPr wrap="square">
            <a:spAutoFit/>
          </a:bodyPr>
          <a:lstStyle>
            <a:lvl1pPr>
              <a:spcBef>
                <a:spcPct val="20000"/>
              </a:spcBef>
              <a:defRPr sz="2800" b="1">
                <a:solidFill>
                  <a:srgbClr val="FF6600"/>
                </a:solidFill>
                <a:latin typeface="Arial" pitchFamily="34" charset="0"/>
              </a:defRPr>
            </a:lvl1pPr>
            <a:lvl2pPr marL="742950" indent="-285750">
              <a:spcBef>
                <a:spcPct val="20000"/>
              </a:spcBef>
              <a:defRPr sz="2400" b="1">
                <a:solidFill>
                  <a:srgbClr val="4187DC"/>
                </a:solidFill>
                <a:latin typeface="Arial" pitchFamily="34" charset="0"/>
              </a:defRPr>
            </a:lvl2pPr>
            <a:lvl3pPr marL="1143000" indent="-228600">
              <a:spcBef>
                <a:spcPct val="20000"/>
              </a:spcBef>
              <a:defRPr sz="2000" b="1">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altLang="fr-FR" sz="2000" b="1" i="0" u="none" strike="noStrike" kern="1200" cap="none" spc="0" normalizeH="0" baseline="0" noProof="0" dirty="0">
                <a:ln>
                  <a:noFill/>
                </a:ln>
                <a:solidFill>
                  <a:srgbClr val="000000"/>
                </a:solidFill>
                <a:effectLst/>
                <a:uLnTx/>
                <a:uFillTx/>
                <a:latin typeface="Arial" pitchFamily="34" charset="0"/>
                <a:ea typeface="+mn-ea"/>
                <a:cs typeface="+mn-cs"/>
              </a:rPr>
              <a:t>Évaluation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000000"/>
                </a:solidFill>
                <a:effectLst/>
                <a:uLnTx/>
                <a:uFillTx/>
                <a:latin typeface="Arial" pitchFamily="34" charset="0"/>
                <a:ea typeface="+mn-ea"/>
                <a:cs typeface="+mn-cs"/>
              </a:rPr>
              <a:t>Fonctions, structures, +Déficiences</a:t>
            </a:r>
            <a:endParaRPr kumimoji="0" lang="fr-FR" altLang="fr-FR" sz="2000" b="1"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27">
            <a:extLst>
              <a:ext uri="{FF2B5EF4-FFF2-40B4-BE49-F238E27FC236}">
                <a16:creationId xmlns:a16="http://schemas.microsoft.com/office/drawing/2014/main" id="{22830FE2-9396-B42F-5A79-75D89C44D682}"/>
              </a:ext>
            </a:extLst>
          </p:cNvPr>
          <p:cNvSpPr>
            <a:spLocks noGrp="1" noChangeArrowheads="1"/>
          </p:cNvSpPr>
          <p:nvPr>
            <p:ph type="title"/>
          </p:nvPr>
        </p:nvSpPr>
        <p:spPr>
          <a:xfrm>
            <a:off x="919162" y="-9525"/>
            <a:ext cx="10353675" cy="969963"/>
          </a:xfrm>
        </p:spPr>
        <p:txBody>
          <a:bodyPr>
            <a:normAutofit/>
          </a:bodyPr>
          <a:lstStyle/>
          <a:p>
            <a:pPr algn="ctr" eaLnBrk="1" hangingPunct="1">
              <a:defRPr/>
            </a:pPr>
            <a:r>
              <a:rPr lang="fr-FR" altLang="fr-FR" sz="2400" b="1" dirty="0">
                <a:solidFill>
                  <a:schemeClr val="tx1"/>
                </a:solidFill>
                <a:effectLst/>
              </a:rPr>
              <a:t>Ce qui peut être évalué avec la Classification Internationale</a:t>
            </a:r>
            <a:br>
              <a:rPr lang="fr-FR" altLang="fr-FR" sz="2400" b="1" dirty="0">
                <a:solidFill>
                  <a:schemeClr val="tx1"/>
                </a:solidFill>
                <a:effectLst/>
              </a:rPr>
            </a:br>
            <a:r>
              <a:rPr lang="fr-FR" altLang="fr-FR" sz="2400" b="1" dirty="0">
                <a:solidFill>
                  <a:schemeClr val="tx1"/>
                </a:solidFill>
                <a:effectLst/>
              </a:rPr>
              <a:t>du Fonctionnement, du Handicap et de la Santé</a:t>
            </a:r>
            <a:endParaRPr lang="fr-FR" altLang="fr-FR" sz="2400" dirty="0">
              <a:solidFill>
                <a:schemeClr val="tx1"/>
              </a:solidFill>
              <a:effectLst/>
            </a:endParaRPr>
          </a:p>
        </p:txBody>
      </p:sp>
    </p:spTree>
    <p:extLst>
      <p:ext uri="{BB962C8B-B14F-4D97-AF65-F5344CB8AC3E}">
        <p14:creationId xmlns:p14="http://schemas.microsoft.com/office/powerpoint/2010/main" val="2023699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038"/>
                                        </p:tgtEl>
                                        <p:attrNameLst>
                                          <p:attrName>style.visibility</p:attrName>
                                        </p:attrNameLst>
                                      </p:cBhvr>
                                      <p:to>
                                        <p:strVal val="visible"/>
                                      </p:to>
                                    </p:set>
                                    <p:anim calcmode="lin" valueType="num">
                                      <p:cBhvr additive="base">
                                        <p:cTn id="7" dur="500" fill="hold"/>
                                        <p:tgtEl>
                                          <p:spTgt spid="300038"/>
                                        </p:tgtEl>
                                        <p:attrNameLst>
                                          <p:attrName>ppt_x</p:attrName>
                                        </p:attrNameLst>
                                      </p:cBhvr>
                                      <p:tavLst>
                                        <p:tav tm="0">
                                          <p:val>
                                            <p:strVal val="0-#ppt_w/2"/>
                                          </p:val>
                                        </p:tav>
                                        <p:tav tm="100000">
                                          <p:val>
                                            <p:strVal val="#ppt_x"/>
                                          </p:val>
                                        </p:tav>
                                      </p:tavLst>
                                    </p:anim>
                                    <p:anim calcmode="lin" valueType="num">
                                      <p:cBhvr additive="base">
                                        <p:cTn id="8" dur="500" fill="hold"/>
                                        <p:tgtEl>
                                          <p:spTgt spid="3000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0039"/>
                                        </p:tgtEl>
                                        <p:attrNameLst>
                                          <p:attrName>style.visibility</p:attrName>
                                        </p:attrNameLst>
                                      </p:cBhvr>
                                      <p:to>
                                        <p:strVal val="visible"/>
                                      </p:to>
                                    </p:set>
                                    <p:anim calcmode="lin" valueType="num">
                                      <p:cBhvr additive="base">
                                        <p:cTn id="13" dur="500" fill="hold"/>
                                        <p:tgtEl>
                                          <p:spTgt spid="300039"/>
                                        </p:tgtEl>
                                        <p:attrNameLst>
                                          <p:attrName>ppt_x</p:attrName>
                                        </p:attrNameLst>
                                      </p:cBhvr>
                                      <p:tavLst>
                                        <p:tav tm="0">
                                          <p:val>
                                            <p:strVal val="0-#ppt_w/2"/>
                                          </p:val>
                                        </p:tav>
                                        <p:tav tm="100000">
                                          <p:val>
                                            <p:strVal val="#ppt_x"/>
                                          </p:val>
                                        </p:tav>
                                      </p:tavLst>
                                    </p:anim>
                                    <p:anim calcmode="lin" valueType="num">
                                      <p:cBhvr additive="base">
                                        <p:cTn id="14" dur="500" fill="hold"/>
                                        <p:tgtEl>
                                          <p:spTgt spid="30003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0040"/>
                                        </p:tgtEl>
                                        <p:attrNameLst>
                                          <p:attrName>style.visibility</p:attrName>
                                        </p:attrNameLst>
                                      </p:cBhvr>
                                      <p:to>
                                        <p:strVal val="visible"/>
                                      </p:to>
                                    </p:set>
                                    <p:anim calcmode="lin" valueType="num">
                                      <p:cBhvr additive="base">
                                        <p:cTn id="19" dur="500" fill="hold"/>
                                        <p:tgtEl>
                                          <p:spTgt spid="300040"/>
                                        </p:tgtEl>
                                        <p:attrNameLst>
                                          <p:attrName>ppt_x</p:attrName>
                                        </p:attrNameLst>
                                      </p:cBhvr>
                                      <p:tavLst>
                                        <p:tav tm="0">
                                          <p:val>
                                            <p:strVal val="0-#ppt_w/2"/>
                                          </p:val>
                                        </p:tav>
                                        <p:tav tm="100000">
                                          <p:val>
                                            <p:strVal val="#ppt_x"/>
                                          </p:val>
                                        </p:tav>
                                      </p:tavLst>
                                    </p:anim>
                                    <p:anim calcmode="lin" valueType="num">
                                      <p:cBhvr additive="base">
                                        <p:cTn id="20" dur="500" fill="hold"/>
                                        <p:tgtEl>
                                          <p:spTgt spid="30004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0049"/>
                                        </p:tgtEl>
                                        <p:attrNameLst>
                                          <p:attrName>style.visibility</p:attrName>
                                        </p:attrNameLst>
                                      </p:cBhvr>
                                      <p:to>
                                        <p:strVal val="visible"/>
                                      </p:to>
                                    </p:set>
                                    <p:anim calcmode="lin" valueType="num">
                                      <p:cBhvr additive="base">
                                        <p:cTn id="25" dur="500" fill="hold"/>
                                        <p:tgtEl>
                                          <p:spTgt spid="300049"/>
                                        </p:tgtEl>
                                        <p:attrNameLst>
                                          <p:attrName>ppt_x</p:attrName>
                                        </p:attrNameLst>
                                      </p:cBhvr>
                                      <p:tavLst>
                                        <p:tav tm="0">
                                          <p:val>
                                            <p:strVal val="0-#ppt_w/2"/>
                                          </p:val>
                                        </p:tav>
                                        <p:tav tm="100000">
                                          <p:val>
                                            <p:strVal val="#ppt_x"/>
                                          </p:val>
                                        </p:tav>
                                      </p:tavLst>
                                    </p:anim>
                                    <p:anim calcmode="lin" valueType="num">
                                      <p:cBhvr additive="base">
                                        <p:cTn id="26" dur="500" fill="hold"/>
                                        <p:tgtEl>
                                          <p:spTgt spid="30004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0050"/>
                                        </p:tgtEl>
                                        <p:attrNameLst>
                                          <p:attrName>style.visibility</p:attrName>
                                        </p:attrNameLst>
                                      </p:cBhvr>
                                      <p:to>
                                        <p:strVal val="visible"/>
                                      </p:to>
                                    </p:set>
                                    <p:anim calcmode="lin" valueType="num">
                                      <p:cBhvr additive="base">
                                        <p:cTn id="31" dur="500" fill="hold"/>
                                        <p:tgtEl>
                                          <p:spTgt spid="300050"/>
                                        </p:tgtEl>
                                        <p:attrNameLst>
                                          <p:attrName>ppt_x</p:attrName>
                                        </p:attrNameLst>
                                      </p:cBhvr>
                                      <p:tavLst>
                                        <p:tav tm="0">
                                          <p:val>
                                            <p:strVal val="0-#ppt_w/2"/>
                                          </p:val>
                                        </p:tav>
                                        <p:tav tm="100000">
                                          <p:val>
                                            <p:strVal val="#ppt_x"/>
                                          </p:val>
                                        </p:tav>
                                      </p:tavLst>
                                    </p:anim>
                                    <p:anim calcmode="lin" valueType="num">
                                      <p:cBhvr additive="base">
                                        <p:cTn id="32" dur="500" fill="hold"/>
                                        <p:tgtEl>
                                          <p:spTgt spid="30005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8" grpId="0" animBg="1" autoUpdateAnimBg="0"/>
      <p:bldP spid="300039" grpId="0" animBg="1" autoUpdateAnimBg="0"/>
      <p:bldP spid="300040" grpId="0" animBg="1" autoUpdateAnimBg="0"/>
      <p:bldP spid="300049" grpId="0" animBg="1" autoUpdateAnimBg="0"/>
      <p:bldP spid="300050" grpId="0" animBg="1" autoUpdateAnimBg="0"/>
      <p:bldP spid="31" grpId="0" animBg="1" autoUpdateAnimBg="0"/>
      <p:bldP spid="32" grpId="0" animBg="1" autoUpdateAnimBg="0"/>
      <p:bldP spid="33" grpId="0" animBg="1" autoUpdateAnimBg="0"/>
      <p:bldP spid="23"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2"/>
          <p:cNvSpPr>
            <a:spLocks noGrp="1"/>
          </p:cNvSpPr>
          <p:nvPr>
            <p:ph type="ftr" sz="quarter" idx="11"/>
          </p:nvPr>
        </p:nvSpPr>
        <p:spPr>
          <a:xfrm>
            <a:off x="0" y="6518278"/>
            <a:ext cx="2555631" cy="287339"/>
          </a:xfrm>
        </p:spPr>
        <p:txBody>
          <a:bodyPr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332802" name="Rectangle 1026"/>
          <p:cNvSpPr>
            <a:spLocks noGrp="1" noChangeArrowheads="1"/>
          </p:cNvSpPr>
          <p:nvPr>
            <p:ph type="title" idx="4294967295"/>
          </p:nvPr>
        </p:nvSpPr>
        <p:spPr>
          <a:xfrm>
            <a:off x="1524000" y="321135"/>
            <a:ext cx="9144000" cy="685800"/>
          </a:xfrm>
        </p:spPr>
        <p:txBody>
          <a:bodyPr>
            <a:normAutofit fontScale="90000"/>
          </a:bodyPr>
          <a:lstStyle/>
          <a:p>
            <a:pPr algn="ctr">
              <a:defRPr/>
            </a:pPr>
            <a:r>
              <a:rPr lang="fr-FR" sz="2800" b="1" dirty="0">
                <a:solidFill>
                  <a:schemeClr val="tx1"/>
                </a:solidFill>
                <a:cs typeface="Times New Roman" pitchFamily="18" charset="0"/>
              </a:rPr>
              <a:t>La CIF : une perspective universaliste et systémique </a:t>
            </a:r>
            <a:br>
              <a:rPr lang="fr-FR" sz="2800" b="1" dirty="0">
                <a:solidFill>
                  <a:schemeClr val="tx1"/>
                </a:solidFill>
                <a:cs typeface="Times New Roman" pitchFamily="18" charset="0"/>
              </a:rPr>
            </a:br>
            <a:r>
              <a:rPr lang="fr-FR" sz="2800" b="1" dirty="0">
                <a:solidFill>
                  <a:schemeClr val="tx1"/>
                </a:solidFill>
                <a:cs typeface="Times New Roman" pitchFamily="18" charset="0"/>
              </a:rPr>
              <a:t>du fonctionnement humain</a:t>
            </a:r>
          </a:p>
        </p:txBody>
      </p:sp>
      <p:sp>
        <p:nvSpPr>
          <p:cNvPr id="332803" name="Text Box 1027"/>
          <p:cNvSpPr txBox="1">
            <a:spLocks noChangeArrowheads="1"/>
          </p:cNvSpPr>
          <p:nvPr/>
        </p:nvSpPr>
        <p:spPr bwMode="auto">
          <a:xfrm>
            <a:off x="1098615" y="1338182"/>
            <a:ext cx="976616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0988" indent="-280988">
              <a:spcBef>
                <a:spcPct val="20000"/>
              </a:spcBef>
              <a:defRPr sz="2800" b="1">
                <a:solidFill>
                  <a:srgbClr val="FF6600"/>
                </a:solidFill>
                <a:latin typeface="Arial" panose="020B0604020202020204" pitchFamily="34" charset="0"/>
              </a:defRPr>
            </a:lvl1pPr>
            <a:lvl2pPr marL="1036638" indent="-457200">
              <a:spcBef>
                <a:spcPct val="20000"/>
              </a:spcBef>
              <a:defRPr sz="2400" b="1">
                <a:solidFill>
                  <a:srgbClr val="4187DC"/>
                </a:solidFill>
                <a:latin typeface="Arial" panose="020B0604020202020204" pitchFamily="34" charset="0"/>
              </a:defRPr>
            </a:lvl2pPr>
            <a:lvl3pPr marL="1684338" indent="-457200">
              <a:spcBef>
                <a:spcPct val="20000"/>
              </a:spcBef>
              <a:defRPr sz="2000" b="1">
                <a:solidFill>
                  <a:schemeClr val="tx1"/>
                </a:solidFill>
                <a:latin typeface="Arial" panose="020B0604020202020204" pitchFamily="34" charset="0"/>
              </a:defRPr>
            </a:lvl3pPr>
            <a:lvl4pPr marL="2332038" indent="-457200">
              <a:spcBef>
                <a:spcPct val="20000"/>
              </a:spcBef>
              <a:buChar char="•"/>
              <a:defRPr sz="1600" b="1">
                <a:solidFill>
                  <a:schemeClr val="tx1"/>
                </a:solidFill>
                <a:latin typeface="Arial" panose="020B0604020202020204" pitchFamily="34" charset="0"/>
              </a:defRPr>
            </a:lvl4pPr>
            <a:lvl5pPr marL="2979738" indent="-457200">
              <a:spcBef>
                <a:spcPct val="20000"/>
              </a:spcBef>
              <a:buChar char="»"/>
              <a:defRPr sz="1100">
                <a:solidFill>
                  <a:schemeClr val="tx1"/>
                </a:solidFill>
                <a:latin typeface="Arial" panose="020B0604020202020204" pitchFamily="34" charset="0"/>
              </a:defRPr>
            </a:lvl5pPr>
            <a:lvl6pPr marL="3436938" indent="-457200" eaLnBrk="0" fontAlgn="base" hangingPunct="0">
              <a:spcBef>
                <a:spcPct val="20000"/>
              </a:spcBef>
              <a:spcAft>
                <a:spcPct val="0"/>
              </a:spcAft>
              <a:buChar char="»"/>
              <a:defRPr sz="1100">
                <a:solidFill>
                  <a:schemeClr val="tx1"/>
                </a:solidFill>
                <a:latin typeface="Arial" panose="020B0604020202020204" pitchFamily="34" charset="0"/>
              </a:defRPr>
            </a:lvl6pPr>
            <a:lvl7pPr marL="3894138" indent="-457200" eaLnBrk="0" fontAlgn="base" hangingPunct="0">
              <a:spcBef>
                <a:spcPct val="20000"/>
              </a:spcBef>
              <a:spcAft>
                <a:spcPct val="0"/>
              </a:spcAft>
              <a:buChar char="»"/>
              <a:defRPr sz="1100">
                <a:solidFill>
                  <a:schemeClr val="tx1"/>
                </a:solidFill>
                <a:latin typeface="Arial" panose="020B0604020202020204" pitchFamily="34" charset="0"/>
              </a:defRPr>
            </a:lvl7pPr>
            <a:lvl8pPr marL="4351338" indent="-457200" eaLnBrk="0" fontAlgn="base" hangingPunct="0">
              <a:spcBef>
                <a:spcPct val="20000"/>
              </a:spcBef>
              <a:spcAft>
                <a:spcPct val="0"/>
              </a:spcAft>
              <a:buChar char="»"/>
              <a:defRPr sz="1100">
                <a:solidFill>
                  <a:schemeClr val="tx1"/>
                </a:solidFill>
                <a:latin typeface="Arial" panose="020B0604020202020204" pitchFamily="34" charset="0"/>
              </a:defRPr>
            </a:lvl8pPr>
            <a:lvl9pPr marL="4808538" indent="-457200" eaLnBrk="0" fontAlgn="base" hangingPunct="0">
              <a:spcBef>
                <a:spcPct val="20000"/>
              </a:spcBef>
              <a:spcAft>
                <a:spcPct val="0"/>
              </a:spcAft>
              <a:buChar char="»"/>
              <a:defRPr sz="1100">
                <a:solidFill>
                  <a:schemeClr val="tx1"/>
                </a:solidFill>
                <a:latin typeface="Arial" panose="020B0604020202020204" pitchFamily="34" charset="0"/>
              </a:defRPr>
            </a:lvl9pPr>
          </a:lstStyle>
          <a:p>
            <a:pPr marL="280988" marR="0" lvl="0" indent="-280988" algn="l" defTabSz="914400" rtl="0" eaLnBrk="1" fontAlgn="auto" latinLnBrk="0" hangingPunct="1">
              <a:lnSpc>
                <a:spcPct val="100000"/>
              </a:lnSpc>
              <a:spcBef>
                <a:spcPct val="0"/>
              </a:spcBef>
              <a:spcAft>
                <a:spcPts val="0"/>
              </a:spcAft>
              <a:buClrTx/>
              <a:buSzTx/>
              <a:buFontTx/>
              <a:buNone/>
              <a:tabLst/>
              <a:defRPr/>
            </a:pPr>
            <a:r>
              <a:rPr kumimoji="0" lang="fr-FR" altLang="fr-FR" sz="2400" b="1" i="0" u="sng"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Universaliste : </a:t>
            </a:r>
            <a:endParaRPr kumimoji="0" lang="fr-FR" altLang="fr-FR" sz="2400" b="0" i="0" u="sng"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endParaRPr>
          </a:p>
          <a:p>
            <a:pPr marL="280988" marR="0" lvl="0" indent="-280988" algn="l" defTabSz="914400" rtl="0" eaLnBrk="1" fontAlgn="auto" latinLnBrk="0" hangingPunct="1">
              <a:lnSpc>
                <a:spcPct val="100000"/>
              </a:lnSpc>
              <a:spcBef>
                <a:spcPct val="0"/>
              </a:spcBef>
              <a:spcAft>
                <a:spcPts val="0"/>
              </a:spcAft>
              <a:buClrTx/>
              <a:buSzTx/>
              <a:buFontTx/>
              <a:buChar char="-"/>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Applicable à tout être humain, quelque soit son âge, son sexe / genre et sa culture</a:t>
            </a:r>
          </a:p>
          <a:p>
            <a:pPr marL="280988" marR="0" lvl="0" indent="-280988" algn="l" defTabSz="914400" rtl="0" eaLnBrk="1" fontAlgn="auto" latinLnBrk="0" hangingPunct="1">
              <a:lnSpc>
                <a:spcPct val="100000"/>
              </a:lnSpc>
              <a:spcBef>
                <a:spcPct val="0"/>
              </a:spcBef>
              <a:spcAft>
                <a:spcPts val="0"/>
              </a:spcAft>
              <a:buClrTx/>
              <a:buSzTx/>
              <a:buFontTx/>
              <a:buChar char="-"/>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non discrimination</a:t>
            </a:r>
            <a:r>
              <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 entre personne handicapée et personne valide</a:t>
            </a:r>
          </a:p>
          <a:p>
            <a:pPr marL="280988" marR="0" lvl="0" indent="-280988" algn="l" defTabSz="914400" rtl="0" eaLnBrk="1" fontAlgn="auto" latinLnBrk="0" hangingPunct="1">
              <a:lnSpc>
                <a:spcPct val="100000"/>
              </a:lnSpc>
              <a:spcBef>
                <a:spcPct val="0"/>
              </a:spcBef>
              <a:spcAft>
                <a:spcPts val="0"/>
              </a:spcAft>
              <a:buClrTx/>
              <a:buSzTx/>
              <a:buFontTx/>
              <a:buChar char="-"/>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Continuum</a:t>
            </a:r>
          </a:p>
          <a:p>
            <a:pPr marL="280988" marR="0" lvl="0" indent="-280988" algn="l" defTabSz="914400" rtl="0" eaLnBrk="1" fontAlgn="auto" latinLnBrk="0" hangingPunct="1">
              <a:lnSpc>
                <a:spcPct val="100000"/>
              </a:lnSpc>
              <a:spcBef>
                <a:spcPct val="0"/>
              </a:spcBef>
              <a:spcAft>
                <a:spcPts val="0"/>
              </a:spcAft>
              <a:buClrTx/>
              <a:buSzTx/>
              <a:buFontTx/>
              <a:buChar char="-"/>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terminologie </a:t>
            </a: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neutre</a:t>
            </a:r>
            <a:r>
              <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 </a:t>
            </a:r>
          </a:p>
          <a:p>
            <a:pPr marL="280988" marR="0" lvl="0" indent="-280988" algn="l" defTabSz="914400" rtl="0" eaLnBrk="1" fontAlgn="auto" latinLnBrk="0" hangingPunct="1">
              <a:lnSpc>
                <a:spcPct val="100000"/>
              </a:lnSpc>
              <a:spcBef>
                <a:spcPct val="0"/>
              </a:spcBef>
              <a:spcAft>
                <a:spcPts val="0"/>
              </a:spcAft>
              <a:buClrTx/>
              <a:buSzTx/>
              <a:buFontTx/>
              <a:buChar char="-"/>
              <a:tabLst/>
              <a:defRPr/>
            </a:pPr>
            <a:endPar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endParaRPr>
          </a:p>
        </p:txBody>
      </p:sp>
      <p:sp>
        <p:nvSpPr>
          <p:cNvPr id="332806" name="Text Box 1030"/>
          <p:cNvSpPr txBox="1">
            <a:spLocks noChangeArrowheads="1"/>
          </p:cNvSpPr>
          <p:nvPr/>
        </p:nvSpPr>
        <p:spPr bwMode="auto">
          <a:xfrm>
            <a:off x="1098615" y="4007990"/>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defRPr sz="2800" b="1">
                <a:solidFill>
                  <a:srgbClr val="FF6600"/>
                </a:solidFill>
                <a:latin typeface="Arial" panose="020B0604020202020204" pitchFamily="34" charset="0"/>
              </a:defRPr>
            </a:lvl1pPr>
            <a:lvl2pPr marL="914400" indent="-457200">
              <a:spcBef>
                <a:spcPct val="20000"/>
              </a:spcBef>
              <a:defRPr sz="2400" b="1">
                <a:solidFill>
                  <a:srgbClr val="4187DC"/>
                </a:solidFill>
                <a:latin typeface="Arial" panose="020B0604020202020204" pitchFamily="34" charset="0"/>
              </a:defRPr>
            </a:lvl2pPr>
            <a:lvl3pPr marL="1371600" indent="-457200">
              <a:spcBef>
                <a:spcPct val="20000"/>
              </a:spcBef>
              <a:defRPr sz="2000" b="1">
                <a:solidFill>
                  <a:schemeClr val="tx1"/>
                </a:solidFill>
                <a:latin typeface="Arial" panose="020B0604020202020204" pitchFamily="34" charset="0"/>
              </a:defRPr>
            </a:lvl3pPr>
            <a:lvl4pPr marL="1828800" indent="-457200">
              <a:spcBef>
                <a:spcPct val="20000"/>
              </a:spcBef>
              <a:buChar char="•"/>
              <a:defRPr sz="1600" b="1">
                <a:solidFill>
                  <a:schemeClr val="tx1"/>
                </a:solidFill>
                <a:latin typeface="Arial" panose="020B0604020202020204" pitchFamily="34" charset="0"/>
              </a:defRPr>
            </a:lvl4pPr>
            <a:lvl5pPr marL="2286000" indent="-457200">
              <a:spcBef>
                <a:spcPct val="20000"/>
              </a:spcBef>
              <a:buChar char="»"/>
              <a:defRPr sz="11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11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11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11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1100">
                <a:solidFill>
                  <a:schemeClr val="tx1"/>
                </a:solidFill>
                <a:latin typeface="Arial" panose="020B0604020202020204" pitchFamily="34" charset="0"/>
              </a:defRPr>
            </a:lvl9p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fr-FR" altLang="fr-FR" sz="2400" b="1" i="0" u="sng"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Systémique :</a:t>
            </a:r>
            <a:endParaRPr kumimoji="0" lang="fr-FR" altLang="fr-FR" sz="2400" b="0" i="0" u="sng"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endParaRPr>
          </a:p>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 prise en compte de </a:t>
            </a: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l'environnement</a:t>
            </a:r>
            <a:endPar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endParaRPr>
          </a:p>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 interaction </a:t>
            </a:r>
            <a:r>
              <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entre les variables</a:t>
            </a:r>
            <a:r>
              <a:rPr kumimoji="0" lang="fr-FR" altLang="fr-FR" sz="2400" b="0" i="0" u="none" strike="noStrike" kern="1200" cap="none" spc="0" normalizeH="0" baseline="0" noProof="0" dirty="0">
                <a:ln>
                  <a:noFill/>
                </a:ln>
                <a:solidFill>
                  <a:srgbClr val="212123"/>
                </a:solidFill>
                <a:effectLst/>
                <a:uLnTx/>
                <a:uFillTx/>
                <a:latin typeface="Arial" panose="020B0604020202020204"/>
                <a:ea typeface="+mn-ea"/>
                <a:cs typeface="Times New Roman" panose="02020603050405020304" pitchFamily="18" charset="0"/>
              </a:rPr>
              <a:t> </a:t>
            </a:r>
          </a:p>
        </p:txBody>
      </p:sp>
      <p:sp>
        <p:nvSpPr>
          <p:cNvPr id="332807" name="Text Box 1031"/>
          <p:cNvSpPr txBox="1">
            <a:spLocks noChangeArrowheads="1"/>
          </p:cNvSpPr>
          <p:nvPr/>
        </p:nvSpPr>
        <p:spPr bwMode="auto">
          <a:xfrm>
            <a:off x="1524000" y="5325797"/>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0988" indent="-280988">
              <a:spcBef>
                <a:spcPct val="20000"/>
              </a:spcBef>
              <a:defRPr sz="2800" b="1">
                <a:solidFill>
                  <a:srgbClr val="FF6600"/>
                </a:solidFill>
                <a:latin typeface="Arial" panose="020B0604020202020204" pitchFamily="34" charset="0"/>
              </a:defRPr>
            </a:lvl1pPr>
            <a:lvl2pPr marL="1036638" indent="-457200">
              <a:spcBef>
                <a:spcPct val="20000"/>
              </a:spcBef>
              <a:defRPr sz="2400" b="1">
                <a:solidFill>
                  <a:srgbClr val="4187DC"/>
                </a:solidFill>
                <a:latin typeface="Arial" panose="020B0604020202020204" pitchFamily="34" charset="0"/>
              </a:defRPr>
            </a:lvl2pPr>
            <a:lvl3pPr marL="1684338" indent="-457200">
              <a:spcBef>
                <a:spcPct val="20000"/>
              </a:spcBef>
              <a:defRPr sz="2000" b="1">
                <a:solidFill>
                  <a:schemeClr val="tx1"/>
                </a:solidFill>
                <a:latin typeface="Arial" panose="020B0604020202020204" pitchFamily="34" charset="0"/>
              </a:defRPr>
            </a:lvl3pPr>
            <a:lvl4pPr marL="2332038" indent="-457200">
              <a:spcBef>
                <a:spcPct val="20000"/>
              </a:spcBef>
              <a:buChar char="•"/>
              <a:defRPr sz="1600" b="1">
                <a:solidFill>
                  <a:schemeClr val="tx1"/>
                </a:solidFill>
                <a:latin typeface="Arial" panose="020B0604020202020204" pitchFamily="34" charset="0"/>
              </a:defRPr>
            </a:lvl4pPr>
            <a:lvl5pPr marL="2979738" indent="-457200">
              <a:spcBef>
                <a:spcPct val="20000"/>
              </a:spcBef>
              <a:buChar char="»"/>
              <a:defRPr sz="1100">
                <a:solidFill>
                  <a:schemeClr val="tx1"/>
                </a:solidFill>
                <a:latin typeface="Arial" panose="020B0604020202020204" pitchFamily="34" charset="0"/>
              </a:defRPr>
            </a:lvl5pPr>
            <a:lvl6pPr marL="3436938" indent="-457200" eaLnBrk="0" fontAlgn="base" hangingPunct="0">
              <a:spcBef>
                <a:spcPct val="20000"/>
              </a:spcBef>
              <a:spcAft>
                <a:spcPct val="0"/>
              </a:spcAft>
              <a:buChar char="»"/>
              <a:defRPr sz="1100">
                <a:solidFill>
                  <a:schemeClr val="tx1"/>
                </a:solidFill>
                <a:latin typeface="Arial" panose="020B0604020202020204" pitchFamily="34" charset="0"/>
              </a:defRPr>
            </a:lvl6pPr>
            <a:lvl7pPr marL="3894138" indent="-457200" eaLnBrk="0" fontAlgn="base" hangingPunct="0">
              <a:spcBef>
                <a:spcPct val="20000"/>
              </a:spcBef>
              <a:spcAft>
                <a:spcPct val="0"/>
              </a:spcAft>
              <a:buChar char="»"/>
              <a:defRPr sz="1100">
                <a:solidFill>
                  <a:schemeClr val="tx1"/>
                </a:solidFill>
                <a:latin typeface="Arial" panose="020B0604020202020204" pitchFamily="34" charset="0"/>
              </a:defRPr>
            </a:lvl7pPr>
            <a:lvl8pPr marL="4351338" indent="-457200" eaLnBrk="0" fontAlgn="base" hangingPunct="0">
              <a:spcBef>
                <a:spcPct val="20000"/>
              </a:spcBef>
              <a:spcAft>
                <a:spcPct val="0"/>
              </a:spcAft>
              <a:buChar char="»"/>
              <a:defRPr sz="1100">
                <a:solidFill>
                  <a:schemeClr val="tx1"/>
                </a:solidFill>
                <a:latin typeface="Arial" panose="020B0604020202020204" pitchFamily="34" charset="0"/>
              </a:defRPr>
            </a:lvl8pPr>
            <a:lvl9pPr marL="4808538" indent="-457200" eaLnBrk="0" fontAlgn="base" hangingPunct="0">
              <a:spcBef>
                <a:spcPct val="20000"/>
              </a:spcBef>
              <a:spcAft>
                <a:spcPct val="0"/>
              </a:spcAft>
              <a:buChar char="»"/>
              <a:defRPr sz="1100">
                <a:solidFill>
                  <a:schemeClr val="tx1"/>
                </a:solidFill>
                <a:latin typeface="Arial" panose="020B0604020202020204" pitchFamily="34" charset="0"/>
              </a:defRPr>
            </a:lvl9pPr>
          </a:lstStyle>
          <a:p>
            <a:pPr marL="280988" marR="0" lvl="0" indent="-280988" algn="ctr" defTabSz="914400" rtl="0" eaLnBrk="1" fontAlgn="auto" latinLnBrk="0" hangingPunct="1">
              <a:lnSpc>
                <a:spcPct val="100000"/>
              </a:lnSpc>
              <a:spcBef>
                <a:spcPct val="0"/>
              </a:spcBef>
              <a:spcAft>
                <a:spcPts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Perspective qui reflète l'évolution de la conception du handicap :</a:t>
            </a:r>
          </a:p>
          <a:p>
            <a:pPr marL="280988" marR="0" lvl="0" indent="-280988" algn="ctr" defTabSz="914400" rtl="0" eaLnBrk="1" fontAlgn="auto" latinLnBrk="0" hangingPunct="1">
              <a:lnSpc>
                <a:spcPct val="100000"/>
              </a:lnSpc>
              <a:spcBef>
                <a:spcPct val="0"/>
              </a:spcBef>
              <a:spcAft>
                <a:spcPts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	</a:t>
            </a:r>
            <a:r>
              <a:rPr kumimoji="0" lang="fr-FR" altLang="fr-FR" sz="24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d'une approche médicale à une approche biopsychosociale</a:t>
            </a:r>
            <a:r>
              <a:rPr kumimoji="0" lang="fr-FR" altLang="fr-FR" sz="2400" b="1" i="0" u="none" strike="noStrike" kern="1200" cap="none" spc="0" normalizeH="0" baseline="0" noProof="0" dirty="0">
                <a:ln>
                  <a:noFill/>
                </a:ln>
                <a:solidFill>
                  <a:srgbClr val="212123"/>
                </a:solidFill>
                <a:effectLst/>
                <a:uLnTx/>
                <a:uFillTx/>
                <a:latin typeface="Arial" panose="020B0604020202020204"/>
                <a:ea typeface="+mn-ea"/>
                <a:cs typeface="Times New Roman" panose="02020603050405020304" pitchFamily="18" charset="0"/>
              </a:rPr>
              <a:t> </a:t>
            </a:r>
          </a:p>
        </p:txBody>
      </p:sp>
    </p:spTree>
    <p:extLst>
      <p:ext uri="{BB962C8B-B14F-4D97-AF65-F5344CB8AC3E}">
        <p14:creationId xmlns:p14="http://schemas.microsoft.com/office/powerpoint/2010/main" val="9165110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anim calcmode="lin" valueType="num">
                                      <p:cBhvr additive="base">
                                        <p:cTn id="7" dur="500" fill="hold"/>
                                        <p:tgtEl>
                                          <p:spTgt spid="332803"/>
                                        </p:tgtEl>
                                        <p:attrNameLst>
                                          <p:attrName>ppt_x</p:attrName>
                                        </p:attrNameLst>
                                      </p:cBhvr>
                                      <p:tavLst>
                                        <p:tav tm="0">
                                          <p:val>
                                            <p:strVal val="1+#ppt_w/2"/>
                                          </p:val>
                                        </p:tav>
                                        <p:tav tm="100000">
                                          <p:val>
                                            <p:strVal val="#ppt_x"/>
                                          </p:val>
                                        </p:tav>
                                      </p:tavLst>
                                    </p:anim>
                                    <p:anim calcmode="lin" valueType="num">
                                      <p:cBhvr additive="base">
                                        <p:cTn id="8" dur="500" fill="hold"/>
                                        <p:tgtEl>
                                          <p:spTgt spid="3328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2806"/>
                                        </p:tgtEl>
                                        <p:attrNameLst>
                                          <p:attrName>style.visibility</p:attrName>
                                        </p:attrNameLst>
                                      </p:cBhvr>
                                      <p:to>
                                        <p:strVal val="visible"/>
                                      </p:to>
                                    </p:set>
                                    <p:anim calcmode="lin" valueType="num">
                                      <p:cBhvr additive="base">
                                        <p:cTn id="13" dur="500" fill="hold"/>
                                        <p:tgtEl>
                                          <p:spTgt spid="332806"/>
                                        </p:tgtEl>
                                        <p:attrNameLst>
                                          <p:attrName>ppt_x</p:attrName>
                                        </p:attrNameLst>
                                      </p:cBhvr>
                                      <p:tavLst>
                                        <p:tav tm="0">
                                          <p:val>
                                            <p:strVal val="1+#ppt_w/2"/>
                                          </p:val>
                                        </p:tav>
                                        <p:tav tm="100000">
                                          <p:val>
                                            <p:strVal val="#ppt_x"/>
                                          </p:val>
                                        </p:tav>
                                      </p:tavLst>
                                    </p:anim>
                                    <p:anim calcmode="lin" valueType="num">
                                      <p:cBhvr additive="base">
                                        <p:cTn id="14" dur="500" fill="hold"/>
                                        <p:tgtEl>
                                          <p:spTgt spid="33280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2807"/>
                                        </p:tgtEl>
                                        <p:attrNameLst>
                                          <p:attrName>style.visibility</p:attrName>
                                        </p:attrNameLst>
                                      </p:cBhvr>
                                      <p:to>
                                        <p:strVal val="visible"/>
                                      </p:to>
                                    </p:set>
                                    <p:anim calcmode="lin" valueType="num">
                                      <p:cBhvr additive="base">
                                        <p:cTn id="19" dur="500" fill="hold"/>
                                        <p:tgtEl>
                                          <p:spTgt spid="332807"/>
                                        </p:tgtEl>
                                        <p:attrNameLst>
                                          <p:attrName>ppt_x</p:attrName>
                                        </p:attrNameLst>
                                      </p:cBhvr>
                                      <p:tavLst>
                                        <p:tav tm="0">
                                          <p:val>
                                            <p:strVal val="1+#ppt_w/2"/>
                                          </p:val>
                                        </p:tav>
                                        <p:tav tm="100000">
                                          <p:val>
                                            <p:strVal val="#ppt_x"/>
                                          </p:val>
                                        </p:tav>
                                      </p:tavLst>
                                    </p:anim>
                                    <p:anim calcmode="lin" valueType="num">
                                      <p:cBhvr additive="base">
                                        <p:cTn id="20" dur="500" fill="hold"/>
                                        <p:tgtEl>
                                          <p:spTgt spid="332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utoUpdateAnimBg="0"/>
      <p:bldP spid="332806" grpId="0" autoUpdateAnimBg="0"/>
      <p:bldP spid="33280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7815" y="137652"/>
            <a:ext cx="10353762" cy="970450"/>
          </a:xfrm>
        </p:spPr>
        <p:txBody>
          <a:bodyPr>
            <a:normAutofit fontScale="90000"/>
          </a:bodyPr>
          <a:lstStyle/>
          <a:p>
            <a:r>
              <a:rPr lang="fr-FR" dirty="0"/>
              <a:t>Processus de mise à jour continu depuis 2011</a:t>
            </a:r>
          </a:p>
        </p:txBody>
      </p:sp>
      <p:pic>
        <p:nvPicPr>
          <p:cNvPr id="6" name="Espace réservé du contenu 5" descr="Page d'accueil de la plateforme de gestion des mises à jour de la CIF : https://icd.who.int/dev11"/>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237506" y="1032388"/>
            <a:ext cx="11637087" cy="5338916"/>
          </a:xfrm>
          <a:prstGeom prst="rect">
            <a:avLst/>
          </a:prstGeom>
          <a:ln w="41275">
            <a:solidFill>
              <a:srgbClr val="FF0000"/>
            </a:solidFill>
          </a:ln>
        </p:spPr>
      </p:pic>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7" name="Rectangle 6"/>
          <p:cNvSpPr/>
          <p:nvPr/>
        </p:nvSpPr>
        <p:spPr>
          <a:xfrm>
            <a:off x="237506" y="3182759"/>
            <a:ext cx="4276410" cy="400110"/>
          </a:xfrm>
          <a:prstGeom prst="rect">
            <a:avLst/>
          </a:prstGeom>
        </p:spPr>
        <p:txBody>
          <a:bodyPr wrap="square">
            <a:spAutoFit/>
          </a:bodyPr>
          <a:lstStyle/>
          <a:p>
            <a:pPr lvl="0">
              <a:defRPr/>
            </a:pPr>
            <a:r>
              <a:rPr lang="fr-FR" sz="2000" b="1" dirty="0">
                <a:solidFill>
                  <a:prstClr val="black">
                    <a:lumMod val="95000"/>
                    <a:lumOff val="5000"/>
                  </a:prstClr>
                </a:solidFill>
                <a:hlinkClick r:id="rId3"/>
              </a:rPr>
              <a:t>https://icd.who.int/dev11</a:t>
            </a:r>
            <a:r>
              <a:rPr lang="fr-FR" sz="2000" b="1" dirty="0">
                <a:solidFill>
                  <a:prstClr val="black">
                    <a:lumMod val="95000"/>
                    <a:lumOff val="5000"/>
                  </a:prstClr>
                </a:solidFill>
              </a:rPr>
              <a:t> </a:t>
            </a:r>
            <a:r>
              <a:rPr kumimoji="0" lang="fr-FR" sz="2000" b="1"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t> </a:t>
            </a:r>
          </a:p>
        </p:txBody>
      </p:sp>
      <p:sp>
        <p:nvSpPr>
          <p:cNvPr id="3" name="Ellipse 2">
            <a:extLst>
              <a:ext uri="{FF2B5EF4-FFF2-40B4-BE49-F238E27FC236}">
                <a16:creationId xmlns:a16="http://schemas.microsoft.com/office/drawing/2014/main" id="{01433301-043E-A08D-8EE8-D4C734F8A0B6}"/>
              </a:ext>
            </a:extLst>
          </p:cNvPr>
          <p:cNvSpPr/>
          <p:nvPr/>
        </p:nvSpPr>
        <p:spPr>
          <a:xfrm>
            <a:off x="6816436" y="1398931"/>
            <a:ext cx="770224" cy="603907"/>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37104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2"/>
          <p:cNvSpPr>
            <a:spLocks noGrp="1"/>
          </p:cNvSpPr>
          <p:nvPr>
            <p:ph type="title"/>
          </p:nvPr>
        </p:nvSpPr>
        <p:spPr/>
        <p:txBody>
          <a:bodyPr/>
          <a:lstStyle/>
          <a:p>
            <a:pPr eaLnBrk="1" hangingPunct="1"/>
            <a:r>
              <a:rPr lang="fr-FR" altLang="fr-FR" sz="3600" b="1">
                <a:solidFill>
                  <a:srgbClr val="CC0000"/>
                </a:solidFill>
                <a:latin typeface="Tahoma" panose="020B0604030504040204" pitchFamily="34" charset="0"/>
              </a:rPr>
              <a:t>Applications de la CIF</a:t>
            </a:r>
          </a:p>
        </p:txBody>
      </p:sp>
      <p:sp>
        <p:nvSpPr>
          <p:cNvPr id="83973" name="Rectangle 3"/>
          <p:cNvSpPr>
            <a:spLocks noGrp="1" noChangeArrowheads="1"/>
          </p:cNvSpPr>
          <p:nvPr>
            <p:ph idx="1"/>
          </p:nvPr>
        </p:nvSpPr>
        <p:spPr>
          <a:xfrm>
            <a:off x="2279649" y="2546252"/>
            <a:ext cx="8116375" cy="3702147"/>
          </a:xfrm>
        </p:spPr>
        <p:txBody>
          <a:bodyPr rtlCol="0">
            <a:normAutofit/>
          </a:bodyPr>
          <a:lstStyle/>
          <a:p>
            <a:pPr marL="0" indent="0">
              <a:lnSpc>
                <a:spcPct val="90000"/>
              </a:lnSpc>
              <a:spcAft>
                <a:spcPts val="0"/>
              </a:spcAft>
              <a:buNone/>
              <a:defRPr/>
            </a:pPr>
            <a:r>
              <a:rPr lang="fr-FR" altLang="fr-FR" sz="2400" dirty="0">
                <a:solidFill>
                  <a:schemeClr val="tx1"/>
                </a:solidFill>
              </a:rPr>
              <a:t>Plusieurs domaines d’applications possibles :</a:t>
            </a:r>
          </a:p>
          <a:p>
            <a:pPr marL="457200" indent="-457200">
              <a:lnSpc>
                <a:spcPct val="90000"/>
              </a:lnSpc>
              <a:spcAft>
                <a:spcPts val="0"/>
              </a:spcAft>
              <a:buFont typeface="Arial" panose="020B0604020202020204" pitchFamily="34" charset="0"/>
              <a:buChar char="•"/>
              <a:defRPr/>
            </a:pPr>
            <a:r>
              <a:rPr lang="fr-FR" altLang="fr-FR" sz="2400" dirty="0">
                <a:solidFill>
                  <a:schemeClr val="tx1"/>
                </a:solidFill>
              </a:rPr>
              <a:t>pédagogique</a:t>
            </a:r>
          </a:p>
          <a:p>
            <a:pPr marL="457200" indent="-457200">
              <a:lnSpc>
                <a:spcPct val="90000"/>
              </a:lnSpc>
              <a:spcAft>
                <a:spcPts val="0"/>
              </a:spcAft>
              <a:buFont typeface="Arial" panose="020B0604020202020204" pitchFamily="34" charset="0"/>
              <a:buChar char="•"/>
              <a:defRPr/>
            </a:pPr>
            <a:r>
              <a:rPr lang="fr-FR" altLang="fr-FR" sz="2400" dirty="0">
                <a:solidFill>
                  <a:schemeClr val="tx1"/>
                </a:solidFill>
              </a:rPr>
              <a:t>politique sociale</a:t>
            </a:r>
          </a:p>
          <a:p>
            <a:pPr marL="457200" indent="-457200">
              <a:lnSpc>
                <a:spcPct val="90000"/>
              </a:lnSpc>
              <a:spcAft>
                <a:spcPts val="0"/>
              </a:spcAft>
              <a:buFont typeface="Arial" panose="020B0604020202020204" pitchFamily="34" charset="0"/>
              <a:buChar char="•"/>
              <a:defRPr/>
            </a:pPr>
            <a:r>
              <a:rPr lang="fr-FR" altLang="fr-FR" sz="2400" dirty="0">
                <a:solidFill>
                  <a:schemeClr val="tx1"/>
                </a:solidFill>
              </a:rPr>
              <a:t>clinique</a:t>
            </a:r>
          </a:p>
          <a:p>
            <a:pPr marL="457200" indent="-457200">
              <a:lnSpc>
                <a:spcPct val="90000"/>
              </a:lnSpc>
              <a:spcAft>
                <a:spcPts val="0"/>
              </a:spcAft>
              <a:buFont typeface="Arial" panose="020B0604020202020204" pitchFamily="34" charset="0"/>
              <a:buChar char="•"/>
              <a:defRPr/>
            </a:pPr>
            <a:r>
              <a:rPr lang="fr-FR" altLang="fr-FR" sz="2400" dirty="0">
                <a:solidFill>
                  <a:schemeClr val="tx1"/>
                </a:solidFill>
              </a:rPr>
              <a:t>statistique</a:t>
            </a:r>
          </a:p>
          <a:p>
            <a:pPr marL="457200" indent="-457200">
              <a:lnSpc>
                <a:spcPct val="90000"/>
              </a:lnSpc>
              <a:spcAft>
                <a:spcPts val="0"/>
              </a:spcAft>
              <a:buFont typeface="Arial" panose="020B0604020202020204" pitchFamily="34" charset="0"/>
              <a:buChar char="•"/>
              <a:defRPr/>
            </a:pPr>
            <a:r>
              <a:rPr lang="fr-FR" altLang="fr-FR" sz="2400" dirty="0">
                <a:solidFill>
                  <a:schemeClr val="tx1"/>
                </a:solidFill>
              </a:rPr>
              <a:t>éducation, recherche</a:t>
            </a:r>
          </a:p>
          <a:p>
            <a:pPr marL="457200" indent="-457200">
              <a:lnSpc>
                <a:spcPct val="90000"/>
              </a:lnSpc>
              <a:spcAft>
                <a:spcPts val="0"/>
              </a:spcAft>
              <a:buFont typeface="Arial" panose="020B0604020202020204" pitchFamily="34" charset="0"/>
              <a:buChar char="•"/>
              <a:defRPr/>
            </a:pPr>
            <a:r>
              <a:rPr lang="fr-FR" altLang="fr-FR" sz="2400" dirty="0">
                <a:solidFill>
                  <a:schemeClr val="tx1"/>
                </a:solidFill>
              </a:rPr>
              <a:t>…</a:t>
            </a:r>
          </a:p>
          <a:p>
            <a:pPr marL="0" indent="0">
              <a:lnSpc>
                <a:spcPct val="90000"/>
              </a:lnSpc>
              <a:spcAft>
                <a:spcPts val="0"/>
              </a:spcAft>
              <a:buNone/>
              <a:defRPr/>
            </a:pPr>
            <a:r>
              <a:rPr lang="fr-FR" altLang="fr-FR" sz="2400" dirty="0">
                <a:solidFill>
                  <a:schemeClr val="tx1"/>
                </a:solidFill>
              </a:rPr>
              <a:t>Quelques exemples disponibles en français.</a:t>
            </a:r>
          </a:p>
        </p:txBody>
      </p:sp>
      <p:sp>
        <p:nvSpPr>
          <p:cNvPr id="180226" name="Espace réservé du pied de page 3"/>
          <p:cNvSpPr>
            <a:spLocks noGrp="1"/>
          </p:cNvSpPr>
          <p:nvPr>
            <p:ph type="ftr" sz="quarter" idx="11"/>
          </p:nvPr>
        </p:nvSpPr>
        <p:spPr bwMode="auto">
          <a:xfrm>
            <a:off x="0" y="6492875"/>
            <a:ext cx="3538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altLang="fr-FR" sz="1200" b="0" i="0" u="none" strike="noStrike" kern="1200" cap="none" spc="0" normalizeH="0" baseline="0" noProof="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rPr>
              <a:t>EHESP - CC OMS FCI-CIF - 2026</a:t>
            </a:r>
            <a:endParaRPr kumimoji="0" lang="fr-FR" altLang="fr-FR" sz="1000" b="0" i="0" u="none" strike="noStrike" kern="1200" cap="none" spc="0" normalizeH="0" baseline="0" noProof="0" dirty="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198759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6835" name="Rectangle 3"/>
          <p:cNvSpPr>
            <a:spLocks noGrp="1" noChangeArrowheads="1"/>
          </p:cNvSpPr>
          <p:nvPr>
            <p:ph idx="1"/>
          </p:nvPr>
        </p:nvSpPr>
        <p:spPr>
          <a:xfrm>
            <a:off x="1752600" y="1752600"/>
            <a:ext cx="8915400" cy="4876800"/>
          </a:xfrm>
          <a:noFill/>
          <a:ln>
            <a:solidFill>
              <a:schemeClr val="bg1"/>
            </a:solidFill>
            <a:miter lim="800000"/>
            <a:headEnd/>
            <a:tailEnd/>
          </a:ln>
        </p:spPr>
        <p:txBody>
          <a:bodyPr>
            <a:normAutofit/>
          </a:bodyPr>
          <a:lstStyle/>
          <a:p>
            <a:pPr marL="0" indent="0">
              <a:buNone/>
              <a:defRPr/>
            </a:pPr>
            <a:r>
              <a:rPr lang="fr-FR" altLang="fr-FR" sz="3200" dirty="0">
                <a:solidFill>
                  <a:schemeClr val="tx1"/>
                </a:solidFill>
              </a:rPr>
              <a:t>Définition du handicap</a:t>
            </a:r>
          </a:p>
          <a:p>
            <a:pPr marL="0" indent="0">
              <a:buNone/>
              <a:defRPr/>
            </a:pPr>
            <a:endParaRPr lang="fr-FR" altLang="fr-FR" sz="3200" dirty="0">
              <a:solidFill>
                <a:schemeClr val="tx1"/>
              </a:solidFill>
            </a:endParaRPr>
          </a:p>
          <a:p>
            <a:pPr marL="0" indent="0">
              <a:buNone/>
              <a:defRPr/>
            </a:pPr>
            <a:r>
              <a:rPr lang="fr-FR" altLang="fr-FR" sz="2800" dirty="0">
                <a:solidFill>
                  <a:schemeClr val="tx1"/>
                </a:solidFill>
              </a:rPr>
              <a:t>« Art. L. 114. - </a:t>
            </a:r>
            <a:r>
              <a:rPr lang="fr-FR" altLang="fr-FR" sz="2800" b="0" dirty="0">
                <a:solidFill>
                  <a:schemeClr val="tx1"/>
                </a:solidFill>
              </a:rPr>
              <a:t>Constitue un handicap, au sens de la présente loi,</a:t>
            </a:r>
            <a:r>
              <a:rPr lang="fr-FR" altLang="fr-FR" sz="2800" dirty="0">
                <a:solidFill>
                  <a:schemeClr val="tx1"/>
                </a:solidFill>
              </a:rPr>
              <a:t> toute limitation d'activité ou restriction de participation à la vie en société subie dans son environnement par une personne en raison d'une altération substantielle, durable ou définitive d'une ou plusieurs fonctions physiques, sensorielles, mentales, cognitives ou psychiques, d'un polyhandicap ou d'un trouble de santé invalidant. »</a:t>
            </a:r>
          </a:p>
        </p:txBody>
      </p:sp>
      <p:sp>
        <p:nvSpPr>
          <p:cNvPr id="4" name="Espace réservé du pied de page 3"/>
          <p:cNvSpPr>
            <a:spLocks noGrp="1"/>
          </p:cNvSpPr>
          <p:nvPr>
            <p:ph type="ftr" sz="quarter" idx="11"/>
          </p:nvPr>
        </p:nvSpPr>
        <p:spPr>
          <a:xfrm>
            <a:off x="0" y="6400800"/>
            <a:ext cx="5334000" cy="4572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
        <p:nvSpPr>
          <p:cNvPr id="376837" name="Rectangle 5"/>
          <p:cNvSpPr>
            <a:spLocks noGrp="1" noChangeArrowheads="1"/>
          </p:cNvSpPr>
          <p:nvPr>
            <p:ph type="title" idx="4294967295"/>
          </p:nvPr>
        </p:nvSpPr>
        <p:spPr bwMode="auto">
          <a:xfrm>
            <a:off x="1524000" y="0"/>
            <a:ext cx="9144000" cy="1758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Loi pour l’égalité des droits et des chances, la participation et la citoyenneté </a:t>
            </a:r>
            <a:br>
              <a:rPr kumimoji="0" lang="fr-FR" altLang="fr-FR"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br>
            <a:r>
              <a:rPr kumimoji="0" lang="fr-FR" altLang="fr-FR"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des personnes handicapées (France, 2005)</a:t>
            </a:r>
          </a:p>
        </p:txBody>
      </p:sp>
    </p:spTree>
    <p:extLst>
      <p:ext uri="{BB962C8B-B14F-4D97-AF65-F5344CB8AC3E}">
        <p14:creationId xmlns:p14="http://schemas.microsoft.com/office/powerpoint/2010/main" val="75648371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7683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76835">
                                            <p:bg/>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76835">
                                            <p:txEl>
                                              <p:pRg st="0" end="0"/>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76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animBg="1" autoUpdateAnimBg="0" advAuto="0"/>
      <p:bldP spid="37683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2"/>
          <p:cNvSpPr>
            <a:spLocks noGrp="1" noChangeArrowheads="1"/>
          </p:cNvSpPr>
          <p:nvPr>
            <p:ph type="title"/>
          </p:nvPr>
        </p:nvSpPr>
        <p:spPr>
          <a:xfrm>
            <a:off x="2209800" y="0"/>
            <a:ext cx="7848600" cy="2057400"/>
          </a:xfrm>
        </p:spPr>
        <p:txBody>
          <a:bodyPr/>
          <a:lstStyle/>
          <a:p>
            <a:pPr algn="ctr" eaLnBrk="1" hangingPunct="1"/>
            <a:r>
              <a:rPr lang="fr-FR" altLang="fr-FR" sz="2800" dirty="0">
                <a:solidFill>
                  <a:schemeClr val="tx1"/>
                </a:solidFill>
              </a:rPr>
              <a:t>Convention relative </a:t>
            </a:r>
            <a:br>
              <a:rPr lang="fr-FR" altLang="fr-FR" sz="2800" dirty="0">
                <a:solidFill>
                  <a:schemeClr val="tx1"/>
                </a:solidFill>
              </a:rPr>
            </a:br>
            <a:r>
              <a:rPr lang="fr-FR" altLang="fr-FR" sz="2800" dirty="0">
                <a:solidFill>
                  <a:schemeClr val="tx1"/>
                </a:solidFill>
              </a:rPr>
              <a:t>aux droits des personnes handicapées </a:t>
            </a:r>
            <a:br>
              <a:rPr lang="fr-FR" altLang="fr-FR" sz="2800" dirty="0">
                <a:solidFill>
                  <a:schemeClr val="tx1"/>
                </a:solidFill>
              </a:rPr>
            </a:br>
            <a:r>
              <a:rPr lang="fr-FR" altLang="fr-FR" sz="2400" dirty="0">
                <a:solidFill>
                  <a:schemeClr val="tx1"/>
                </a:solidFill>
              </a:rPr>
              <a:t>(ONU,13 décembre 2006</a:t>
            </a:r>
            <a:br>
              <a:rPr lang="fr-FR" altLang="fr-FR" sz="2400" dirty="0">
                <a:solidFill>
                  <a:schemeClr val="tx1"/>
                </a:solidFill>
              </a:rPr>
            </a:br>
            <a:r>
              <a:rPr lang="fr-FR" altLang="fr-FR" sz="2000" u="sng" dirty="0">
                <a:solidFill>
                  <a:schemeClr val="tx1"/>
                </a:solidFill>
                <a:hlinkClick r:id="rId3"/>
              </a:rPr>
              <a:t>http://www.un.org/french/disabilities/</a:t>
            </a:r>
            <a:r>
              <a:rPr lang="fr-FR" altLang="fr-FR" sz="2000" u="sng" dirty="0">
                <a:solidFill>
                  <a:schemeClr val="tx1"/>
                </a:solidFill>
              </a:rPr>
              <a:t>   </a:t>
            </a:r>
            <a:br>
              <a:rPr lang="fr-FR" altLang="fr-FR" sz="2000" u="sng" dirty="0">
                <a:solidFill>
                  <a:schemeClr val="tx1"/>
                </a:solidFill>
              </a:rPr>
            </a:br>
            <a:r>
              <a:rPr lang="fr-FR" altLang="fr-FR" sz="2400" dirty="0">
                <a:solidFill>
                  <a:schemeClr val="tx1"/>
                </a:solidFill>
              </a:rPr>
              <a:t>et entrée en vigueur en France en février 2010)</a:t>
            </a:r>
          </a:p>
        </p:txBody>
      </p:sp>
      <p:sp>
        <p:nvSpPr>
          <p:cNvPr id="214021" name="Rectangle 3"/>
          <p:cNvSpPr>
            <a:spLocks noGrp="1" noChangeArrowheads="1"/>
          </p:cNvSpPr>
          <p:nvPr>
            <p:ph idx="1"/>
          </p:nvPr>
        </p:nvSpPr>
        <p:spPr>
          <a:xfrm>
            <a:off x="2133599" y="2133600"/>
            <a:ext cx="8809383" cy="4495800"/>
          </a:xfrm>
        </p:spPr>
        <p:txBody>
          <a:bodyPr/>
          <a:lstStyle/>
          <a:p>
            <a:pPr marL="0" indent="0">
              <a:buNone/>
            </a:pPr>
            <a:r>
              <a:rPr lang="fr-FR" altLang="fr-FR" sz="2400" dirty="0">
                <a:solidFill>
                  <a:schemeClr val="tx1"/>
                </a:solidFill>
              </a:rPr>
              <a:t>Objet : promouvoir, protéger et assurer la pleine et égale jouissance de tous les droits de l’homme et de toutes les libertés fondamentales par les personnes handicapées et de promouvoir le respect de leur dignité intrinsèque.</a:t>
            </a:r>
          </a:p>
          <a:p>
            <a:pPr marL="0" indent="0">
              <a:buNone/>
            </a:pPr>
            <a:endParaRPr lang="fr-FR" altLang="fr-FR" sz="2400" dirty="0">
              <a:solidFill>
                <a:schemeClr val="tx1"/>
              </a:solidFill>
            </a:endParaRPr>
          </a:p>
          <a:p>
            <a:pPr marL="0" indent="0">
              <a:buNone/>
            </a:pPr>
            <a:r>
              <a:rPr lang="fr-FR" altLang="fr-FR" sz="2400" dirty="0">
                <a:solidFill>
                  <a:schemeClr val="tx1"/>
                </a:solidFill>
              </a:rPr>
              <a:t>Article 1. « Par personnes handicapées, on entend des personnes qui présentent des déficiences physiques, mentales, intellectuelles ou sensorielles durables dont l’interaction avec diverses barrières peut faire obstacle à leur pleine et effective participation à la société sur la base de l’égalité avec les autres. »</a:t>
            </a:r>
          </a:p>
        </p:txBody>
      </p:sp>
      <p:sp>
        <p:nvSpPr>
          <p:cNvPr id="4" name="Espace réservé du pied de page 3"/>
          <p:cNvSpPr>
            <a:spLocks noGrp="1"/>
          </p:cNvSpPr>
          <p:nvPr>
            <p:ph type="ftr" sz="quarter" idx="11"/>
          </p:nvPr>
        </p:nvSpPr>
        <p:spPr>
          <a:xfrm>
            <a:off x="0" y="6477000"/>
            <a:ext cx="5334000" cy="4572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alt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262516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Text Box 5"/>
          <p:cNvSpPr txBox="1">
            <a:spLocks noChangeArrowheads="1"/>
          </p:cNvSpPr>
          <p:nvPr/>
        </p:nvSpPr>
        <p:spPr bwMode="auto">
          <a:xfrm>
            <a:off x="288973" y="1828800"/>
            <a:ext cx="11690253" cy="444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SANT</a:t>
            </a:r>
            <a:r>
              <a:rPr kumimoji="0" lang="fr-FR" altLang="fr-FR" sz="2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É</a:t>
            </a:r>
            <a:r>
              <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(OMS, 1946)</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état de complet bien-être physique, mental et social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Pourquoi des classifications internationales ?</a:t>
            </a:r>
            <a:endPar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60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Besoin d’évaluation de l’état de santé des populations </a:t>
            </a:r>
          </a:p>
          <a:p>
            <a:pPr marL="0" marR="0" lvl="0" indent="0" algn="l" defTabSz="914400" rtl="0" eaLnBrk="1" fontAlgn="auto" latinLnBrk="0" hangingPunct="1">
              <a:lnSpc>
                <a:spcPct val="100000"/>
              </a:lnSpc>
              <a:spcBef>
                <a:spcPct val="20000"/>
              </a:spcBef>
              <a:spcAft>
                <a:spcPts val="60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Besoin d’outils de description et de </a:t>
            </a: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collecte de données </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de santé des populations</a:t>
            </a:r>
          </a:p>
          <a:p>
            <a:pPr marL="457200" marR="0" lvl="1" indent="0" algn="l" defTabSz="914400" rtl="0" eaLnBrk="1" fontAlgn="auto" latinLnBrk="0" hangingPunct="1">
              <a:lnSpc>
                <a:spcPct val="100000"/>
              </a:lnSpc>
              <a:spcAft>
                <a:spcPts val="60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pour les politiques nationales de santé</a:t>
            </a:r>
          </a:p>
          <a:p>
            <a:pPr marL="457200" marR="0" lvl="1" indent="0" algn="l" defTabSz="914400" rtl="0" eaLnBrk="1" fontAlgn="auto" latinLnBrk="0" hangingPunct="1">
              <a:lnSpc>
                <a:spcPct val="100000"/>
              </a:lnSpc>
              <a:spcAft>
                <a:spcPts val="600"/>
              </a:spcAft>
              <a:buClrTx/>
              <a:buSzTx/>
              <a:buFontTx/>
              <a:buChar char="•"/>
              <a:tabLst/>
              <a:defRPr/>
            </a:pPr>
            <a:r>
              <a:rPr kumimoji="0" lang="fr-FR" altLang="fr-FR" sz="2400" b="0" u="none" strike="noStrike" kern="1200" cap="none" spc="0" normalizeH="0" baseline="0" noProof="0" dirty="0">
                <a:ln>
                  <a:noFill/>
                </a:ln>
                <a:solidFill>
                  <a:prstClr val="white"/>
                </a:solidFill>
                <a:effectLst/>
                <a:uLnTx/>
                <a:uFillTx/>
                <a:latin typeface="Arial" panose="020B0604020202020204" pitchFamily="34" charset="0"/>
                <a:ea typeface="+mn-ea"/>
                <a:cs typeface="+mn-cs"/>
              </a:rPr>
              <a:t> pour les comparaisons statistiques internationales</a:t>
            </a:r>
          </a:p>
          <a:p>
            <a:pPr marL="457200" marR="0" lvl="1" indent="0" algn="l" defTabSz="914400" rtl="0" eaLnBrk="1" fontAlgn="auto" latinLnBrk="0" hangingPunct="1">
              <a:lnSpc>
                <a:spcPct val="100000"/>
              </a:lnSpc>
              <a:spcAft>
                <a:spcPts val="600"/>
              </a:spcAft>
              <a:buClrTx/>
              <a:buSzTx/>
              <a:buFontTx/>
              <a:buChar char="•"/>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comme </a:t>
            </a: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langage commun</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entre professionnels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p>
        </p:txBody>
      </p:sp>
      <p:sp>
        <p:nvSpPr>
          <p:cNvPr id="93190" name="Rectangle 6"/>
          <p:cNvSpPr>
            <a:spLocks noGrp="1" noChangeArrowheads="1"/>
          </p:cNvSpPr>
          <p:nvPr>
            <p:ph type="title"/>
          </p:nvPr>
        </p:nvSpPr>
        <p:spPr>
          <a:xfrm>
            <a:off x="2209800" y="304800"/>
            <a:ext cx="7772400" cy="1143000"/>
          </a:xfrm>
        </p:spPr>
        <p:txBody>
          <a:bodyPr>
            <a:normAutofit/>
          </a:bodyPr>
          <a:lstStyle/>
          <a:p>
            <a:pPr algn="ctr"/>
            <a:r>
              <a:rPr lang="fr-FR" altLang="fr-FR" sz="2800" b="1" dirty="0">
                <a:solidFill>
                  <a:schemeClr val="tx1"/>
                </a:solidFill>
              </a:rPr>
              <a:t>Classifications internationales de santé de </a:t>
            </a:r>
            <a:br>
              <a:rPr lang="fr-FR" altLang="fr-FR" sz="2800" b="1" dirty="0">
                <a:solidFill>
                  <a:schemeClr val="tx1"/>
                </a:solidFill>
              </a:rPr>
            </a:br>
            <a:r>
              <a:rPr lang="fr-FR" altLang="fr-FR" sz="2800" b="1" dirty="0">
                <a:solidFill>
                  <a:schemeClr val="tx1"/>
                </a:solidFill>
              </a:rPr>
              <a:t>l’Organisation Mondiale de la Santé</a:t>
            </a:r>
          </a:p>
        </p:txBody>
      </p:sp>
      <p:sp>
        <p:nvSpPr>
          <p:cNvPr id="4" name="Espace réservé du pied de page 3"/>
          <p:cNvSpPr>
            <a:spLocks noGrp="1"/>
          </p:cNvSpPr>
          <p:nvPr>
            <p:ph type="ftr" sz="quarter" idx="11"/>
          </p:nvPr>
        </p:nvSpPr>
        <p:spPr>
          <a:xfrm>
            <a:off x="38100" y="6524826"/>
            <a:ext cx="6096000" cy="295073"/>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785845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re 1"/>
          <p:cNvSpPr>
            <a:spLocks noGrp="1"/>
          </p:cNvSpPr>
          <p:nvPr>
            <p:ph type="title"/>
          </p:nvPr>
        </p:nvSpPr>
        <p:spPr>
          <a:xfrm>
            <a:off x="1981200" y="5905500"/>
            <a:ext cx="8229600" cy="865187"/>
          </a:xfrm>
        </p:spPr>
        <p:txBody>
          <a:bodyPr>
            <a:normAutofit fontScale="90000"/>
          </a:bodyPr>
          <a:lstStyle/>
          <a:p>
            <a:r>
              <a:rPr lang="fr-FR" altLang="fr-FR" sz="2800" dirty="0">
                <a:solidFill>
                  <a:srgbClr val="FF0000"/>
                </a:solidFill>
              </a:rPr>
              <a:t>https://www.icf-elearning.com/</a:t>
            </a:r>
            <a:br>
              <a:rPr lang="fr-FR" altLang="fr-FR" sz="2800" dirty="0">
                <a:solidFill>
                  <a:srgbClr val="FF0000"/>
                </a:solidFill>
              </a:rPr>
            </a:br>
            <a:r>
              <a:rPr lang="fr-FR" altLang="fr-FR" sz="2800" dirty="0"/>
              <a:t>Version en français</a:t>
            </a:r>
          </a:p>
        </p:txBody>
      </p:sp>
      <p:sp>
        <p:nvSpPr>
          <p:cNvPr id="4" name="Espace réservé du pied de page 3"/>
          <p:cNvSpPr>
            <a:spLocks noGrp="1"/>
          </p:cNvSpPr>
          <p:nvPr>
            <p:ph type="ftr" sz="quarter" idx="11"/>
          </p:nvPr>
        </p:nvSpPr>
        <p:spPr>
          <a:xfrm>
            <a:off x="0" y="6492875"/>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pic>
        <p:nvPicPr>
          <p:cNvPr id="7" name="Image 6" descr="Page d'accueil de l'outil de formation en ligne sur la CIF, en français">
            <a:extLst>
              <a:ext uri="{FF2B5EF4-FFF2-40B4-BE49-F238E27FC236}">
                <a16:creationId xmlns:a16="http://schemas.microsoft.com/office/drawing/2014/main" id="{2BB75BE5-F28A-9B10-2318-36BE24B56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75" y="0"/>
            <a:ext cx="9429750" cy="5905500"/>
          </a:xfrm>
          <a:prstGeom prst="rect">
            <a:avLst/>
          </a:prstGeom>
        </p:spPr>
      </p:pic>
    </p:spTree>
    <p:extLst>
      <p:ext uri="{BB962C8B-B14F-4D97-AF65-F5344CB8AC3E}">
        <p14:creationId xmlns:p14="http://schemas.microsoft.com/office/powerpoint/2010/main" val="753032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re 1"/>
          <p:cNvSpPr>
            <a:spLocks noGrp="1"/>
          </p:cNvSpPr>
          <p:nvPr>
            <p:ph type="title"/>
          </p:nvPr>
        </p:nvSpPr>
        <p:spPr>
          <a:xfrm>
            <a:off x="1863017" y="5581760"/>
            <a:ext cx="8229600" cy="633412"/>
          </a:xfrm>
        </p:spPr>
        <p:txBody>
          <a:bodyPr/>
          <a:lstStyle/>
          <a:p>
            <a:r>
              <a:rPr lang="fr-FR" altLang="fr-FR" sz="3200" dirty="0">
                <a:solidFill>
                  <a:srgbClr val="FF0000"/>
                </a:solidFill>
              </a:rPr>
              <a:t>http://icfeducation.org/</a:t>
            </a:r>
          </a:p>
        </p:txBody>
      </p:sp>
      <p:sp>
        <p:nvSpPr>
          <p:cNvPr id="4" name="Espace réservé du pied de page 3"/>
          <p:cNvSpPr>
            <a:spLocks noGrp="1"/>
          </p:cNvSpPr>
          <p:nvPr>
            <p:ph type="ftr" sz="quarter" idx="11"/>
          </p:nvPr>
        </p:nvSpPr>
        <p:spPr>
          <a:xfrm>
            <a:off x="0" y="6492875"/>
            <a:ext cx="667286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pic>
        <p:nvPicPr>
          <p:cNvPr id="9" name="Image 8" descr="Page d'accueil du site icfeducation.org">
            <a:extLst>
              <a:ext uri="{FF2B5EF4-FFF2-40B4-BE49-F238E27FC236}">
                <a16:creationId xmlns:a16="http://schemas.microsoft.com/office/drawing/2014/main" id="{32D1A64B-8C4F-4F3C-46D3-A392C88532D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2197" y="603975"/>
            <a:ext cx="9917970" cy="4700082"/>
          </a:xfrm>
          <a:prstGeom prst="rect">
            <a:avLst/>
          </a:prstGeom>
        </p:spPr>
      </p:pic>
    </p:spTree>
    <p:extLst>
      <p:ext uri="{BB962C8B-B14F-4D97-AF65-F5344CB8AC3E}">
        <p14:creationId xmlns:p14="http://schemas.microsoft.com/office/powerpoint/2010/main" val="25792166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54FDC4-3408-69D0-6222-C3CB26F40F94}"/>
              </a:ext>
            </a:extLst>
          </p:cNvPr>
          <p:cNvSpPr>
            <a:spLocks noGrp="1"/>
          </p:cNvSpPr>
          <p:nvPr>
            <p:ph type="title"/>
          </p:nvPr>
        </p:nvSpPr>
        <p:spPr>
          <a:xfrm>
            <a:off x="210581" y="962108"/>
            <a:ext cx="11535942" cy="1873956"/>
          </a:xfrm>
        </p:spPr>
        <p:txBody>
          <a:bodyPr>
            <a:normAutofit/>
          </a:bodyPr>
          <a:lstStyle/>
          <a:p>
            <a:r>
              <a:rPr lang="fr-FR" dirty="0">
                <a:solidFill>
                  <a:schemeClr val="tx1"/>
                </a:solidFill>
              </a:rPr>
              <a:t>Jeu coopératif pour rendre accessibles et ludiques les modèles explicatifs du handicap (2025)</a:t>
            </a:r>
          </a:p>
        </p:txBody>
      </p:sp>
      <p:sp>
        <p:nvSpPr>
          <p:cNvPr id="3" name="Espace réservé du pied de page 2">
            <a:extLst>
              <a:ext uri="{FF2B5EF4-FFF2-40B4-BE49-F238E27FC236}">
                <a16:creationId xmlns:a16="http://schemas.microsoft.com/office/drawing/2014/main" id="{0F82944C-DA7D-A04D-8920-9B5EB34DBA3D}"/>
              </a:ext>
            </a:extLst>
          </p:cNvPr>
          <p:cNvSpPr>
            <a:spLocks noGrp="1"/>
          </p:cNvSpPr>
          <p:nvPr>
            <p:ph type="ftr" sz="quarter" idx="11"/>
          </p:nvPr>
        </p:nvSpPr>
        <p:spPr>
          <a:xfrm>
            <a:off x="27873" y="6492875"/>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grpSp>
        <p:nvGrpSpPr>
          <p:cNvPr id="8" name="Groupe 7" descr="Logo du jeu &quot;Les défis de Minach&quot;.">
            <a:extLst>
              <a:ext uri="{FF2B5EF4-FFF2-40B4-BE49-F238E27FC236}">
                <a16:creationId xmlns:a16="http://schemas.microsoft.com/office/drawing/2014/main" id="{3D9090ED-E77D-AEF4-9356-079343DA7536}"/>
              </a:ext>
            </a:extLst>
          </p:cNvPr>
          <p:cNvGrpSpPr/>
          <p:nvPr/>
        </p:nvGrpSpPr>
        <p:grpSpPr>
          <a:xfrm>
            <a:off x="2754490" y="2998394"/>
            <a:ext cx="6143327" cy="2706511"/>
            <a:chOff x="2630311" y="1975556"/>
            <a:chExt cx="6953956" cy="3127022"/>
          </a:xfrm>
        </p:grpSpPr>
        <p:sp>
          <p:nvSpPr>
            <p:cNvPr id="6" name="Rectangle 5">
              <a:extLst>
                <a:ext uri="{FF2B5EF4-FFF2-40B4-BE49-F238E27FC236}">
                  <a16:creationId xmlns:a16="http://schemas.microsoft.com/office/drawing/2014/main" id="{DEF4221F-BC1B-5ABA-25A8-06E4E02F3701}"/>
                </a:ext>
              </a:extLst>
            </p:cNvPr>
            <p:cNvSpPr/>
            <p:nvPr/>
          </p:nvSpPr>
          <p:spPr>
            <a:xfrm>
              <a:off x="2630311" y="1975556"/>
              <a:ext cx="6953956" cy="312702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Image 6">
              <a:extLst>
                <a:ext uri="{FF2B5EF4-FFF2-40B4-BE49-F238E27FC236}">
                  <a16:creationId xmlns:a16="http://schemas.microsoft.com/office/drawing/2014/main" id="{14C3FE9F-9C6C-2496-96C3-6C91540F80C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315" y="2340769"/>
              <a:ext cx="6023370" cy="2176461"/>
            </a:xfrm>
            <a:prstGeom prst="rect">
              <a:avLst/>
            </a:prstGeom>
          </p:spPr>
        </p:pic>
      </p:grpSp>
      <p:pic>
        <p:nvPicPr>
          <p:cNvPr id="5" name="Image 4" descr="Logo du GIFFOCH">
            <a:extLst>
              <a:ext uri="{FF2B5EF4-FFF2-40B4-BE49-F238E27FC236}">
                <a16:creationId xmlns:a16="http://schemas.microsoft.com/office/drawing/2014/main" id="{78D2CFD0-A619-06C2-2531-3CFFFD656C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879"/>
            <a:ext cx="3066554" cy="1115665"/>
          </a:xfrm>
          <a:prstGeom prst="rect">
            <a:avLst/>
          </a:prstGeom>
        </p:spPr>
      </p:pic>
      <p:pic>
        <p:nvPicPr>
          <p:cNvPr id="9" name="Image 8" descr="Logo de la FIRAH">
            <a:extLst>
              <a:ext uri="{FF2B5EF4-FFF2-40B4-BE49-F238E27FC236}">
                <a16:creationId xmlns:a16="http://schemas.microsoft.com/office/drawing/2014/main" id="{1615341D-188A-5976-CD4C-1D5440E8102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51519" y="92039"/>
            <a:ext cx="1310754" cy="981541"/>
          </a:xfrm>
          <a:prstGeom prst="rect">
            <a:avLst/>
          </a:prstGeom>
        </p:spPr>
      </p:pic>
      <p:pic>
        <p:nvPicPr>
          <p:cNvPr id="11" name="Image 10" descr="Logo de la Fondation de France">
            <a:extLst>
              <a:ext uri="{FF2B5EF4-FFF2-40B4-BE49-F238E27FC236}">
                <a16:creationId xmlns:a16="http://schemas.microsoft.com/office/drawing/2014/main" id="{E02C664D-EC2B-0A4E-AA13-9FF818F9A6EF}"/>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10890783" y="89330"/>
            <a:ext cx="984250" cy="984250"/>
          </a:xfrm>
          <a:prstGeom prst="rect">
            <a:avLst/>
          </a:prstGeom>
        </p:spPr>
      </p:pic>
    </p:spTree>
    <p:extLst>
      <p:ext uri="{BB962C8B-B14F-4D97-AF65-F5344CB8AC3E}">
        <p14:creationId xmlns:p14="http://schemas.microsoft.com/office/powerpoint/2010/main" val="1898248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2"/>
          <p:cNvSpPr>
            <a:spLocks noGrp="1"/>
          </p:cNvSpPr>
          <p:nvPr>
            <p:ph type="title"/>
          </p:nvPr>
        </p:nvSpPr>
        <p:spPr>
          <a:xfrm>
            <a:off x="2711451" y="620713"/>
            <a:ext cx="7167563" cy="838200"/>
          </a:xfrm>
        </p:spPr>
        <p:txBody>
          <a:bodyPr/>
          <a:lstStyle/>
          <a:p>
            <a:pPr eaLnBrk="1" hangingPunct="1"/>
            <a:r>
              <a:rPr lang="fr-FR" altLang="fr-FR" sz="3200" b="1" dirty="0">
                <a:solidFill>
                  <a:srgbClr val="C00000"/>
                </a:solidFill>
                <a:latin typeface="Tahoma" panose="020B0604030504040204" pitchFamily="34" charset="0"/>
                <a:cs typeface="Tahoma" panose="020B0604030504040204" pitchFamily="34" charset="0"/>
              </a:rPr>
              <a:t>Un outil de politique sociale</a:t>
            </a:r>
          </a:p>
        </p:txBody>
      </p:sp>
      <p:sp>
        <p:nvSpPr>
          <p:cNvPr id="87045" name="Rectangle 3"/>
          <p:cNvSpPr>
            <a:spLocks noGrp="1" noChangeArrowheads="1"/>
          </p:cNvSpPr>
          <p:nvPr>
            <p:ph idx="1"/>
          </p:nvPr>
        </p:nvSpPr>
        <p:spPr>
          <a:xfrm>
            <a:off x="1036808" y="2055179"/>
            <a:ext cx="9907857" cy="3656304"/>
          </a:xfrm>
        </p:spPr>
        <p:txBody>
          <a:bodyPr rtlCol="0">
            <a:normAutofit/>
          </a:bodyPr>
          <a:lstStyle/>
          <a:p>
            <a:pPr marL="0" indent="0">
              <a:spcAft>
                <a:spcPts val="0"/>
              </a:spcAft>
              <a:buNone/>
              <a:defRPr/>
            </a:pPr>
            <a:r>
              <a:rPr lang="fr-FR" altLang="fr-FR" sz="2400" dirty="0">
                <a:solidFill>
                  <a:schemeClr val="tx1"/>
                </a:solidFill>
              </a:rPr>
              <a:t>Pour la construction d’outils de description et d’évaluation des besoins des personnes</a:t>
            </a:r>
          </a:p>
          <a:p>
            <a:pPr marL="0" indent="0">
              <a:spcAft>
                <a:spcPts val="0"/>
              </a:spcAft>
              <a:defRPr/>
            </a:pPr>
            <a:endParaRPr lang="fr-FR" altLang="fr-FR" sz="2400" dirty="0">
              <a:solidFill>
                <a:schemeClr val="tx1"/>
              </a:solidFill>
            </a:endParaRPr>
          </a:p>
          <a:p>
            <a:pPr marL="0" indent="0">
              <a:spcBef>
                <a:spcPct val="25000"/>
              </a:spcBef>
              <a:spcAft>
                <a:spcPts val="0"/>
              </a:spcAft>
              <a:buNone/>
              <a:defRPr/>
            </a:pPr>
            <a:r>
              <a:rPr lang="fr-FR" altLang="fr-FR" sz="2400" dirty="0">
                <a:solidFill>
                  <a:schemeClr val="tx1"/>
                </a:solidFill>
              </a:rPr>
              <a:t>- Guide d’évaluation multidimensionnelle utilisé par les Maisons Départementales des Personnes Handicapées pour l’attribution de la Prestation de Compensation du Handicap (PCH)</a:t>
            </a:r>
          </a:p>
          <a:p>
            <a:pPr marL="0" indent="0">
              <a:spcBef>
                <a:spcPct val="0"/>
              </a:spcBef>
              <a:spcAft>
                <a:spcPts val="0"/>
              </a:spcAft>
              <a:buNone/>
              <a:defRPr/>
            </a:pPr>
            <a:r>
              <a:rPr lang="fr-FR" altLang="fr-FR" sz="2400" dirty="0">
                <a:solidFill>
                  <a:schemeClr val="tx1"/>
                </a:solidFill>
              </a:rPr>
              <a:t>(GEVA, 2008, France)</a:t>
            </a:r>
          </a:p>
          <a:p>
            <a:pPr marL="0" indent="0">
              <a:spcBef>
                <a:spcPct val="0"/>
              </a:spcBef>
              <a:spcAft>
                <a:spcPts val="0"/>
              </a:spcAft>
              <a:buNone/>
              <a:defRPr/>
            </a:pPr>
            <a:r>
              <a:rPr lang="fr-FR" altLang="fr-FR" sz="1600" dirty="0">
                <a:solidFill>
                  <a:schemeClr val="tx1"/>
                </a:solidFill>
                <a:hlinkClick r:id="rId2"/>
              </a:rPr>
              <a:t>https://www.cnsa.fr/documentation-et-outils/outils</a:t>
            </a:r>
            <a:br>
              <a:rPr lang="fr-FR" altLang="fr-FR" sz="1600" dirty="0">
                <a:solidFill>
                  <a:schemeClr val="tx1"/>
                </a:solidFill>
              </a:rPr>
            </a:br>
            <a:r>
              <a:rPr lang="fr-FR" altLang="fr-FR" sz="2400" dirty="0">
                <a:solidFill>
                  <a:schemeClr val="tx1"/>
                </a:solidFill>
              </a:rPr>
              <a:t>- …	</a:t>
            </a:r>
            <a:endParaRPr lang="fr-FR" altLang="fr-FR" sz="1600" u="sng" dirty="0">
              <a:solidFill>
                <a:schemeClr val="tx1"/>
              </a:solidFill>
            </a:endParaRPr>
          </a:p>
        </p:txBody>
      </p:sp>
      <p:sp>
        <p:nvSpPr>
          <p:cNvPr id="195586" name="Espace réservé du pied de page 3"/>
          <p:cNvSpPr>
            <a:spLocks noGrp="1"/>
          </p:cNvSpPr>
          <p:nvPr>
            <p:ph type="ftr" sz="quarter" idx="11"/>
          </p:nvPr>
        </p:nvSpPr>
        <p:spPr bwMode="auto">
          <a:xfrm>
            <a:off x="0" y="6400797"/>
            <a:ext cx="3294185" cy="4572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altLang="fr-FR" sz="1200" b="0" i="0" u="none" strike="noStrike" kern="1200" cap="none" spc="0" normalizeH="0" baseline="0" noProof="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rPr>
              <a:t>EHESP - CC OMS FCI-CIF - 2026</a:t>
            </a:r>
            <a:endParaRPr kumimoji="0" lang="fr-FR" altLang="fr-FR" sz="1000" b="0" i="0" u="none" strike="noStrike" kern="1200" cap="none" spc="0" normalizeH="0" baseline="0" noProof="0" dirty="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6754207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42" name="Group 1026"/>
          <p:cNvGraphicFramePr>
            <a:graphicFrameLocks noGrp="1"/>
          </p:cNvGraphicFramePr>
          <p:nvPr>
            <p:ph type="tbl" idx="1"/>
            <p:extLst>
              <p:ext uri="{D42A27DB-BD31-4B8C-83A1-F6EECF244321}">
                <p14:modId xmlns:p14="http://schemas.microsoft.com/office/powerpoint/2010/main" val="1049337042"/>
              </p:ext>
            </p:extLst>
          </p:nvPr>
        </p:nvGraphicFramePr>
        <p:xfrm>
          <a:off x="393196" y="450366"/>
          <a:ext cx="10973131" cy="6248400"/>
        </p:xfrm>
        <a:graphic>
          <a:graphicData uri="http://schemas.openxmlformats.org/drawingml/2006/table">
            <a:tbl>
              <a:tblPr firstRow="1"/>
              <a:tblGrid>
                <a:gridCol w="1309638">
                  <a:extLst>
                    <a:ext uri="{9D8B030D-6E8A-4147-A177-3AD203B41FA5}">
                      <a16:colId xmlns:a16="http://schemas.microsoft.com/office/drawing/2014/main" val="20000"/>
                    </a:ext>
                  </a:extLst>
                </a:gridCol>
                <a:gridCol w="3689821">
                  <a:extLst>
                    <a:ext uri="{9D8B030D-6E8A-4147-A177-3AD203B41FA5}">
                      <a16:colId xmlns:a16="http://schemas.microsoft.com/office/drawing/2014/main" val="20001"/>
                    </a:ext>
                  </a:extLst>
                </a:gridCol>
                <a:gridCol w="2681732">
                  <a:extLst>
                    <a:ext uri="{9D8B030D-6E8A-4147-A177-3AD203B41FA5}">
                      <a16:colId xmlns:a16="http://schemas.microsoft.com/office/drawing/2014/main" val="20002"/>
                    </a:ext>
                  </a:extLst>
                </a:gridCol>
                <a:gridCol w="1695848">
                  <a:extLst>
                    <a:ext uri="{9D8B030D-6E8A-4147-A177-3AD203B41FA5}">
                      <a16:colId xmlns:a16="http://schemas.microsoft.com/office/drawing/2014/main" val="20003"/>
                    </a:ext>
                  </a:extLst>
                </a:gridCol>
                <a:gridCol w="1596092">
                  <a:extLst>
                    <a:ext uri="{9D8B030D-6E8A-4147-A177-3AD203B41FA5}">
                      <a16:colId xmlns:a16="http://schemas.microsoft.com/office/drawing/2014/main" val="20004"/>
                    </a:ext>
                  </a:extLst>
                </a:gridCol>
              </a:tblGrid>
              <a:tr h="457200">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Arial" pitchFamily="34" charset="0"/>
                        </a:rPr>
                        <a:t>Capacité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Arial" pitchFamily="34" charset="0"/>
                        </a:rPr>
                        <a:t>Tâches et exigences générales,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Arial" pitchFamily="34" charset="0"/>
                        </a:rPr>
                        <a:t>relation avec autrui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Arial" pitchFamily="34" charset="0"/>
                        </a:rPr>
                        <a:t>Réalisation effective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Arial" pitchFamily="34" charset="0"/>
                        </a:rPr>
                        <a:t>Facilitateurs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Arial" pitchFamily="34" charset="0"/>
                        </a:rPr>
                        <a:t>Obstacles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extLst>
                  <a:ext uri="{0D108BD9-81ED-4DB2-BD59-A6C34878D82A}">
                    <a16:rowId xmlns:a16="http://schemas.microsoft.com/office/drawing/2014/main" val="1508803187"/>
                  </a:ext>
                </a:extLst>
              </a:tr>
              <a:tr h="334963">
                <a:tc rowSpan="14">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2400" b="1" i="1" u="none" strike="noStrike" cap="none" normalizeH="0" baseline="0" dirty="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1" u="none" strike="noStrike" cap="none" normalizeH="0" baseline="0" dirty="0">
                          <a:ln>
                            <a:noFill/>
                          </a:ln>
                          <a:solidFill>
                            <a:schemeClr val="bg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1" u="none" strike="noStrike" cap="none" normalizeH="0" baseline="0" dirty="0">
                          <a:ln>
                            <a:noFill/>
                          </a:ln>
                          <a:solidFill>
                            <a:schemeClr val="bg1"/>
                          </a:solidFill>
                          <a:effectLst/>
                          <a:latin typeface="Arial"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1" u="none" strike="noStrike" cap="none" normalizeH="0" baseline="0" dirty="0">
                          <a:ln>
                            <a:noFill/>
                          </a:ln>
                          <a:solidFill>
                            <a:schemeClr val="bg1"/>
                          </a:solidFill>
                          <a:effectLst/>
                          <a:latin typeface="Arial"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1" u="none" strike="noStrike" cap="none" normalizeH="0" baseline="0" dirty="0">
                          <a:ln>
                            <a:noFill/>
                          </a:ln>
                          <a:solidFill>
                            <a:schemeClr val="bg1"/>
                          </a:solidFill>
                          <a:effectLst/>
                          <a:latin typeface="Arial"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1" u="none" strike="noStrike" cap="none" normalizeH="0" baseline="0" dirty="0">
                          <a:ln>
                            <a:noFill/>
                          </a:ln>
                          <a:solidFill>
                            <a:schemeClr val="bg1"/>
                          </a:solidFill>
                          <a:effectLst/>
                          <a:latin typeface="Arial" pitchFamily="34" charset="0"/>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1" u="none" strike="noStrike" cap="none" normalizeH="0" baseline="0" dirty="0">
                          <a:ln>
                            <a:noFill/>
                          </a:ln>
                          <a:solidFill>
                            <a:schemeClr val="bg1"/>
                          </a:solidFill>
                          <a:effectLst/>
                          <a:latin typeface="Arial" pitchFamily="34" charset="0"/>
                        </a:rPr>
                        <a:t>9</a:t>
                      </a:r>
                      <a:r>
                        <a:rPr kumimoji="0" lang="fr-FR" altLang="fr-FR" sz="1600" b="1" i="0" u="none" strike="noStrike" cap="none" normalizeH="0" baseline="0" dirty="0">
                          <a:ln>
                            <a:noFill/>
                          </a:ln>
                          <a:solidFill>
                            <a:schemeClr val="bg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S’orienter dans le temps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rowSpan="2">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1"/>
                          </a:solidFill>
                          <a:effectLst/>
                          <a:latin typeface="+mn-lt"/>
                        </a:rPr>
                        <a:t>A : activité réalisée seule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tc rowSpan="2" gridSpan="2">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1"/>
                          </a:solidFill>
                          <a:effectLst/>
                          <a:latin typeface="Arial" pitchFamily="34" charset="0"/>
                        </a:rPr>
                        <a:t>Environnement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1"/>
                          </a:solidFill>
                          <a:effectLst/>
                          <a:latin typeface="Arial" pitchFamily="34" charset="0"/>
                        </a:rPr>
                        <a:t>Humain </a:t>
                      </a:r>
                      <a:r>
                        <a:rPr kumimoji="0" lang="fr-FR" altLang="fr-FR" sz="2000" b="0" i="1" u="none" strike="noStrike" cap="none" normalizeH="0" baseline="0" dirty="0">
                          <a:ln>
                            <a:noFill/>
                          </a:ln>
                          <a:solidFill>
                            <a:schemeClr val="bg1"/>
                          </a:solidFill>
                          <a:effectLst/>
                          <a:latin typeface="Arial"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rowSpan="2" hMerge="1">
                  <a:txBody>
                    <a:bodyPr/>
                    <a:lstStyle/>
                    <a:p>
                      <a:endParaRPr lang="fr-FR"/>
                    </a:p>
                  </a:txBody>
                  <a:tcPr/>
                </a:tc>
                <a:extLst>
                  <a:ext uri="{0D108BD9-81ED-4DB2-BD59-A6C34878D82A}">
                    <a16:rowId xmlns:a16="http://schemas.microsoft.com/office/drawing/2014/main" val="10001"/>
                  </a:ext>
                </a:extLst>
              </a:tr>
              <a:tr h="203124">
                <a:tc vMerge="1">
                  <a:txBody>
                    <a:bodyPr/>
                    <a:lstStyle/>
                    <a:p>
                      <a:endParaRPr lang="fr-FR"/>
                    </a:p>
                  </a:txBody>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S’orienter dans l’espace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2"/>
                  </a:ext>
                </a:extLst>
              </a:tr>
              <a:tr h="308228">
                <a:tc vMerge="1">
                  <a:txBody>
                    <a:bodyPr/>
                    <a:lstStyle/>
                    <a:p>
                      <a:endParaRPr lang="fr-FR"/>
                    </a:p>
                  </a:txBody>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Fixer son attention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rowSpan="8">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1"/>
                          </a:solidFill>
                          <a:effectLst/>
                          <a:latin typeface="Arial" pitchFamily="34" charset="0"/>
                        </a:rPr>
                        <a:t>B : réalisée </a:t>
                      </a:r>
                      <a:r>
                        <a:rPr kumimoji="0" lang="fr-FR" altLang="fr-FR" sz="2000" b="1" i="1" u="none" strike="noStrike" cap="none" normalizeH="0" baseline="0" dirty="0" err="1">
                          <a:ln>
                            <a:noFill/>
                          </a:ln>
                          <a:solidFill>
                            <a:schemeClr val="bg1"/>
                          </a:solidFill>
                          <a:effectLst/>
                          <a:latin typeface="Arial" pitchFamily="34" charset="0"/>
                        </a:rPr>
                        <a:t>partielle</a:t>
                      </a:r>
                      <a:r>
                        <a:rPr kumimoji="0" lang="fr-FR" altLang="fr-FR" sz="2000" b="1" i="1" u="none" strike="noStrike" cap="none" normalizeH="0" baseline="30000" dirty="0" err="1">
                          <a:ln>
                            <a:noFill/>
                          </a:ln>
                          <a:solidFill>
                            <a:schemeClr val="bg1"/>
                          </a:solidFill>
                          <a:effectLst/>
                          <a:latin typeface="Arial" pitchFamily="34" charset="0"/>
                        </a:rPr>
                        <a:t>t</a:t>
                      </a:r>
                      <a:r>
                        <a:rPr kumimoji="0" lang="fr-FR" altLang="fr-FR" sz="2000" b="1" i="1" u="none" strike="noStrike" cap="none" normalizeH="0" baseline="0" dirty="0">
                          <a:ln>
                            <a:noFill/>
                          </a:ln>
                          <a:solidFill>
                            <a:schemeClr val="bg1"/>
                          </a:solidFill>
                          <a:effectLst/>
                          <a:latin typeface="Arial" pitchFamily="34" charset="0"/>
                        </a:rPr>
                        <a:t> avec aide d’1 tiers et/ou sollicitation et/ou difficulté partielle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tc rowSpan="3" gridSpan="2">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1"/>
                          </a:solidFill>
                          <a:effectLst/>
                          <a:latin typeface="Arial" pitchFamily="34" charset="0"/>
                        </a:rPr>
                        <a:t>Environnement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1"/>
                          </a:solidFill>
                          <a:effectLst/>
                          <a:latin typeface="Arial" pitchFamily="34" charset="0"/>
                        </a:rPr>
                        <a:t>Technique </a:t>
                      </a:r>
                      <a:r>
                        <a:rPr kumimoji="0" lang="fr-FR" altLang="fr-FR" sz="2000" b="0" i="1" u="none" strike="noStrike" cap="none" normalizeH="0" baseline="0" dirty="0">
                          <a:ln>
                            <a:noFill/>
                          </a:ln>
                          <a:solidFill>
                            <a:schemeClr val="bg1"/>
                          </a:solidFill>
                          <a:effectLst/>
                          <a:latin typeface="Arial"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rowSpan="3" hMerge="1">
                  <a:txBody>
                    <a:bodyPr/>
                    <a:lstStyle/>
                    <a:p>
                      <a:endParaRPr lang="fr-FR"/>
                    </a:p>
                  </a:txBody>
                  <a:tcPr/>
                </a:tc>
                <a:extLst>
                  <a:ext uri="{0D108BD9-81ED-4DB2-BD59-A6C34878D82A}">
                    <a16:rowId xmlns:a16="http://schemas.microsoft.com/office/drawing/2014/main" val="10003"/>
                  </a:ext>
                </a:extLst>
              </a:tr>
              <a:tr h="0">
                <a:tc vMerge="1">
                  <a:txBody>
                    <a:bodyPr/>
                    <a:lstStyle/>
                    <a:p>
                      <a:endParaRPr lang="fr-FR"/>
                    </a:p>
                  </a:txBody>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Mémoriser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4"/>
                  </a:ext>
                </a:extLst>
              </a:tr>
              <a:tr h="193116">
                <a:tc vMerge="1">
                  <a:txBody>
                    <a:bodyPr/>
                    <a:lstStyle/>
                    <a:p>
                      <a:endParaRPr lang="fr-FR"/>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Prendre des décisions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3091665235"/>
                  </a:ext>
                </a:extLst>
              </a:tr>
              <a:tr h="144541">
                <a:tc vMerge="1">
                  <a:txBody>
                    <a:bodyPr/>
                    <a:lstStyle/>
                    <a:p>
                      <a:endParaRPr lang="fr-FR"/>
                    </a:p>
                  </a:txBody>
                  <a:tcPr/>
                </a:tc>
                <a:tc vMerge="1">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rowSpan="3" gridSpan="2">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1"/>
                          </a:solidFill>
                          <a:effectLst/>
                          <a:latin typeface="Arial" pitchFamily="34" charset="0"/>
                        </a:rPr>
                        <a:t>Logement </a:t>
                      </a:r>
                      <a:r>
                        <a:rPr kumimoji="0" lang="fr-FR" altLang="fr-FR" sz="2000" b="0" i="1" u="none" strike="noStrike" cap="none" normalizeH="0" baseline="0" dirty="0">
                          <a:ln>
                            <a:noFill/>
                          </a:ln>
                          <a:solidFill>
                            <a:schemeClr val="bg1"/>
                          </a:solidFill>
                          <a:effectLst/>
                          <a:latin typeface="Arial"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rowSpan="3" hMerge="1">
                  <a:txBody>
                    <a:bodyPr/>
                    <a:lstStyle/>
                    <a:p>
                      <a:endParaRPr lang="fr-FR"/>
                    </a:p>
                  </a:txBody>
                  <a:tcPr/>
                </a:tc>
                <a:extLst>
                  <a:ext uri="{0D108BD9-81ED-4DB2-BD59-A6C34878D82A}">
                    <a16:rowId xmlns:a16="http://schemas.microsoft.com/office/drawing/2014/main" val="10005"/>
                  </a:ext>
                </a:extLst>
              </a:tr>
              <a:tr h="351320">
                <a:tc vMerge="1">
                  <a:txBody>
                    <a:bodyPr/>
                    <a:lstStyle/>
                    <a:p>
                      <a:endParaRPr lang="fr-FR"/>
                    </a:p>
                  </a:txBody>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Prendre des initiatives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6"/>
                  </a:ext>
                </a:extLst>
              </a:tr>
              <a:tr h="146596">
                <a:tc vMerge="1">
                  <a:txBody>
                    <a:bodyPr/>
                    <a:lstStyle/>
                    <a:p>
                      <a:endParaRPr lang="fr-FR"/>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Gérer sa sécurité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3308657875"/>
                  </a:ext>
                </a:extLst>
              </a:tr>
              <a:tr h="176346">
                <a:tc vMerge="1">
                  <a:txBody>
                    <a:bodyPr/>
                    <a:lstStyle/>
                    <a:p>
                      <a:endParaRPr lang="fr-FR"/>
                    </a:p>
                  </a:txBody>
                  <a:tcPr/>
                </a:tc>
                <a:tc vMerge="1">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rowSpan="2" gridSpan="2">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1"/>
                          </a:solidFill>
                          <a:effectLst/>
                          <a:latin typeface="Arial" pitchFamily="34" charset="0"/>
                        </a:rPr>
                        <a:t>Services </a:t>
                      </a:r>
                      <a:r>
                        <a:rPr kumimoji="0" lang="fr-FR" altLang="fr-FR" sz="2000" b="0" i="1" u="none" strike="noStrike" cap="none" normalizeH="0" baseline="0" dirty="0">
                          <a:ln>
                            <a:noFill/>
                          </a:ln>
                          <a:solidFill>
                            <a:schemeClr val="bg1"/>
                          </a:solidFill>
                          <a:effectLst/>
                          <a:latin typeface="Arial"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rowSpan="2" hMerge="1">
                  <a:txBody>
                    <a:bodyPr/>
                    <a:lstStyle/>
                    <a:p>
                      <a:endParaRPr lang="fr-FR"/>
                    </a:p>
                  </a:txBody>
                  <a:tcPr/>
                </a:tc>
                <a:extLst>
                  <a:ext uri="{0D108BD9-81ED-4DB2-BD59-A6C34878D82A}">
                    <a16:rowId xmlns:a16="http://schemas.microsoft.com/office/drawing/2014/main" val="10007"/>
                  </a:ext>
                </a:extLst>
              </a:tr>
              <a:tr h="0">
                <a:tc vMerge="1">
                  <a:txBody>
                    <a:bodyPr/>
                    <a:lstStyle/>
                    <a:p>
                      <a:endParaRPr lang="fr-FR"/>
                    </a:p>
                  </a:txBody>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Respecter les règles de vie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8"/>
                  </a:ext>
                </a:extLst>
              </a:tr>
              <a:tr h="130856">
                <a:tc vMerge="1">
                  <a:txBody>
                    <a:bodyPr/>
                    <a:lstStyle/>
                    <a:p>
                      <a:endParaRPr lang="fr-FR"/>
                    </a:p>
                  </a:txBody>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Avoir des relations avec autrui conformes aux règles sociales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rowSpan="4">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000" b="1" i="1" u="none" strike="noStrike" cap="none" normalizeH="0" baseline="0" dirty="0">
                          <a:ln>
                            <a:noFill/>
                          </a:ln>
                          <a:solidFill>
                            <a:schemeClr val="bg1"/>
                          </a:solidFill>
                          <a:effectLst/>
                          <a:latin typeface="Arial" pitchFamily="34" charset="0"/>
                        </a:rPr>
                        <a:t>C : réalisée avec aide répétée, surveillance continue et/ou difficulté régulière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600" b="1" i="1" u="none" strike="noStrike" cap="none" normalizeH="0" baseline="0" dirty="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000" b="1" i="1" u="none" strike="noStrike" cap="none" normalizeH="0" baseline="0" dirty="0">
                          <a:ln>
                            <a:noFill/>
                          </a:ln>
                          <a:solidFill>
                            <a:schemeClr val="bg1"/>
                          </a:solidFill>
                          <a:effectLst/>
                          <a:latin typeface="Arial" pitchFamily="34" charset="0"/>
                        </a:rPr>
                        <a:t>D : non réalisée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1" u="none" strike="noStrike" cap="none" normalizeH="0" baseline="0" dirty="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rowSpan="4" gridSpan="2">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1"/>
                          </a:solidFill>
                          <a:effectLst/>
                          <a:latin typeface="Arial" pitchFamily="34" charset="0"/>
                        </a:rPr>
                        <a:t>Environnement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1"/>
                          </a:solidFill>
                          <a:effectLst/>
                          <a:latin typeface="Arial" pitchFamily="34" charset="0"/>
                        </a:rPr>
                        <a:t>Animal </a:t>
                      </a:r>
                      <a:r>
                        <a:rPr kumimoji="0" lang="fr-FR" altLang="fr-FR" sz="2000" b="0" i="1" u="none" strike="noStrike" cap="none" normalizeH="0" baseline="0" dirty="0">
                          <a:ln>
                            <a:noFill/>
                          </a:ln>
                          <a:solidFill>
                            <a:schemeClr val="bg1"/>
                          </a:solidFill>
                          <a:effectLst/>
                          <a:latin typeface="Arial" pitchFamily="34" charset="0"/>
                        </a:rPr>
                        <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1" u="none" strike="noStrike" cap="none" normalizeH="0" baseline="0" dirty="0">
                          <a:ln>
                            <a:noFill/>
                          </a:ln>
                          <a:solidFill>
                            <a:schemeClr val="bg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rowSpan="4" hMerge="1">
                  <a:txBody>
                    <a:bodyPr/>
                    <a:lstStyle/>
                    <a:p>
                      <a:endParaRPr lang="fr-FR"/>
                    </a:p>
                  </a:txBody>
                  <a:tcPr/>
                </a:tc>
                <a:extLst>
                  <a:ext uri="{0D108BD9-81ED-4DB2-BD59-A6C34878D82A}">
                    <a16:rowId xmlns:a16="http://schemas.microsoft.com/office/drawing/2014/main" val="10009"/>
                  </a:ext>
                </a:extLst>
              </a:tr>
              <a:tr h="457200">
                <a:tc vMerge="1">
                  <a:txBody>
                    <a:bodyPr/>
                    <a:lstStyle/>
                    <a:p>
                      <a:endParaRPr lang="fr-FR"/>
                    </a:p>
                  </a:txBody>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Maîtriser son comportement dans ses relations avec autrui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10"/>
                  </a:ext>
                </a:extLst>
              </a:tr>
              <a:tr h="0">
                <a:tc vMerge="1">
                  <a:txBody>
                    <a:bodyPr/>
                    <a:lstStyle/>
                    <a:p>
                      <a:endParaRPr lang="fr-FR"/>
                    </a:p>
                  </a:txBody>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Relations avec ses pairs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11"/>
                  </a:ext>
                </a:extLst>
              </a:tr>
              <a:tr h="334963">
                <a:tc vMerge="1">
                  <a:txBody>
                    <a:bodyPr/>
                    <a:lstStyle/>
                    <a:p>
                      <a:endParaRPr lang="fr-FR"/>
                    </a:p>
                  </a:txBody>
                  <a:tcPr/>
                </a:tc>
                <a:tc>
                  <a:txBody>
                    <a:bodyPr/>
                    <a:lstStyle>
                      <a:lvl1pPr>
                        <a:spcBef>
                          <a:spcPct val="20000"/>
                        </a:spcBef>
                        <a:defRPr sz="2400" b="1">
                          <a:solidFill>
                            <a:srgbClr val="FF6600"/>
                          </a:solidFill>
                          <a:latin typeface="Arial" pitchFamily="34" charset="0"/>
                        </a:defRPr>
                      </a:lvl1pPr>
                      <a:lvl2pPr indent="111125">
                        <a:spcBef>
                          <a:spcPct val="20000"/>
                        </a:spcBef>
                        <a:defRPr sz="2000" b="1">
                          <a:solidFill>
                            <a:srgbClr val="4187DC"/>
                          </a:solidFill>
                          <a:latin typeface="Arial" pitchFamily="34" charset="0"/>
                        </a:defRPr>
                      </a:lvl2pPr>
                      <a:lvl3pPr indent="130175">
                        <a:spcBef>
                          <a:spcPct val="20000"/>
                        </a:spcBef>
                        <a:defRPr b="1">
                          <a:solidFill>
                            <a:schemeClr val="tx1"/>
                          </a:solidFill>
                          <a:latin typeface="Arial" pitchFamily="34" charset="0"/>
                        </a:defRPr>
                      </a:lvl3pPr>
                      <a:lvl4pPr indent="92075">
                        <a:spcBef>
                          <a:spcPct val="20000"/>
                        </a:spcBef>
                        <a:defRPr sz="1400" b="1">
                          <a:solidFill>
                            <a:schemeClr val="tx1"/>
                          </a:solidFill>
                          <a:latin typeface="Arial" pitchFamily="34" charset="0"/>
                        </a:defRPr>
                      </a:lvl4pPr>
                      <a:lvl5pPr indent="53975">
                        <a:spcBef>
                          <a:spcPct val="20000"/>
                        </a:spcBef>
                        <a:defRPr sz="1000">
                          <a:solidFill>
                            <a:schemeClr val="tx1"/>
                          </a:solidFill>
                          <a:latin typeface="Arial" pitchFamily="34" charset="0"/>
                        </a:defRPr>
                      </a:lvl5pPr>
                      <a:lvl6pPr indent="53975" fontAlgn="base">
                        <a:spcBef>
                          <a:spcPct val="20000"/>
                        </a:spcBef>
                        <a:spcAft>
                          <a:spcPct val="0"/>
                        </a:spcAft>
                        <a:defRPr sz="1000">
                          <a:solidFill>
                            <a:schemeClr val="tx1"/>
                          </a:solidFill>
                          <a:latin typeface="Arial" pitchFamily="34" charset="0"/>
                        </a:defRPr>
                      </a:lvl6pPr>
                      <a:lvl7pPr indent="53975" fontAlgn="base">
                        <a:spcBef>
                          <a:spcPct val="20000"/>
                        </a:spcBef>
                        <a:spcAft>
                          <a:spcPct val="0"/>
                        </a:spcAft>
                        <a:defRPr sz="1000">
                          <a:solidFill>
                            <a:schemeClr val="tx1"/>
                          </a:solidFill>
                          <a:latin typeface="Arial" pitchFamily="34" charset="0"/>
                        </a:defRPr>
                      </a:lvl7pPr>
                      <a:lvl8pPr indent="53975" fontAlgn="base">
                        <a:spcBef>
                          <a:spcPct val="20000"/>
                        </a:spcBef>
                        <a:spcAft>
                          <a:spcPct val="0"/>
                        </a:spcAft>
                        <a:defRPr sz="1000">
                          <a:solidFill>
                            <a:schemeClr val="tx1"/>
                          </a:solidFill>
                          <a:latin typeface="Arial" pitchFamily="34" charset="0"/>
                        </a:defRPr>
                      </a:lvl8pPr>
                      <a:lvl9pPr indent="53975" fontAlgn="base">
                        <a:spcBef>
                          <a:spcPct val="20000"/>
                        </a:spcBef>
                        <a:spcAft>
                          <a:spcPct val="0"/>
                        </a:spcAft>
                        <a:defRPr sz="1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bg1"/>
                          </a:solidFill>
                          <a:effectLst/>
                          <a:latin typeface="Arial" pitchFamily="34" charset="0"/>
                        </a:rPr>
                        <a:t>Avoir des relations affectives et sexuelles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12"/>
                  </a:ext>
                </a:extLst>
              </a:tr>
            </a:tbl>
          </a:graphicData>
        </a:graphic>
      </p:graphicFrame>
      <p:sp>
        <p:nvSpPr>
          <p:cNvPr id="197634" name="Espace réservé du pied de page 3"/>
          <p:cNvSpPr>
            <a:spLocks noGrp="1"/>
          </p:cNvSpPr>
          <p:nvPr>
            <p:ph type="ftr" sz="quarter" idx="10"/>
          </p:nvPr>
        </p:nvSpPr>
        <p:spPr bwMode="auto">
          <a:xfrm>
            <a:off x="108156" y="68854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s-ES" altLang="fr-FR" sz="1200" b="0" i="0" u="none" strike="noStrike" kern="1200" cap="none" spc="0" normalizeH="0" baseline="0" noProof="0">
                <a:ln>
                  <a:noFill/>
                </a:ln>
                <a:solidFill>
                  <a:srgbClr val="953735"/>
                </a:solidFill>
                <a:effectLst>
                  <a:outerShdw blurRad="50800" dist="38100" dir="2700000" algn="tl" rotWithShape="0">
                    <a:prstClr val="black">
                      <a:alpha val="43000"/>
                    </a:prstClr>
                  </a:outerShdw>
                </a:effectLst>
                <a:uLnTx/>
                <a:uFillTx/>
                <a:latin typeface="Times" panose="02020603050405020304" pitchFamily="18" charset="0"/>
                <a:ea typeface="+mn-ea"/>
                <a:cs typeface="+mn-cs"/>
              </a:rPr>
              <a:t>EHESP - CC OMS FCI-CIF - 2026</a:t>
            </a:r>
            <a:endParaRPr kumimoji="0" lang="fr-FR" altLang="fr-FR" sz="1000" b="0" i="0" u="none" strike="noStrike" kern="1200" cap="none" spc="0" normalizeH="0" baseline="0" noProof="0" dirty="0">
              <a:ln>
                <a:noFill/>
              </a:ln>
              <a:solidFill>
                <a:srgbClr val="953735"/>
              </a:solidFill>
              <a:effectLst>
                <a:outerShdw blurRad="50800" dist="38100" dir="2700000" algn="tl" rotWithShape="0">
                  <a:prstClr val="black">
                    <a:alpha val="43000"/>
                  </a:prstClr>
                </a:outerShdw>
              </a:effectLst>
              <a:uLnTx/>
              <a:uFillTx/>
              <a:latin typeface="Times" panose="02020603050405020304" pitchFamily="18" charset="0"/>
              <a:ea typeface="+mn-ea"/>
              <a:cs typeface="+mn-cs"/>
            </a:endParaRPr>
          </a:p>
        </p:txBody>
      </p:sp>
      <p:sp>
        <p:nvSpPr>
          <p:cNvPr id="197692" name="Text Box 1082"/>
          <p:cNvSpPr txBox="1">
            <a:spLocks noGrp="1" noChangeArrowheads="1"/>
          </p:cNvSpPr>
          <p:nvPr>
            <p:ph type="title" idx="4294967295"/>
          </p:nvPr>
        </p:nvSpPr>
        <p:spPr bwMode="auto">
          <a:xfrm>
            <a:off x="4900448" y="-11299"/>
            <a:ext cx="4038600" cy="461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GEVA - Volet 6 - Extraits</a:t>
            </a:r>
          </a:p>
        </p:txBody>
      </p:sp>
    </p:spTree>
    <p:extLst>
      <p:ext uri="{BB962C8B-B14F-4D97-AF65-F5344CB8AC3E}">
        <p14:creationId xmlns:p14="http://schemas.microsoft.com/office/powerpoint/2010/main" val="3539423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re 1"/>
          <p:cNvSpPr>
            <a:spLocks noGrp="1"/>
          </p:cNvSpPr>
          <p:nvPr>
            <p:ph type="title"/>
          </p:nvPr>
        </p:nvSpPr>
        <p:spPr>
          <a:xfrm>
            <a:off x="953521" y="123824"/>
            <a:ext cx="9775371" cy="717550"/>
          </a:xfrm>
        </p:spPr>
        <p:txBody>
          <a:bodyPr>
            <a:normAutofit fontScale="90000"/>
          </a:bodyPr>
          <a:lstStyle/>
          <a:p>
            <a:r>
              <a:rPr lang="fr-FR" altLang="fr-FR" dirty="0">
                <a:solidFill>
                  <a:schemeClr val="tx1"/>
                </a:solidFill>
              </a:rPr>
              <a:t>SERAFIN-PH (2020)</a:t>
            </a:r>
            <a:br>
              <a:rPr lang="fr-FR" altLang="fr-FR" dirty="0">
                <a:solidFill>
                  <a:schemeClr val="tx1"/>
                </a:solidFill>
              </a:rPr>
            </a:br>
            <a:r>
              <a:rPr lang="fr-FR" altLang="fr-FR" sz="2000" dirty="0">
                <a:solidFill>
                  <a:schemeClr val="tx1"/>
                </a:solidFill>
                <a:hlinkClick r:id="rId2">
                  <a:extLst>
                    <a:ext uri="{A12FA001-AC4F-418D-AE19-62706E023703}">
                      <ahyp:hlinkClr xmlns:ahyp="http://schemas.microsoft.com/office/drawing/2018/hyperlinkcolor" val="tx"/>
                    </a:ext>
                  </a:extLst>
                </a:hlinkClick>
              </a:rPr>
              <a:t>https://www.cnsa.fr/sites/default/files/2024-07/Nomenclatures-SerafinPH-detaillees_vf.pdf</a:t>
            </a:r>
            <a:r>
              <a:rPr lang="fr-FR" altLang="fr-FR" sz="2000" dirty="0">
                <a:solidFill>
                  <a:schemeClr val="tx1"/>
                </a:solidFill>
              </a:rPr>
              <a:t> </a:t>
            </a:r>
          </a:p>
        </p:txBody>
      </p:sp>
      <p:pic>
        <p:nvPicPr>
          <p:cNvPr id="189443" name="Espace réservé du contenu 5" descr="Extrait de la nomenclature SERAFIN-PH : voir détails sur le site de la CNSA."/>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2208214" y="992189"/>
            <a:ext cx="7265987" cy="5741987"/>
          </a:xfrm>
        </p:spPr>
      </p:pic>
      <p:sp>
        <p:nvSpPr>
          <p:cNvPr id="2" name="Espace réservé du pied de page 1"/>
          <p:cNvSpPr>
            <a:spLocks noGrp="1"/>
          </p:cNvSpPr>
          <p:nvPr>
            <p:ph type="ftr" sz="quarter" idx="11"/>
          </p:nvPr>
        </p:nvSpPr>
        <p:spPr>
          <a:xfrm>
            <a:off x="0" y="6492875"/>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BE"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9007168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a:xfrm>
            <a:off x="1800665" y="260350"/>
            <a:ext cx="7859273" cy="1143000"/>
          </a:xfrm>
        </p:spPr>
        <p:txBody>
          <a:bodyPr rtlCol="0">
            <a:normAutofit fontScale="90000"/>
          </a:bodyPr>
          <a:lstStyle/>
          <a:p>
            <a:pPr>
              <a:defRPr/>
            </a:pPr>
            <a:r>
              <a:rPr lang="fr-FR" altLang="fr-FR" sz="3600" b="1" dirty="0">
                <a:solidFill>
                  <a:srgbClr val="CC0000"/>
                </a:solidFill>
              </a:rPr>
              <a:t>Instruments élaborés</a:t>
            </a:r>
            <a:br>
              <a:rPr lang="fr-FR" altLang="fr-FR" sz="3600" b="1" dirty="0">
                <a:solidFill>
                  <a:srgbClr val="CC0000"/>
                </a:solidFill>
              </a:rPr>
            </a:br>
            <a:r>
              <a:rPr lang="fr-FR" altLang="fr-FR" sz="3600" b="1" dirty="0">
                <a:solidFill>
                  <a:srgbClr val="CC0000"/>
                </a:solidFill>
              </a:rPr>
              <a:t>par l’OMS</a:t>
            </a:r>
          </a:p>
        </p:txBody>
      </p:sp>
      <p:sp>
        <p:nvSpPr>
          <p:cNvPr id="98309" name="Rectangle 3"/>
          <p:cNvSpPr>
            <a:spLocks noGrp="1" noChangeArrowheads="1"/>
          </p:cNvSpPr>
          <p:nvPr>
            <p:ph idx="1"/>
          </p:nvPr>
        </p:nvSpPr>
        <p:spPr>
          <a:xfrm>
            <a:off x="486887" y="1876301"/>
            <a:ext cx="11578443" cy="4203865"/>
          </a:xfrm>
        </p:spPr>
        <p:txBody>
          <a:bodyPr rtlCol="0">
            <a:normAutofit/>
          </a:bodyPr>
          <a:lstStyle/>
          <a:p>
            <a:pPr marL="0" indent="0">
              <a:spcAft>
                <a:spcPts val="0"/>
              </a:spcAft>
              <a:buNone/>
              <a:defRPr/>
            </a:pPr>
            <a:endParaRPr lang="fr-FR" altLang="fr-FR" sz="2400" dirty="0">
              <a:solidFill>
                <a:schemeClr val="tx1"/>
              </a:solidFill>
            </a:endParaRPr>
          </a:p>
          <a:p>
            <a:pPr marL="457200" indent="-457200">
              <a:spcAft>
                <a:spcPts val="0"/>
              </a:spcAft>
              <a:buFont typeface="Arial" panose="020B0604020202020204" pitchFamily="34" charset="0"/>
              <a:buChar char="•"/>
              <a:defRPr/>
            </a:pPr>
            <a:r>
              <a:rPr lang="fr-FR" altLang="fr-FR" sz="2800" dirty="0">
                <a:solidFill>
                  <a:schemeClr val="tx1"/>
                </a:solidFill>
              </a:rPr>
              <a:t>Checklist CIF </a:t>
            </a:r>
          </a:p>
          <a:p>
            <a:pPr marL="457200" indent="-457200">
              <a:spcAft>
                <a:spcPts val="0"/>
              </a:spcAft>
              <a:buFont typeface="Arial" panose="020B0604020202020204" pitchFamily="34" charset="0"/>
              <a:buChar char="•"/>
              <a:defRPr/>
            </a:pPr>
            <a:r>
              <a:rPr lang="fr-FR" altLang="fr-FR" sz="2800" dirty="0">
                <a:solidFill>
                  <a:schemeClr val="tx1"/>
                </a:solidFill>
              </a:rPr>
              <a:t>WHODAS II (</a:t>
            </a:r>
            <a:r>
              <a:rPr lang="fr-FR" altLang="fr-FR" sz="2400" i="1" dirty="0">
                <a:solidFill>
                  <a:schemeClr val="tx1"/>
                </a:solidFill>
              </a:rPr>
              <a:t>World </a:t>
            </a:r>
            <a:r>
              <a:rPr lang="fr-FR" altLang="fr-FR" sz="2400" i="1" dirty="0" err="1">
                <a:solidFill>
                  <a:schemeClr val="tx1"/>
                </a:solidFill>
              </a:rPr>
              <a:t>Health</a:t>
            </a:r>
            <a:r>
              <a:rPr lang="fr-FR" altLang="fr-FR" sz="2400" i="1" dirty="0">
                <a:solidFill>
                  <a:schemeClr val="tx1"/>
                </a:solidFill>
              </a:rPr>
              <a:t> </a:t>
            </a:r>
            <a:r>
              <a:rPr lang="fr-FR" altLang="fr-FR" sz="2400" i="1" dirty="0" err="1">
                <a:solidFill>
                  <a:schemeClr val="tx1"/>
                </a:solidFill>
              </a:rPr>
              <a:t>Organization</a:t>
            </a:r>
            <a:r>
              <a:rPr lang="fr-FR" altLang="fr-FR" sz="2400" i="1" dirty="0">
                <a:solidFill>
                  <a:schemeClr val="tx1"/>
                </a:solidFill>
              </a:rPr>
              <a:t> </a:t>
            </a:r>
            <a:r>
              <a:rPr lang="fr-FR" altLang="fr-FR" sz="2400" i="1" dirty="0" err="1">
                <a:solidFill>
                  <a:schemeClr val="tx1"/>
                </a:solidFill>
              </a:rPr>
              <a:t>Disability</a:t>
            </a:r>
            <a:r>
              <a:rPr lang="fr-FR" altLang="fr-FR" sz="2400" i="1" dirty="0">
                <a:solidFill>
                  <a:schemeClr val="tx1"/>
                </a:solidFill>
              </a:rPr>
              <a:t> </a:t>
            </a:r>
            <a:r>
              <a:rPr lang="fr-FR" altLang="fr-FR" sz="2400" i="1" dirty="0" err="1">
                <a:solidFill>
                  <a:schemeClr val="tx1"/>
                </a:solidFill>
              </a:rPr>
              <a:t>Assessment</a:t>
            </a:r>
            <a:r>
              <a:rPr lang="fr-FR" altLang="fr-FR" sz="2400" i="1" dirty="0">
                <a:solidFill>
                  <a:schemeClr val="tx1"/>
                </a:solidFill>
              </a:rPr>
              <a:t> Schedule II</a:t>
            </a:r>
            <a:r>
              <a:rPr lang="fr-FR" altLang="fr-FR" sz="2800" i="1" dirty="0">
                <a:solidFill>
                  <a:schemeClr val="tx1"/>
                </a:solidFill>
              </a:rPr>
              <a:t>)</a:t>
            </a:r>
            <a:r>
              <a:rPr lang="fr-FR" altLang="fr-FR" sz="2800" dirty="0">
                <a:solidFill>
                  <a:schemeClr val="tx1"/>
                </a:solidFill>
              </a:rPr>
              <a:t>  Grille d’évaluation du handicap, disponible dans le chapitre V de la CIM-11 	</a:t>
            </a:r>
            <a:r>
              <a:rPr lang="fr-FR" altLang="fr-FR" sz="2800" dirty="0">
                <a:solidFill>
                  <a:schemeClr val="tx1"/>
                </a:solidFill>
                <a:hlinkClick r:id="rId2"/>
              </a:rPr>
              <a:t>https://icd.who.int/browse/2025-01/mms/fr</a:t>
            </a:r>
            <a:r>
              <a:rPr lang="fr-FR" altLang="fr-FR" sz="2800" dirty="0">
                <a:solidFill>
                  <a:schemeClr val="tx1"/>
                </a:solidFill>
              </a:rPr>
              <a:t> </a:t>
            </a:r>
          </a:p>
          <a:p>
            <a:pPr marL="457200" indent="-457200">
              <a:spcAft>
                <a:spcPts val="0"/>
              </a:spcAft>
              <a:buFont typeface="Arial" panose="020B0604020202020204" pitchFamily="34" charset="0"/>
              <a:buChar char="•"/>
              <a:defRPr/>
            </a:pPr>
            <a:r>
              <a:rPr lang="fr-FR" altLang="fr-FR" sz="2800" dirty="0">
                <a:solidFill>
                  <a:schemeClr val="tx1"/>
                </a:solidFill>
              </a:rPr>
              <a:t>Enquête modèle sur le handicap  (Model </a:t>
            </a:r>
            <a:r>
              <a:rPr lang="fr-FR" altLang="fr-FR" sz="2800" dirty="0" err="1">
                <a:solidFill>
                  <a:schemeClr val="tx1"/>
                </a:solidFill>
              </a:rPr>
              <a:t>Disability</a:t>
            </a:r>
            <a:r>
              <a:rPr lang="fr-FR" altLang="fr-FR" sz="2800">
                <a:solidFill>
                  <a:schemeClr val="tx1"/>
                </a:solidFill>
              </a:rPr>
              <a:t> Survey)</a:t>
            </a:r>
            <a:br>
              <a:rPr lang="fr-FR" altLang="fr-FR" sz="2800">
                <a:solidFill>
                  <a:schemeClr val="tx1"/>
                </a:solidFill>
              </a:rPr>
            </a:br>
            <a:r>
              <a:rPr lang="fr-FR" altLang="fr-FR" sz="2800">
                <a:solidFill>
                  <a:schemeClr val="tx1"/>
                </a:solidFill>
                <a:hlinkClick r:id="rId3"/>
              </a:rPr>
              <a:t>https</a:t>
            </a:r>
            <a:r>
              <a:rPr lang="fr-FR" altLang="fr-FR" sz="2800" dirty="0">
                <a:solidFill>
                  <a:schemeClr val="tx1"/>
                </a:solidFill>
                <a:hlinkClick r:id="rId3"/>
              </a:rPr>
              <a:t>://www.who.int/activities/collection-of-data-on-disability</a:t>
            </a:r>
            <a:r>
              <a:rPr lang="fr-FR" altLang="fr-FR" sz="2800" dirty="0">
                <a:solidFill>
                  <a:schemeClr val="tx1"/>
                </a:solidFill>
              </a:rPr>
              <a:t> </a:t>
            </a:r>
          </a:p>
          <a:p>
            <a:pPr marL="0" indent="0">
              <a:spcAft>
                <a:spcPts val="0"/>
              </a:spcAft>
              <a:buNone/>
              <a:defRPr/>
            </a:pPr>
            <a:endParaRPr lang="fr-FR" altLang="fr-FR" sz="2400" u="sng" dirty="0">
              <a:solidFill>
                <a:schemeClr val="tx1"/>
              </a:solidFill>
            </a:endParaRPr>
          </a:p>
        </p:txBody>
      </p:sp>
      <p:sp>
        <p:nvSpPr>
          <p:cNvPr id="182274" name="Espace réservé du pied de page 3"/>
          <p:cNvSpPr>
            <a:spLocks noGrp="1"/>
          </p:cNvSpPr>
          <p:nvPr>
            <p:ph type="ftr" sz="quarter" idx="11"/>
          </p:nvPr>
        </p:nvSpPr>
        <p:spPr bwMode="auto">
          <a:xfrm>
            <a:off x="36721" y="6492875"/>
            <a:ext cx="391785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altLang="fr-FR" sz="1200" b="0" i="0" u="none" strike="noStrike" kern="1200" cap="none" spc="0" normalizeH="0" baseline="0" noProof="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rPr>
              <a:t>EHESP - CC OMS FCI-CIF - 2026</a:t>
            </a:r>
            <a:endParaRPr kumimoji="0" lang="fr-FR" altLang="fr-FR" sz="1000" b="0" i="0" u="none" strike="noStrike" kern="1200" cap="none" spc="0" normalizeH="0" baseline="0" noProof="0" dirty="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018906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Espace réservé du pied de page 3"/>
          <p:cNvSpPr>
            <a:spLocks noGrp="1"/>
          </p:cNvSpPr>
          <p:nvPr>
            <p:ph type="ftr" sz="quarter" idx="11"/>
          </p:nvPr>
        </p:nvSpPr>
        <p:spPr bwMode="auto">
          <a:xfrm>
            <a:off x="0" y="6454447"/>
            <a:ext cx="667286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altLang="fr-FR" sz="1200" b="0" i="0" u="none" strike="noStrike" kern="1200" cap="none" spc="0" normalizeH="0" baseline="0" noProof="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rPr>
              <a:t>EHESP - CC OMS FCI-CIF - 2026</a:t>
            </a:r>
            <a:endParaRPr kumimoji="0" lang="fr-FR" altLang="fr-FR" sz="1200" b="0" i="0" u="none" strike="noStrike" kern="1200" cap="none" spc="0" normalizeH="0" baseline="0" noProof="0" dirty="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endParaRPr>
          </a:p>
        </p:txBody>
      </p:sp>
      <p:sp>
        <p:nvSpPr>
          <p:cNvPr id="189445" name="Rectangle 5"/>
          <p:cNvSpPr>
            <a:spLocks noChangeArrowheads="1"/>
          </p:cNvSpPr>
          <p:nvPr/>
        </p:nvSpPr>
        <p:spPr bwMode="auto">
          <a:xfrm>
            <a:off x="2662266" y="6071570"/>
            <a:ext cx="83958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2"/>
              </a:rPr>
              <a:t>http://www.icf-core-sets.org/fr/page1.php</a:t>
            </a:r>
            <a:r>
              <a:rPr kumimoji="0" lang="fr-FR" altLang="fr-FR"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 name="Titre 1">
            <a:extLst>
              <a:ext uri="{FF2B5EF4-FFF2-40B4-BE49-F238E27FC236}">
                <a16:creationId xmlns:a16="http://schemas.microsoft.com/office/drawing/2014/main" id="{FCC7692C-D0AB-BF23-D2C8-233FF721BEDF}"/>
              </a:ext>
            </a:extLst>
          </p:cNvPr>
          <p:cNvSpPr txBox="1">
            <a:spLocks noGrp="1"/>
          </p:cNvSpPr>
          <p:nvPr>
            <p:ph type="title" idx="4294967295"/>
          </p:nvPr>
        </p:nvSpPr>
        <p:spPr>
          <a:xfrm>
            <a:off x="3336432" y="140099"/>
            <a:ext cx="5724644"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C00000"/>
                </a:solidFill>
                <a:effectLst/>
                <a:uLnTx/>
                <a:uFillTx/>
                <a:latin typeface="+mn-lt"/>
                <a:ea typeface="+mn-ea"/>
                <a:cs typeface="+mn-cs"/>
              </a:rPr>
              <a:t>Dans le domaine clinique</a:t>
            </a:r>
          </a:p>
        </p:txBody>
      </p:sp>
      <p:graphicFrame>
        <p:nvGraphicFramePr>
          <p:cNvPr id="3" name="Espace réservé du contenu 3">
            <a:extLst>
              <a:ext uri="{FF2B5EF4-FFF2-40B4-BE49-F238E27FC236}">
                <a16:creationId xmlns:a16="http://schemas.microsoft.com/office/drawing/2014/main" id="{9D718F8D-F533-7A83-95CA-850FE3CB955E}"/>
              </a:ext>
            </a:extLst>
          </p:cNvPr>
          <p:cNvGraphicFramePr>
            <a:graphicFrameLocks noGrp="1"/>
          </p:cNvGraphicFramePr>
          <p:nvPr>
            <p:ph idx="1"/>
            <p:extLst>
              <p:ext uri="{D42A27DB-BD31-4B8C-83A1-F6EECF244321}">
                <p14:modId xmlns:p14="http://schemas.microsoft.com/office/powerpoint/2010/main" val="124568708"/>
              </p:ext>
            </p:extLst>
          </p:nvPr>
        </p:nvGraphicFramePr>
        <p:xfrm>
          <a:off x="567098" y="780571"/>
          <a:ext cx="11057804" cy="5296858"/>
        </p:xfrm>
        <a:graphic>
          <a:graphicData uri="http://schemas.openxmlformats.org/drawingml/2006/table">
            <a:tbl>
              <a:tblPr firstRow="1">
                <a:tableStyleId>{5C22544A-7EE6-4342-B048-85BDC9FD1C3A}</a:tableStyleId>
              </a:tblPr>
              <a:tblGrid>
                <a:gridCol w="11057804">
                  <a:extLst>
                    <a:ext uri="{9D8B030D-6E8A-4147-A177-3AD203B41FA5}">
                      <a16:colId xmlns:a16="http://schemas.microsoft.com/office/drawing/2014/main" val="20000"/>
                    </a:ext>
                  </a:extLst>
                </a:gridCol>
              </a:tblGrid>
              <a:tr h="106254">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fr-FR" sz="2800" b="1" u="none" strike="noStrike" dirty="0">
                          <a:solidFill>
                            <a:schemeClr val="tx1"/>
                          </a:solidFill>
                          <a:effectLst/>
                        </a:rPr>
                        <a:t>Batteries de codes CIF, liées à différents types d’affections : ex.</a:t>
                      </a:r>
                      <a:endParaRPr lang="fr-FR" sz="2800" b="1" i="0" u="none" strike="noStrike" dirty="0">
                        <a:solidFill>
                          <a:schemeClr val="tx1"/>
                        </a:solidFill>
                        <a:effectLst/>
                        <a:latin typeface="Arial Unicode M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428805"/>
                  </a:ext>
                </a:extLst>
              </a:tr>
              <a:tr h="540068">
                <a:tc>
                  <a:txBody>
                    <a:bodyPr/>
                    <a:lstStyle/>
                    <a:p>
                      <a:pPr algn="l" fontAlgn="t"/>
                      <a:r>
                        <a:rPr lang="fr-FR" sz="2800" u="none" strike="noStrike" dirty="0">
                          <a:solidFill>
                            <a:schemeClr val="tx1"/>
                          </a:solidFill>
                          <a:effectLst/>
                        </a:rPr>
                        <a:t>Neurologique Aigu Intégrale / Abrégée</a:t>
                      </a:r>
                      <a:endParaRPr lang="fr-FR" sz="2800" b="0" i="0" u="none" strike="noStrike" dirty="0">
                        <a:solidFill>
                          <a:schemeClr val="tx1"/>
                        </a:solidFill>
                        <a:effectLst/>
                        <a:latin typeface="Arial Unicode M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006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2800" u="none" strike="noStrike" dirty="0">
                          <a:solidFill>
                            <a:schemeClr val="tx1"/>
                          </a:solidFill>
                          <a:effectLst/>
                        </a:rPr>
                        <a:t>Neurologique Suites immédiates Intégrale / Abrégée</a:t>
                      </a:r>
                      <a:endParaRPr lang="fr-FR" sz="2800" b="0" i="0" u="none" strike="noStrike" dirty="0">
                        <a:solidFill>
                          <a:schemeClr val="tx1"/>
                        </a:solidFill>
                        <a:effectLst/>
                        <a:latin typeface="Arial Unicode M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0068">
                <a:tc>
                  <a:txBody>
                    <a:bodyPr/>
                    <a:lstStyle/>
                    <a:p>
                      <a:pPr algn="l" fontAlgn="t"/>
                      <a:r>
                        <a:rPr lang="fr-FR" sz="2800" u="none" strike="noStrike" dirty="0">
                          <a:solidFill>
                            <a:schemeClr val="tx1"/>
                          </a:solidFill>
                          <a:effectLst/>
                        </a:rPr>
                        <a:t>AVC Intégrale  / Abrégée</a:t>
                      </a:r>
                      <a:endParaRPr lang="fr-FR" sz="2800" b="0" i="0" u="none" strike="noStrike" dirty="0">
                        <a:solidFill>
                          <a:schemeClr val="tx1"/>
                        </a:solidFill>
                        <a:effectLst/>
                        <a:latin typeface="Arial Unicode M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0068">
                <a:tc>
                  <a:txBody>
                    <a:bodyPr/>
                    <a:lstStyle/>
                    <a:p>
                      <a:pPr algn="l" fontAlgn="t"/>
                      <a:r>
                        <a:rPr lang="fr-FR" sz="2800" u="none" strike="noStrike" dirty="0">
                          <a:solidFill>
                            <a:schemeClr val="tx1"/>
                          </a:solidFill>
                          <a:effectLst/>
                        </a:rPr>
                        <a:t>Dépression Intégrale / Abrégée </a:t>
                      </a:r>
                      <a:endParaRPr lang="fr-FR" sz="2800" b="0" i="0" u="none" strike="noStrike" dirty="0">
                        <a:solidFill>
                          <a:schemeClr val="tx1"/>
                        </a:solidFill>
                        <a:effectLst/>
                        <a:latin typeface="Arial Unicode M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0068">
                <a:tc>
                  <a:txBody>
                    <a:bodyPr/>
                    <a:lstStyle/>
                    <a:p>
                      <a:pPr algn="l" fontAlgn="t"/>
                      <a:r>
                        <a:rPr lang="fr-FR" sz="2800" u="none" strike="noStrike" dirty="0">
                          <a:solidFill>
                            <a:schemeClr val="tx1"/>
                          </a:solidFill>
                          <a:effectLst/>
                        </a:rPr>
                        <a:t>Troubles bipolaires Intégrale / Abrégée </a:t>
                      </a:r>
                      <a:endParaRPr lang="fr-FR" sz="2800" b="0" i="0" u="none" strike="noStrike" dirty="0">
                        <a:solidFill>
                          <a:schemeClr val="tx1"/>
                        </a:solidFill>
                        <a:effectLst/>
                        <a:latin typeface="Arial Unicode M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40068">
                <a:tc>
                  <a:txBody>
                    <a:bodyPr/>
                    <a:lstStyle/>
                    <a:p>
                      <a:pPr algn="l" fontAlgn="t"/>
                      <a:r>
                        <a:rPr lang="fr-FR" sz="2800" u="none" strike="noStrike" dirty="0">
                          <a:solidFill>
                            <a:schemeClr val="tx1"/>
                          </a:solidFill>
                          <a:effectLst/>
                        </a:rPr>
                        <a:t>Sclérose en plaques Intégrale / Abrégée</a:t>
                      </a:r>
                      <a:endParaRPr lang="fr-FR" sz="2800" b="0" i="0" u="none" strike="noStrike" dirty="0">
                        <a:solidFill>
                          <a:schemeClr val="tx1"/>
                        </a:solidFill>
                        <a:effectLst/>
                        <a:latin typeface="Arial Unicode M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40068">
                <a:tc>
                  <a:txBody>
                    <a:bodyPr/>
                    <a:lstStyle/>
                    <a:p>
                      <a:pPr algn="l" fontAlgn="t"/>
                      <a:r>
                        <a:rPr lang="fr-FR" sz="2800" u="none" strike="noStrike" dirty="0">
                          <a:solidFill>
                            <a:schemeClr val="tx1"/>
                          </a:solidFill>
                          <a:effectLst/>
                        </a:rPr>
                        <a:t>Blessure médullaire Suites immédiates Intégrale/ Abrégée</a:t>
                      </a:r>
                      <a:endParaRPr lang="fr-FR" sz="2800" b="0" i="0" u="none" strike="noStrike" dirty="0">
                        <a:solidFill>
                          <a:schemeClr val="tx1"/>
                        </a:solidFill>
                        <a:effectLst/>
                        <a:latin typeface="Arial Unicode M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40068">
                <a:tc>
                  <a:txBody>
                    <a:bodyPr/>
                    <a:lstStyle/>
                    <a:p>
                      <a:pPr algn="l" fontAlgn="t"/>
                      <a:r>
                        <a:rPr lang="fr-FR" sz="2800" u="none" strike="noStrike" dirty="0">
                          <a:solidFill>
                            <a:schemeClr val="tx1"/>
                          </a:solidFill>
                          <a:effectLst/>
                        </a:rPr>
                        <a:t>Blessure médullaire Long terme Intégrale / Abrégée</a:t>
                      </a:r>
                      <a:endParaRPr lang="fr-FR" sz="2800" b="0" i="0" u="none" strike="noStrike" dirty="0">
                        <a:solidFill>
                          <a:schemeClr val="tx1"/>
                        </a:solidFill>
                        <a:effectLst/>
                        <a:latin typeface="Arial Unicode M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40068">
                <a:tc>
                  <a:txBody>
                    <a:bodyPr/>
                    <a:lstStyle/>
                    <a:p>
                      <a:pPr algn="l" fontAlgn="t"/>
                      <a:r>
                        <a:rPr lang="fr-FR" sz="2800" u="none" strike="noStrike" dirty="0">
                          <a:solidFill>
                            <a:schemeClr val="tx1"/>
                          </a:solidFill>
                          <a:effectLst/>
                        </a:rPr>
                        <a:t>Traumatisme crânien Intégrale / Abrégée</a:t>
                      </a:r>
                      <a:endParaRPr lang="fr-FR" sz="2800" b="0" i="0" u="none" strike="noStrike" dirty="0">
                        <a:solidFill>
                          <a:schemeClr val="tx1"/>
                        </a:solidFill>
                        <a:effectLst/>
                        <a:latin typeface="Arial Unicode M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431360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a:xfrm>
            <a:off x="3648076" y="6165851"/>
            <a:ext cx="4570413" cy="358775"/>
          </a:xfrm>
        </p:spPr>
        <p:txBody>
          <a:bodyPr>
            <a:normAutofit fontScale="90000"/>
          </a:bodyPr>
          <a:lstStyle/>
          <a:p>
            <a:pPr>
              <a:defRPr/>
            </a:pPr>
            <a:r>
              <a:rPr lang="fr-FR" altLang="fr-FR" sz="2000" u="sng" dirty="0">
                <a:solidFill>
                  <a:schemeClr val="tx1"/>
                </a:solidFill>
              </a:rPr>
              <a:t>www.icf-research-branch.org</a:t>
            </a:r>
            <a:endParaRPr lang="fr-FR" altLang="fr-FR" sz="2000" dirty="0">
              <a:solidFill>
                <a:schemeClr val="tx1"/>
              </a:solidFill>
            </a:endParaRPr>
          </a:p>
        </p:txBody>
      </p:sp>
      <p:pic>
        <p:nvPicPr>
          <p:cNvPr id="191493" name="Picture 3" descr="Extrait d'un formulaire de recueil de données utilisant des codes CIF, généré via le site icf-core-sets.or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1450" y="260350"/>
            <a:ext cx="5905500" cy="5880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1" name="Espace réservé du pied de page 3"/>
          <p:cNvSpPr>
            <a:spLocks noGrp="1"/>
          </p:cNvSpPr>
          <p:nvPr>
            <p:ph type="ftr" sz="quarter" idx="11"/>
          </p:nvPr>
        </p:nvSpPr>
        <p:spPr bwMode="auto">
          <a:xfrm>
            <a:off x="0" y="6415087"/>
            <a:ext cx="300345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fr-FR" sz="1200" b="0" i="0" u="none" strike="noStrike" kern="1200" cap="none" spc="0" normalizeH="0" baseline="0" noProof="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rPr>
              <a:t>EHESP - CC OMS FCI-CIF - 2026</a:t>
            </a:r>
            <a:endParaRPr kumimoji="0" lang="fr-FR" altLang="fr-FR" sz="1000" b="0" i="0" u="none" strike="noStrike" kern="1200" cap="none" spc="0" normalizeH="0" baseline="0" noProof="0" dirty="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561818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Image 1" descr="Extrait d'un profil de fonctionnement  utilisant des codes CIF, généré via le site icf-core-sets.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88913"/>
            <a:ext cx="5905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5"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5084764"/>
            <a:ext cx="5889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6" name="ZoneTexte 3"/>
          <p:cNvSpPr txBox="1">
            <a:spLocks noGrp="1" noChangeArrowheads="1"/>
          </p:cNvSpPr>
          <p:nvPr>
            <p:ph type="title" idx="4294967295"/>
          </p:nvPr>
        </p:nvSpPr>
        <p:spPr bwMode="auto">
          <a:xfrm>
            <a:off x="7608888" y="1196975"/>
            <a:ext cx="3059112" cy="18161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Profil de fonctionnement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extrait / exemple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à temps T1</a:t>
            </a:r>
          </a:p>
        </p:txBody>
      </p:sp>
      <p:sp>
        <p:nvSpPr>
          <p:cNvPr id="192517" name="Espace réservé du pied de page 1"/>
          <p:cNvSpPr>
            <a:spLocks noGrp="1"/>
          </p:cNvSpPr>
          <p:nvPr>
            <p:ph type="ftr" sz="quarter" idx="11"/>
          </p:nvPr>
        </p:nvSpPr>
        <p:spPr bwMode="auto">
          <a:xfrm>
            <a:off x="0" y="6492875"/>
            <a:ext cx="667286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fr-FR" sz="1200" b="0" i="0" u="none" strike="noStrike" kern="1200" cap="none" spc="0" normalizeH="0" baseline="0" noProof="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rPr>
              <a:t>EHESP - CC OMS FCI-CIF - 2026</a:t>
            </a:r>
            <a:endParaRPr kumimoji="0" lang="fr-FR" altLang="fr-FR" sz="1200" b="0" i="0" u="none" strike="noStrike" kern="1200" cap="none" spc="0" normalizeH="0" baseline="0" noProof="0" dirty="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11073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403273" y="1330164"/>
            <a:ext cx="1138545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CAUSES DE D</a:t>
            </a:r>
            <a:r>
              <a:rPr kumimoji="0" lang="fr-FR" altLang="fr-F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ÉCÈ</a:t>
            </a:r>
            <a:r>
              <a:rPr kumimoji="0" lang="fr-FR" altLang="fr-F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a:t>
            </a:r>
            <a:endPar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Nomenclature internationale des causes de décès (Bertillon, 1893)</a:t>
            </a:r>
          </a:p>
        </p:txBody>
      </p:sp>
      <p:sp>
        <p:nvSpPr>
          <p:cNvPr id="45062" name="Text Box 6"/>
          <p:cNvSpPr txBox="1">
            <a:spLocks noChangeArrowheads="1"/>
          </p:cNvSpPr>
          <p:nvPr/>
        </p:nvSpPr>
        <p:spPr bwMode="auto">
          <a:xfrm>
            <a:off x="403273" y="2905540"/>
            <a:ext cx="11788727" cy="333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MALADIES</a:t>
            </a:r>
            <a:endPar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Classification statistique internationale des maladies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et des problèmes de santé connexes (CIM, 1946)    (CIM-11, 2022)</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sym typeface="Wingdings" panose="05000000000000000000" pitchFamily="2" charset="2"/>
              </a:rPr>
              <a:t>	</a:t>
            </a:r>
            <a:r>
              <a:rPr kumimoji="0" lang="fr-FR" altLang="fr-FR"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sym typeface="Wingdings" panose="05000000000000000000" pitchFamily="2" charset="2"/>
              </a:rPr>
              <a:t> </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Statistiques de mortalité (causes de décès)</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Wingdings" panose="05000000000000000000" pitchFamily="2" charset="2"/>
              </a:rPr>
              <a:t> </a:t>
            </a:r>
            <a:r>
              <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Statistiques de morbidité (maladies)</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30000"/>
              </a:spcBef>
              <a:spcAft>
                <a:spcPts val="0"/>
              </a:spcAft>
              <a:buClrTx/>
              <a:buSzTx/>
              <a:buFontTx/>
              <a:buNone/>
              <a:tabLst/>
              <a:defRPr/>
            </a:pPr>
            <a:r>
              <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Wingdings" panose="05000000000000000000" pitchFamily="2" charset="2"/>
              </a:rPr>
              <a:t> </a:t>
            </a:r>
            <a:r>
              <a:rPr kumimoji="0" lang="fr-FR" alt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Référence internationale en matière de diagnostics médicaux</a:t>
            </a:r>
          </a:p>
        </p:txBody>
      </p:sp>
      <p:sp>
        <p:nvSpPr>
          <p:cNvPr id="95239" name="Rectangle 8"/>
          <p:cNvSpPr>
            <a:spLocks noGrp="1" noChangeArrowheads="1"/>
          </p:cNvSpPr>
          <p:nvPr>
            <p:ph type="title" idx="4294967295"/>
          </p:nvPr>
        </p:nvSpPr>
        <p:spPr bwMode="auto">
          <a:xfrm>
            <a:off x="806547" y="354208"/>
            <a:ext cx="10775853" cy="5847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mj-lt"/>
                <a:ea typeface="+mn-ea"/>
                <a:cs typeface="+mn-cs"/>
              </a:rPr>
              <a:t>Des causes de décès aux maladies (1893-1948)</a:t>
            </a:r>
          </a:p>
        </p:txBody>
      </p:sp>
      <p:sp>
        <p:nvSpPr>
          <p:cNvPr id="4" name="Espace réservé du pied de page 3"/>
          <p:cNvSpPr>
            <a:spLocks noGrp="1"/>
          </p:cNvSpPr>
          <p:nvPr>
            <p:ph type="ftr" sz="quarter" idx="11"/>
          </p:nvPr>
        </p:nvSpPr>
        <p:spPr>
          <a:xfrm>
            <a:off x="0" y="6503792"/>
            <a:ext cx="3062068" cy="354208"/>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276848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0-#ppt_w/2"/>
                                          </p:val>
                                        </p:tav>
                                        <p:tav tm="100000">
                                          <p:val>
                                            <p:strVal val="#ppt_x"/>
                                          </p:val>
                                        </p:tav>
                                      </p:tavLst>
                                    </p:anim>
                                    <p:anim calcmode="lin" valueType="num">
                                      <p:cBhvr additive="base">
                                        <p:cTn id="8"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2"/>
                                        </p:tgtEl>
                                        <p:attrNameLst>
                                          <p:attrName>style.visibility</p:attrName>
                                        </p:attrNameLst>
                                      </p:cBhvr>
                                      <p:to>
                                        <p:strVal val="visible"/>
                                      </p:to>
                                    </p:set>
                                    <p:anim calcmode="lin" valueType="num">
                                      <p:cBhvr additive="base">
                                        <p:cTn id="13" dur="500" fill="hold"/>
                                        <p:tgtEl>
                                          <p:spTgt spid="45062"/>
                                        </p:tgtEl>
                                        <p:attrNameLst>
                                          <p:attrName>ppt_x</p:attrName>
                                        </p:attrNameLst>
                                      </p:cBhvr>
                                      <p:tavLst>
                                        <p:tav tm="0">
                                          <p:val>
                                            <p:strVal val="0-#ppt_w/2"/>
                                          </p:val>
                                        </p:tav>
                                        <p:tav tm="100000">
                                          <p:val>
                                            <p:strVal val="#ppt_x"/>
                                          </p:val>
                                        </p:tav>
                                      </p:tavLst>
                                    </p:anim>
                                    <p:anim calcmode="lin" valueType="num">
                                      <p:cBhvr additive="base">
                                        <p:cTn id="14" dur="500" fill="hold"/>
                                        <p:tgtEl>
                                          <p:spTgt spid="450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P spid="45062"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re 1"/>
          <p:cNvSpPr>
            <a:spLocks noGrp="1"/>
          </p:cNvSpPr>
          <p:nvPr>
            <p:ph type="title"/>
          </p:nvPr>
        </p:nvSpPr>
        <p:spPr>
          <a:xfrm>
            <a:off x="6167438" y="549275"/>
            <a:ext cx="4043362" cy="5543550"/>
          </a:xfrm>
        </p:spPr>
        <p:txBody>
          <a:bodyPr>
            <a:normAutofit fontScale="90000"/>
          </a:bodyPr>
          <a:lstStyle/>
          <a:p>
            <a:pPr algn="l"/>
            <a:r>
              <a:rPr lang="fr-FR" altLang="fr-FR" sz="2400" dirty="0"/>
              <a:t>Paru en 2017, ce manuel présente en français des outils pratiques et standardisés permettant aux cliniciens et praticiens de décrire et d’évaluer de façon simple et rapide le fonctionnement des patients. </a:t>
            </a:r>
            <a:br>
              <a:rPr lang="fr-FR" altLang="fr-FR" sz="2400" dirty="0"/>
            </a:br>
            <a:r>
              <a:rPr lang="fr-FR" altLang="fr-FR" sz="2400" dirty="0"/>
              <a:t>Il explique la notion de </a:t>
            </a:r>
            <a:r>
              <a:rPr lang="fr-FR" altLang="fr-FR" sz="2400" b="1" dirty="0"/>
              <a:t>batteries de codes CIF </a:t>
            </a:r>
            <a:r>
              <a:rPr lang="fr-FR" altLang="fr-FR" sz="2400" dirty="0"/>
              <a:t>qui sont autant de sélections de catégories de la CIF s’appliquant à différents types de problèmes de santé.</a:t>
            </a:r>
          </a:p>
        </p:txBody>
      </p:sp>
      <p:pic>
        <p:nvPicPr>
          <p:cNvPr id="188421" name="Picture 2" descr="Couverture du Manuel d'utilisation de la CIF en pratique clinique. Version originale dirigée par J. E. Bickenbach, A. Cieza, A. Rauch, G. Stucki (ICF Research Branch. Sous la direction de Marie Cuenot et Olivier Rémy-Néris. Presses de l'EHESP. 201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19289" y="549276"/>
            <a:ext cx="3906837" cy="5516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419" name="Espace réservé du pied de page 3"/>
          <p:cNvSpPr>
            <a:spLocks noGrp="1"/>
          </p:cNvSpPr>
          <p:nvPr>
            <p:ph type="ftr" sz="quarter" idx="11"/>
          </p:nvPr>
        </p:nvSpPr>
        <p:spPr bwMode="auto">
          <a:xfrm>
            <a:off x="0" y="6492875"/>
            <a:ext cx="667286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altLang="fr-FR" sz="1200" b="0" i="0" u="none" strike="noStrike" kern="1200" cap="none" spc="0" normalizeH="0" baseline="0" noProof="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rPr>
              <a:t>EHESP - CC OMS FCI-CIF - 2026</a:t>
            </a:r>
            <a:endParaRPr kumimoji="0" lang="fr-FR" altLang="fr-FR" sz="1200" b="0" i="0" u="none" strike="noStrike" kern="1200" cap="none" spc="0" normalizeH="0" baseline="0" noProof="0" dirty="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074421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12895-349E-E64B-6D30-AA7F5C3DA082}"/>
              </a:ext>
            </a:extLst>
          </p:cNvPr>
          <p:cNvSpPr>
            <a:spLocks noGrp="1"/>
          </p:cNvSpPr>
          <p:nvPr>
            <p:ph type="title"/>
          </p:nvPr>
        </p:nvSpPr>
        <p:spPr>
          <a:xfrm>
            <a:off x="913795" y="230737"/>
            <a:ext cx="10353762" cy="970450"/>
          </a:xfrm>
        </p:spPr>
        <p:txBody>
          <a:bodyPr/>
          <a:lstStyle/>
          <a:p>
            <a:r>
              <a:rPr lang="fr-FR" b="1" dirty="0">
                <a:solidFill>
                  <a:srgbClr val="C00000"/>
                </a:solidFill>
              </a:rPr>
              <a:t>Un outil pour la recherche</a:t>
            </a:r>
          </a:p>
        </p:txBody>
      </p:sp>
      <p:sp>
        <p:nvSpPr>
          <p:cNvPr id="3" name="Espace réservé du contenu 2">
            <a:extLst>
              <a:ext uri="{FF2B5EF4-FFF2-40B4-BE49-F238E27FC236}">
                <a16:creationId xmlns:a16="http://schemas.microsoft.com/office/drawing/2014/main" id="{B0D46363-2F85-A79A-4797-C88B7874D32D}"/>
              </a:ext>
            </a:extLst>
          </p:cNvPr>
          <p:cNvSpPr>
            <a:spLocks noGrp="1"/>
          </p:cNvSpPr>
          <p:nvPr>
            <p:ph idx="1"/>
          </p:nvPr>
        </p:nvSpPr>
        <p:spPr/>
        <p:txBody>
          <a:bodyPr>
            <a:normAutofit/>
          </a:bodyPr>
          <a:lstStyle/>
          <a:p>
            <a:pPr marL="36900" indent="0">
              <a:buNone/>
            </a:pPr>
            <a:r>
              <a:rPr lang="fr-FR" sz="2400" b="1" dirty="0">
                <a:solidFill>
                  <a:schemeClr val="tx1"/>
                </a:solidFill>
                <a:latin typeface="Arial" panose="020B0604020202020204" pitchFamily="34" charset="0"/>
                <a:cs typeface="Arial" panose="020B0604020202020204" pitchFamily="34" charset="0"/>
              </a:rPr>
              <a:t>Pour la réadaptation et la rééducation de l’enfant</a:t>
            </a:r>
          </a:p>
          <a:p>
            <a:pPr marL="36900" indent="0">
              <a:buNone/>
            </a:pPr>
            <a:r>
              <a:rPr lang="fr-FR" sz="2400" dirty="0">
                <a:solidFill>
                  <a:schemeClr val="tx1"/>
                </a:solidFill>
                <a:latin typeface="Arial" panose="020B0604020202020204" pitchFamily="34" charset="0"/>
                <a:cs typeface="Arial" panose="020B0604020202020204" pitchFamily="34" charset="0"/>
              </a:rPr>
              <a:t>Gautheron et al. (2025). Handicap et Réadaptation de l'enfant, Elsevier Masson.</a:t>
            </a:r>
          </a:p>
          <a:p>
            <a:pPr marL="36900" indent="0">
              <a:buNone/>
            </a:pPr>
            <a:r>
              <a:rPr lang="fr-FR" sz="2400" b="1" dirty="0"/>
              <a:t>Pour mesurer la participation et l’impact des environnements dans le handicap psychique</a:t>
            </a:r>
          </a:p>
          <a:p>
            <a:pPr marL="36900" indent="0">
              <a:buNone/>
            </a:pPr>
            <a:r>
              <a:rPr lang="fr-FR" sz="2400" dirty="0"/>
              <a:t>Koleck, M. et al. (2014). Un nouvel outil pour mesurer la participation et l'environnement dans le handicap psychique ou cognitif : la G-MAP. </a:t>
            </a:r>
            <a:r>
              <a:rPr lang="fr-FR" sz="2400" i="1" dirty="0"/>
              <a:t>L'information psychiatrique</a:t>
            </a:r>
            <a:r>
              <a:rPr lang="fr-FR" sz="2400" dirty="0"/>
              <a:t>, 90(3), 197-205. </a:t>
            </a:r>
            <a:r>
              <a:rPr lang="fr-FR" sz="2400" dirty="0">
                <a:hlinkClick r:id="rId2"/>
              </a:rPr>
              <a:t>https://doi.org/10.1684/ipe.2014.1176</a:t>
            </a:r>
            <a:endParaRPr lang="fr-FR" sz="2400" dirty="0">
              <a:solidFill>
                <a:schemeClr val="tx1"/>
              </a:solidFill>
              <a:latin typeface="Arial" panose="020B0604020202020204" pitchFamily="34" charset="0"/>
              <a:cs typeface="Arial" panose="020B0604020202020204" pitchFamily="34" charset="0"/>
            </a:endParaRPr>
          </a:p>
          <a:p>
            <a:pPr marL="36900" indent="0">
              <a:buNone/>
            </a:pPr>
            <a:endParaRPr lang="fr-FR" sz="2400" dirty="0"/>
          </a:p>
        </p:txBody>
      </p:sp>
      <p:sp>
        <p:nvSpPr>
          <p:cNvPr id="4" name="Espace réservé du pied de page 3">
            <a:extLst>
              <a:ext uri="{FF2B5EF4-FFF2-40B4-BE49-F238E27FC236}">
                <a16:creationId xmlns:a16="http://schemas.microsoft.com/office/drawing/2014/main" id="{0E6D4070-F1C8-C040-DB8A-086DC4EF9254}"/>
              </a:ext>
            </a:extLst>
          </p:cNvPr>
          <p:cNvSpPr>
            <a:spLocks noGrp="1"/>
          </p:cNvSpPr>
          <p:nvPr>
            <p:ph type="ftr" sz="quarter" idx="11"/>
          </p:nvPr>
        </p:nvSpPr>
        <p:spPr/>
        <p:txBody>
          <a:bodyPr/>
          <a:lstStyle/>
          <a:p>
            <a:r>
              <a:rPr lang="es-ES"/>
              <a:t>EHESP - CC OMS FCI-CIF - 2026</a:t>
            </a:r>
            <a:endParaRPr lang="fr-FR"/>
          </a:p>
        </p:txBody>
      </p:sp>
    </p:spTree>
    <p:extLst>
      <p:ext uri="{BB962C8B-B14F-4D97-AF65-F5344CB8AC3E}">
        <p14:creationId xmlns:p14="http://schemas.microsoft.com/office/powerpoint/2010/main" val="1687128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re 1"/>
          <p:cNvSpPr>
            <a:spLocks noGrp="1"/>
          </p:cNvSpPr>
          <p:nvPr>
            <p:ph type="title"/>
          </p:nvPr>
        </p:nvSpPr>
        <p:spPr>
          <a:xfrm>
            <a:off x="1992313" y="-33338"/>
            <a:ext cx="8229600" cy="706438"/>
          </a:xfrm>
        </p:spPr>
        <p:txBody>
          <a:bodyPr/>
          <a:lstStyle/>
          <a:p>
            <a:r>
              <a:rPr lang="fr-FR" altLang="fr-FR" sz="3600" b="1" dirty="0">
                <a:solidFill>
                  <a:srgbClr val="C00000"/>
                </a:solidFill>
              </a:rPr>
              <a:t>Dans le domaine professionnel</a:t>
            </a:r>
          </a:p>
        </p:txBody>
      </p:sp>
      <p:sp>
        <p:nvSpPr>
          <p:cNvPr id="176131" name="Espace réservé du contenu 2"/>
          <p:cNvSpPr>
            <a:spLocks noGrp="1"/>
          </p:cNvSpPr>
          <p:nvPr>
            <p:ph idx="1"/>
          </p:nvPr>
        </p:nvSpPr>
        <p:spPr>
          <a:xfrm>
            <a:off x="257908" y="673100"/>
            <a:ext cx="11406554" cy="503238"/>
          </a:xfrm>
        </p:spPr>
        <p:txBody>
          <a:bodyPr>
            <a:normAutofit fontScale="70000" lnSpcReduction="20000"/>
          </a:bodyPr>
          <a:lstStyle/>
          <a:p>
            <a:pPr marL="36900" indent="0">
              <a:buNone/>
            </a:pPr>
            <a:r>
              <a:rPr lang="fr-FR" altLang="fr-FR" sz="3800" b="1" dirty="0">
                <a:solidFill>
                  <a:schemeClr val="tx1"/>
                </a:solidFill>
              </a:rPr>
              <a:t>WORQ</a:t>
            </a:r>
            <a:r>
              <a:rPr lang="fr-FR" altLang="fr-FR" sz="3800" dirty="0">
                <a:solidFill>
                  <a:schemeClr val="tx1"/>
                </a:solidFill>
              </a:rPr>
              <a:t> : Work Rehabilitation questionnaire </a:t>
            </a:r>
            <a:r>
              <a:rPr lang="fr-FR" altLang="fr-FR" sz="2300" dirty="0">
                <a:solidFill>
                  <a:schemeClr val="tx1"/>
                </a:solidFill>
                <a:hlinkClick r:id="rId2"/>
              </a:rPr>
              <a:t>https://www.myworq.org/questionnaire_fr.php#</a:t>
            </a:r>
            <a:r>
              <a:rPr lang="fr-FR" altLang="fr-FR" sz="2300" dirty="0">
                <a:solidFill>
                  <a:schemeClr val="tx1"/>
                </a:solidFill>
              </a:rPr>
              <a:t> </a:t>
            </a:r>
            <a:endParaRPr lang="fr-FR" altLang="fr-FR" sz="1600" dirty="0">
              <a:solidFill>
                <a:schemeClr val="tx1"/>
              </a:solidFill>
            </a:endParaRPr>
          </a:p>
        </p:txBody>
      </p:sp>
      <p:sp>
        <p:nvSpPr>
          <p:cNvPr id="176132" name="Espace réservé du pied de page 3"/>
          <p:cNvSpPr>
            <a:spLocks noGrp="1"/>
          </p:cNvSpPr>
          <p:nvPr>
            <p:ph type="ftr" sz="quarter" idx="11"/>
          </p:nvPr>
        </p:nvSpPr>
        <p:spPr bwMode="auto">
          <a:xfrm>
            <a:off x="0" y="6492875"/>
            <a:ext cx="667286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898989"/>
                </a:solidFill>
                <a:latin typeface="Times" panose="02020603050405020304" pitchFamily="18" charset="0"/>
              </a:rPr>
              <a:t>EHESP - CC OMS FCI-CIF - 2026</a:t>
            </a:r>
            <a:endParaRPr lang="fr-FR" altLang="fr-FR" sz="1200" dirty="0">
              <a:solidFill>
                <a:srgbClr val="898989"/>
              </a:solidFill>
              <a:latin typeface="Times" panose="02020603050405020304" pitchFamily="18" charset="0"/>
            </a:endParaRPr>
          </a:p>
        </p:txBody>
      </p:sp>
      <p:pic>
        <p:nvPicPr>
          <p:cNvPr id="176134" name="Picture 2" descr="Extrait du questionnaire sur les situations d'emploi - Work rehabilitation questionnaire - en françai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4763" y="1268413"/>
            <a:ext cx="6742112" cy="533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0408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1026"/>
          <p:cNvSpPr>
            <a:spLocks noGrp="1"/>
          </p:cNvSpPr>
          <p:nvPr>
            <p:ph type="title"/>
          </p:nvPr>
        </p:nvSpPr>
        <p:spPr>
          <a:xfrm>
            <a:off x="2301833" y="95705"/>
            <a:ext cx="7772400" cy="783771"/>
          </a:xfrm>
        </p:spPr>
        <p:txBody>
          <a:bodyPr/>
          <a:lstStyle/>
          <a:p>
            <a:pPr eaLnBrk="1" hangingPunct="1"/>
            <a:r>
              <a:rPr lang="fr-FR" altLang="fr-FR" sz="3600" b="1" dirty="0">
                <a:solidFill>
                  <a:srgbClr val="C00000"/>
                </a:solidFill>
                <a:latin typeface="Tahoma" panose="020B0604030504040204" pitchFamily="34" charset="0"/>
                <a:cs typeface="Tahoma" panose="020B0604030504040204" pitchFamily="34" charset="0"/>
              </a:rPr>
              <a:t>Un outil statistique</a:t>
            </a:r>
          </a:p>
        </p:txBody>
      </p:sp>
      <p:sp>
        <p:nvSpPr>
          <p:cNvPr id="86021" name="Rectangle 1027"/>
          <p:cNvSpPr>
            <a:spLocks noGrp="1" noChangeArrowheads="1"/>
          </p:cNvSpPr>
          <p:nvPr>
            <p:ph idx="1"/>
          </p:nvPr>
        </p:nvSpPr>
        <p:spPr>
          <a:xfrm>
            <a:off x="478971" y="879476"/>
            <a:ext cx="11234058" cy="5740400"/>
          </a:xfrm>
          <a:noFill/>
        </p:spPr>
        <p:txBody>
          <a:bodyPr rtlCol="0">
            <a:noAutofit/>
          </a:bodyPr>
          <a:lstStyle/>
          <a:p>
            <a:pPr marL="0" indent="0">
              <a:lnSpc>
                <a:spcPct val="90000"/>
              </a:lnSpc>
              <a:spcAft>
                <a:spcPts val="0"/>
              </a:spcAft>
              <a:buNone/>
              <a:defRPr/>
            </a:pPr>
            <a:r>
              <a:rPr lang="fr-FR" altLang="fr-FR" sz="2800" b="1" dirty="0">
                <a:solidFill>
                  <a:schemeClr val="tx1"/>
                </a:solidFill>
              </a:rPr>
              <a:t>Pour le recueil et l’enregistrement des données</a:t>
            </a:r>
          </a:p>
          <a:p>
            <a:pPr marL="0" indent="0">
              <a:spcBef>
                <a:spcPts val="0"/>
              </a:spcBef>
              <a:buNone/>
              <a:defRPr/>
            </a:pPr>
            <a:r>
              <a:rPr lang="fr-FR" altLang="fr-FR" sz="2800" dirty="0">
                <a:solidFill>
                  <a:schemeClr val="tx1"/>
                </a:solidFill>
              </a:rPr>
              <a:t>Enquêtes nationales en population : </a:t>
            </a:r>
            <a:r>
              <a:rPr lang="fr-FR" altLang="fr-FR" sz="2800" b="1" dirty="0">
                <a:solidFill>
                  <a:schemeClr val="tx1"/>
                </a:solidFill>
              </a:rPr>
              <a:t>France</a:t>
            </a:r>
            <a:r>
              <a:rPr lang="fr-FR" altLang="fr-FR" sz="2400" dirty="0">
                <a:solidFill>
                  <a:schemeClr val="tx1"/>
                </a:solidFill>
              </a:rPr>
              <a:t> : </a:t>
            </a:r>
          </a:p>
          <a:p>
            <a:pPr marL="568325" lvl="2" indent="0">
              <a:lnSpc>
                <a:spcPct val="90000"/>
              </a:lnSpc>
              <a:spcBef>
                <a:spcPct val="0"/>
              </a:spcBef>
              <a:spcAft>
                <a:spcPts val="0"/>
              </a:spcAft>
              <a:buNone/>
              <a:defRPr/>
            </a:pPr>
            <a:r>
              <a:rPr lang="fr-FR" altLang="fr-FR" sz="2400" dirty="0">
                <a:solidFill>
                  <a:schemeClr val="tx1"/>
                </a:solidFill>
              </a:rPr>
              <a:t>Enquêtes Autonomie (2021-2025) </a:t>
            </a:r>
            <a:r>
              <a:rPr lang="fr-FR" altLang="fr-FR" sz="1200" dirty="0">
                <a:solidFill>
                  <a:schemeClr val="tx1"/>
                </a:solidFill>
                <a:hlinkClick r:id="rId2"/>
              </a:rPr>
              <a:t>https://drees.solidarites-sante.gouv.fr/sources-outils-et-enquetes/le-dispositif-denquetes-autonomie-2021-2025</a:t>
            </a:r>
            <a:r>
              <a:rPr lang="fr-FR" altLang="fr-FR" sz="1200" dirty="0">
                <a:solidFill>
                  <a:schemeClr val="tx1"/>
                </a:solidFill>
              </a:rPr>
              <a:t> </a:t>
            </a:r>
          </a:p>
          <a:p>
            <a:pPr marL="568325" lvl="2" indent="0">
              <a:lnSpc>
                <a:spcPct val="90000"/>
              </a:lnSpc>
              <a:spcBef>
                <a:spcPct val="0"/>
              </a:spcBef>
              <a:spcAft>
                <a:spcPts val="0"/>
              </a:spcAft>
              <a:buNone/>
              <a:defRPr/>
            </a:pPr>
            <a:r>
              <a:rPr lang="fr-FR" altLang="fr-FR" sz="2400" dirty="0">
                <a:solidFill>
                  <a:schemeClr val="tx1"/>
                </a:solidFill>
              </a:rPr>
              <a:t>Enquêtes Handicap-Santé (2008-2009) </a:t>
            </a:r>
            <a:r>
              <a:rPr lang="fr-FR" altLang="fr-FR" sz="1200" dirty="0">
                <a:solidFill>
                  <a:schemeClr val="tx1"/>
                </a:solidFill>
                <a:hlinkClick r:id="rId3"/>
              </a:rPr>
              <a:t>https://drees.solidarites-sante.gouv.fr/sources-outils-et-enquetes/02-les-enquetes-handicap-sante</a:t>
            </a:r>
            <a:endParaRPr lang="fr-FR" altLang="fr-FR" sz="1200" dirty="0">
              <a:solidFill>
                <a:schemeClr val="tx1"/>
              </a:solidFill>
            </a:endParaRPr>
          </a:p>
          <a:p>
            <a:pPr marL="568325" lvl="2" indent="0">
              <a:lnSpc>
                <a:spcPct val="90000"/>
              </a:lnSpc>
              <a:spcBef>
                <a:spcPct val="0"/>
              </a:spcBef>
              <a:spcAft>
                <a:spcPts val="0"/>
              </a:spcAft>
              <a:buNone/>
              <a:defRPr/>
            </a:pPr>
            <a:endParaRPr lang="fr-FR" altLang="fr-FR" sz="1200" dirty="0">
              <a:solidFill>
                <a:schemeClr val="tx1"/>
              </a:solidFill>
            </a:endParaRPr>
          </a:p>
          <a:p>
            <a:pPr marL="0" indent="-114775">
              <a:lnSpc>
                <a:spcPct val="90000"/>
              </a:lnSpc>
              <a:spcBef>
                <a:spcPct val="0"/>
              </a:spcBef>
              <a:spcAft>
                <a:spcPts val="0"/>
              </a:spcAft>
              <a:buNone/>
              <a:defRPr/>
            </a:pPr>
            <a:endParaRPr lang="fr-FR" altLang="fr-FR" sz="2800" dirty="0">
              <a:solidFill>
                <a:schemeClr val="tx1"/>
              </a:solidFill>
            </a:endParaRPr>
          </a:p>
          <a:p>
            <a:pPr marL="0" indent="-114775">
              <a:lnSpc>
                <a:spcPct val="90000"/>
              </a:lnSpc>
              <a:spcBef>
                <a:spcPct val="0"/>
              </a:spcBef>
              <a:spcAft>
                <a:spcPts val="0"/>
              </a:spcAft>
              <a:buNone/>
              <a:defRPr/>
            </a:pPr>
            <a:r>
              <a:rPr lang="fr-FR" altLang="fr-FR" sz="2800" dirty="0">
                <a:solidFill>
                  <a:schemeClr val="tx1"/>
                </a:solidFill>
              </a:rPr>
              <a:t>Enquêtes transnationales</a:t>
            </a:r>
          </a:p>
          <a:p>
            <a:pPr marL="568325" lvl="1" indent="0">
              <a:lnSpc>
                <a:spcPct val="90000"/>
              </a:lnSpc>
              <a:spcAft>
                <a:spcPts val="0"/>
              </a:spcAft>
              <a:buNone/>
              <a:defRPr/>
            </a:pPr>
            <a:r>
              <a:rPr lang="fr-FR" altLang="fr-FR" sz="2400" dirty="0">
                <a:solidFill>
                  <a:schemeClr val="tx1"/>
                </a:solidFill>
              </a:rPr>
              <a:t>Eurostat </a:t>
            </a:r>
            <a:r>
              <a:rPr lang="fr-FR" altLang="fr-FR" sz="1400" dirty="0">
                <a:solidFill>
                  <a:schemeClr val="tx1"/>
                </a:solidFill>
                <a:hlinkClick r:id="rId4"/>
              </a:rPr>
              <a:t>https://ec.europa.eu/eurostat/statistics-explained/index.php?title=Disability_statistics_introduced#Disability_models</a:t>
            </a:r>
            <a:endParaRPr lang="fr-FR" altLang="fr-FR" sz="1400" dirty="0">
              <a:solidFill>
                <a:schemeClr val="tx1"/>
              </a:solidFill>
            </a:endParaRPr>
          </a:p>
          <a:p>
            <a:pPr marL="568325" lvl="1" indent="0">
              <a:lnSpc>
                <a:spcPct val="90000"/>
              </a:lnSpc>
              <a:spcAft>
                <a:spcPts val="0"/>
              </a:spcAft>
              <a:buNone/>
              <a:defRPr/>
            </a:pPr>
            <a:r>
              <a:rPr lang="fr-FR" altLang="fr-FR" sz="2400" dirty="0">
                <a:solidFill>
                  <a:schemeClr val="tx1"/>
                </a:solidFill>
              </a:rPr>
              <a:t>Division statistique des Nations Unies « </a:t>
            </a:r>
            <a:r>
              <a:rPr lang="fr-FR" altLang="fr-FR" sz="2400" i="1" dirty="0">
                <a:solidFill>
                  <a:schemeClr val="tx1"/>
                </a:solidFill>
              </a:rPr>
              <a:t>Washington Group</a:t>
            </a:r>
            <a:r>
              <a:rPr lang="fr-FR" altLang="fr-FR" sz="2400" dirty="0">
                <a:solidFill>
                  <a:schemeClr val="tx1"/>
                </a:solidFill>
              </a:rPr>
              <a:t> » </a:t>
            </a:r>
            <a:r>
              <a:rPr lang="fr-FR" altLang="fr-FR" sz="1600" dirty="0">
                <a:solidFill>
                  <a:schemeClr val="tx1"/>
                </a:solidFill>
                <a:hlinkClick r:id="rId5"/>
              </a:rPr>
              <a:t>http://www.washingtongroup-disability.com/</a:t>
            </a:r>
            <a:r>
              <a:rPr lang="fr-FR" altLang="fr-FR" sz="2400" dirty="0">
                <a:solidFill>
                  <a:schemeClr val="tx1"/>
                </a:solidFill>
              </a:rPr>
              <a:t> </a:t>
            </a:r>
            <a:endParaRPr lang="fr-FR" altLang="fr-FR" sz="2400" u="sng" dirty="0">
              <a:solidFill>
                <a:schemeClr val="tx1"/>
              </a:solidFill>
            </a:endParaRPr>
          </a:p>
          <a:p>
            <a:pPr marL="568325" lvl="1" indent="0">
              <a:lnSpc>
                <a:spcPct val="90000"/>
              </a:lnSpc>
              <a:spcAft>
                <a:spcPts val="0"/>
              </a:spcAft>
              <a:buNone/>
              <a:defRPr/>
            </a:pPr>
            <a:r>
              <a:rPr lang="fr-FR" sz="2400" dirty="0">
                <a:solidFill>
                  <a:schemeClr val="tx1"/>
                </a:solidFill>
              </a:rPr>
              <a:t>Enquête mondiale sur le handicap (OMS, 2011)</a:t>
            </a:r>
          </a:p>
          <a:p>
            <a:pPr marL="568325" lvl="1" indent="0">
              <a:lnSpc>
                <a:spcPct val="90000"/>
              </a:lnSpc>
              <a:spcAft>
                <a:spcPts val="0"/>
              </a:spcAft>
              <a:buNone/>
              <a:defRPr/>
            </a:pPr>
            <a:r>
              <a:rPr lang="fr-FR" sz="2400" dirty="0">
                <a:solidFill>
                  <a:schemeClr val="tx1"/>
                </a:solidFill>
              </a:rPr>
              <a:t>Enquête modèle sur le handicap (MDS, OMS, 2017) </a:t>
            </a:r>
            <a:r>
              <a:rPr lang="fr-FR" sz="1400" dirty="0">
                <a:solidFill>
                  <a:schemeClr val="tx1"/>
                </a:solidFill>
                <a:hlinkClick r:id="rId6"/>
              </a:rPr>
              <a:t>https://icd.who.int/dev11/l-m/en</a:t>
            </a:r>
            <a:endParaRPr lang="fr-FR" sz="1400" dirty="0">
              <a:solidFill>
                <a:schemeClr val="tx1"/>
              </a:solidFill>
            </a:endParaRPr>
          </a:p>
          <a:p>
            <a:pPr marL="568325" lvl="1" indent="0">
              <a:lnSpc>
                <a:spcPct val="90000"/>
              </a:lnSpc>
              <a:spcAft>
                <a:spcPts val="0"/>
              </a:spcAft>
              <a:buNone/>
              <a:defRPr/>
            </a:pPr>
            <a:endParaRPr lang="fr-FR" sz="1400" dirty="0">
              <a:solidFill>
                <a:schemeClr val="tx1"/>
              </a:solidFill>
            </a:endParaRPr>
          </a:p>
          <a:p>
            <a:pPr marL="191225" indent="0">
              <a:lnSpc>
                <a:spcPct val="90000"/>
              </a:lnSpc>
              <a:spcAft>
                <a:spcPts val="0"/>
              </a:spcAft>
              <a:buNone/>
              <a:defRPr/>
            </a:pPr>
            <a:r>
              <a:rPr lang="fr-FR" sz="3000" dirty="0">
                <a:solidFill>
                  <a:schemeClr val="tx1"/>
                </a:solidFill>
              </a:rPr>
              <a:t>Systèmes d’information</a:t>
            </a:r>
          </a:p>
        </p:txBody>
      </p:sp>
      <p:sp>
        <p:nvSpPr>
          <p:cNvPr id="193538" name="Espace réservé du pied de page 3"/>
          <p:cNvSpPr>
            <a:spLocks noGrp="1"/>
          </p:cNvSpPr>
          <p:nvPr>
            <p:ph type="ftr" sz="quarter" idx="11"/>
          </p:nvPr>
        </p:nvSpPr>
        <p:spPr bwMode="auto">
          <a:xfrm>
            <a:off x="0" y="6437313"/>
            <a:ext cx="33940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altLang="fr-FR" sz="12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Times" panose="02020603050405020304" pitchFamily="18" charset="0"/>
                <a:ea typeface="+mn-ea"/>
                <a:cs typeface="+mn-cs"/>
              </a:rPr>
              <a:t>EHESP - CC OMS FCI-CIF - 2026</a:t>
            </a:r>
            <a:endParaRPr kumimoji="0" lang="fr-FR" alt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438968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2"/>
          <p:cNvSpPr>
            <a:spLocks noGrp="1"/>
          </p:cNvSpPr>
          <p:nvPr>
            <p:ph type="title"/>
          </p:nvPr>
        </p:nvSpPr>
        <p:spPr>
          <a:xfrm>
            <a:off x="2895600" y="188913"/>
            <a:ext cx="7772400" cy="1143000"/>
          </a:xfrm>
        </p:spPr>
        <p:txBody>
          <a:bodyPr/>
          <a:lstStyle/>
          <a:p>
            <a:pPr eaLnBrk="1" hangingPunct="1"/>
            <a:r>
              <a:rPr lang="fr-FR" altLang="fr-FR" b="1" dirty="0">
                <a:solidFill>
                  <a:schemeClr val="tx1"/>
                </a:solidFill>
              </a:rPr>
              <a:t>Autres</a:t>
            </a:r>
            <a:r>
              <a:rPr lang="fr-FR" altLang="fr-FR" dirty="0">
                <a:solidFill>
                  <a:schemeClr val="tx1"/>
                </a:solidFill>
              </a:rPr>
              <a:t> </a:t>
            </a:r>
            <a:r>
              <a:rPr lang="fr-FR" altLang="fr-FR" b="1" dirty="0">
                <a:solidFill>
                  <a:schemeClr val="tx1"/>
                </a:solidFill>
              </a:rPr>
              <a:t>pistes</a:t>
            </a:r>
          </a:p>
        </p:txBody>
      </p:sp>
      <p:sp>
        <p:nvSpPr>
          <p:cNvPr id="103429" name="Rectangle 3"/>
          <p:cNvSpPr>
            <a:spLocks noGrp="1" noChangeArrowheads="1"/>
          </p:cNvSpPr>
          <p:nvPr>
            <p:ph idx="1"/>
          </p:nvPr>
        </p:nvSpPr>
        <p:spPr>
          <a:xfrm>
            <a:off x="1593850" y="1174750"/>
            <a:ext cx="9074150" cy="4114800"/>
          </a:xfrm>
          <a:solidFill>
            <a:schemeClr val="bg1"/>
          </a:solidFill>
        </p:spPr>
        <p:txBody>
          <a:bodyPr/>
          <a:lstStyle/>
          <a:p>
            <a:pPr marL="0" indent="0">
              <a:buNone/>
              <a:defRPr/>
            </a:pPr>
            <a:r>
              <a:rPr lang="fr-FR" altLang="fr-FR" dirty="0">
                <a:solidFill>
                  <a:schemeClr val="tx1"/>
                </a:solidFill>
              </a:rPr>
              <a:t>Solution sur smartphone basée sur la CIF</a:t>
            </a:r>
          </a:p>
          <a:p>
            <a:pPr marL="0" indent="0">
              <a:buNone/>
              <a:defRPr/>
            </a:pPr>
            <a:r>
              <a:rPr lang="fr-FR" altLang="fr-FR" dirty="0">
                <a:solidFill>
                  <a:schemeClr val="tx1"/>
                </a:solidFill>
              </a:rPr>
              <a:t>En projet, partenariat international : « </a:t>
            </a:r>
            <a:r>
              <a:rPr lang="fr-FR" altLang="fr-FR" i="1" dirty="0" err="1">
                <a:solidFill>
                  <a:schemeClr val="tx1"/>
                </a:solidFill>
              </a:rPr>
              <a:t>mICF</a:t>
            </a:r>
            <a:r>
              <a:rPr lang="fr-FR" altLang="fr-FR" i="1" dirty="0">
                <a:solidFill>
                  <a:schemeClr val="tx1"/>
                </a:solidFill>
              </a:rPr>
              <a:t> </a:t>
            </a:r>
            <a:r>
              <a:rPr lang="fr-FR" altLang="fr-FR" i="1" dirty="0" err="1">
                <a:solidFill>
                  <a:schemeClr val="tx1"/>
                </a:solidFill>
              </a:rPr>
              <a:t>project</a:t>
            </a:r>
            <a:r>
              <a:rPr lang="fr-FR" altLang="fr-FR" dirty="0">
                <a:solidFill>
                  <a:schemeClr val="tx1"/>
                </a:solidFill>
              </a:rPr>
              <a:t> »</a:t>
            </a:r>
          </a:p>
          <a:p>
            <a:pPr marL="0" indent="0">
              <a:buNone/>
              <a:defRPr/>
            </a:pPr>
            <a:r>
              <a:rPr lang="fr-FR" altLang="fr-FR" sz="1600" dirty="0">
                <a:solidFill>
                  <a:schemeClr val="tx1"/>
                </a:solidFill>
                <a:hlinkClick r:id="rId2"/>
              </a:rPr>
              <a:t>https://icfmobile.org/about/rationale/</a:t>
            </a:r>
            <a:r>
              <a:rPr lang="fr-FR" altLang="fr-FR" sz="1600" dirty="0">
                <a:solidFill>
                  <a:schemeClr val="tx1"/>
                </a:solidFill>
              </a:rPr>
              <a:t> </a:t>
            </a:r>
          </a:p>
        </p:txBody>
      </p:sp>
      <p:sp>
        <p:nvSpPr>
          <p:cNvPr id="205826" name="Espace réservé du pied de page 3"/>
          <p:cNvSpPr>
            <a:spLocks noGrp="1"/>
          </p:cNvSpPr>
          <p:nvPr>
            <p:ph type="ftr" sz="quarter" idx="11"/>
          </p:nvPr>
        </p:nvSpPr>
        <p:spPr bwMode="auto">
          <a:xfrm>
            <a:off x="0" y="6486524"/>
            <a:ext cx="35380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fr-FR" sz="1200" b="0" i="0" u="none" strike="noStrike" kern="1200" cap="none" spc="0" normalizeH="0" baseline="0" noProof="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rPr>
              <a:t>EHESP - CC OMS FCI-CIF - 2026</a:t>
            </a:r>
            <a:endParaRPr kumimoji="0" lang="fr-FR" altLang="fr-FR" sz="1000" b="0" i="0" u="none" strike="noStrike" kern="1200" cap="none" spc="0" normalizeH="0" baseline="0" noProof="0" dirty="0">
              <a:ln>
                <a:noFill/>
              </a:ln>
              <a:solidFill>
                <a:srgbClr val="898989"/>
              </a:solidFill>
              <a:effectLst>
                <a:outerShdw blurRad="50800" dist="38100" dir="2700000" algn="tl" rotWithShape="0">
                  <a:prstClr val="black">
                    <a:alpha val="43000"/>
                  </a:prstClr>
                </a:outerShdw>
              </a:effectLst>
              <a:uLnTx/>
              <a:uFillTx/>
              <a:latin typeface="Times" panose="02020603050405020304" pitchFamily="18" charset="0"/>
              <a:ea typeface="+mn-ea"/>
              <a:cs typeface="+mn-cs"/>
            </a:endParaRPr>
          </a:p>
        </p:txBody>
      </p:sp>
      <p:pic>
        <p:nvPicPr>
          <p:cNvPr id="205830" name="Image 1" descr="Mise en images des différents éléments que l'outil mICF permet de mettre en lien (applications mobiles pour les personnes et les professionnels, administrateurs systèmes, systèmes d'informations, applications d'analyse de donnée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31628" y="2060575"/>
            <a:ext cx="5761038"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descr="Schéma conceptuel de la CIF en anglais, avec mention des différents niveaux d'application possibles de la CIF : individuel, institutionnel, sociétal."/>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7983" y="2436283"/>
            <a:ext cx="5560034" cy="3920068"/>
          </a:xfrm>
          <a:prstGeom prst="rect">
            <a:avLst/>
          </a:prstGeom>
        </p:spPr>
      </p:pic>
    </p:spTree>
    <p:extLst>
      <p:ext uri="{BB962C8B-B14F-4D97-AF65-F5344CB8AC3E}">
        <p14:creationId xmlns:p14="http://schemas.microsoft.com/office/powerpoint/2010/main" val="3397685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p:txBody>
          <a:bodyPr/>
          <a:lstStyle/>
          <a:p>
            <a:pPr>
              <a:defRPr/>
            </a:pPr>
            <a:r>
              <a:rPr lang="fr-FR" altLang="fr-FR"/>
              <a:t>EHESP - CC OMS FCI-CIF - 2015</a:t>
            </a:r>
          </a:p>
        </p:txBody>
      </p:sp>
      <p:sp>
        <p:nvSpPr>
          <p:cNvPr id="6" name="Espace réservé du numéro de diapositive 4"/>
          <p:cNvSpPr>
            <a:spLocks noGrp="1"/>
          </p:cNvSpPr>
          <p:nvPr>
            <p:ph type="sldNum" sz="quarter" idx="11"/>
          </p:nvPr>
        </p:nvSpPr>
        <p:spPr/>
        <p:txBody>
          <a:bodyPr/>
          <a:lstStyle/>
          <a:p>
            <a:pPr>
              <a:defRPr/>
            </a:pPr>
            <a:fld id="{3680718D-C3FB-43E6-9701-4846FF197DCB}" type="slidenum">
              <a:rPr lang="fr-FR" altLang="fr-FR"/>
              <a:pPr>
                <a:defRPr/>
              </a:pPr>
              <a:t>75</a:t>
            </a:fld>
            <a:endParaRPr lang="fr-FR" altLang="fr-FR" sz="1400">
              <a:latin typeface="Times"/>
            </a:endParaRPr>
          </a:p>
        </p:txBody>
      </p:sp>
      <p:sp>
        <p:nvSpPr>
          <p:cNvPr id="98308" name="Rectangle 2"/>
          <p:cNvSpPr>
            <a:spLocks noGrp="1" noChangeArrowheads="1"/>
          </p:cNvSpPr>
          <p:nvPr>
            <p:ph type="title"/>
          </p:nvPr>
        </p:nvSpPr>
        <p:spPr>
          <a:xfrm>
            <a:off x="913795" y="230737"/>
            <a:ext cx="10353762" cy="970450"/>
          </a:xfrm>
        </p:spPr>
        <p:txBody>
          <a:bodyPr/>
          <a:lstStyle/>
          <a:p>
            <a:pPr algn="ctr" eaLnBrk="1" hangingPunct="1"/>
            <a:r>
              <a:rPr lang="fr-FR" altLang="fr-FR" b="1" dirty="0"/>
              <a:t>Autres pistes</a:t>
            </a:r>
          </a:p>
        </p:txBody>
      </p:sp>
      <p:sp>
        <p:nvSpPr>
          <p:cNvPr id="103429" name="Rectangle 3"/>
          <p:cNvSpPr>
            <a:spLocks noGrp="1" noChangeArrowheads="1"/>
          </p:cNvSpPr>
          <p:nvPr>
            <p:ph type="body" idx="1"/>
          </p:nvPr>
        </p:nvSpPr>
        <p:spPr/>
        <p:txBody>
          <a:bodyPr/>
          <a:lstStyle/>
          <a:p>
            <a:pPr marL="0" indent="0">
              <a:buNone/>
              <a:defRPr/>
            </a:pPr>
            <a:r>
              <a:rPr lang="fr-FR" altLang="fr-FR" sz="2400" b="0" dirty="0">
                <a:solidFill>
                  <a:schemeClr val="tx1"/>
                </a:solidFill>
              </a:rPr>
              <a:t>Outils électroniques de recueil de données sur le fonctionnement et les conséquences des problèmes de santé, </a:t>
            </a:r>
          </a:p>
          <a:p>
            <a:pPr marL="457200" indent="-457200">
              <a:buFontTx/>
              <a:buChar char="-"/>
              <a:defRPr/>
            </a:pPr>
            <a:r>
              <a:rPr lang="fr-FR" altLang="fr-FR" sz="2400" b="0" i="1" dirty="0">
                <a:solidFill>
                  <a:schemeClr val="tx1"/>
                </a:solidFill>
              </a:rPr>
              <a:t>e-FHROM (</a:t>
            </a:r>
            <a:r>
              <a:rPr lang="fr-FR" altLang="fr-FR" sz="2400" b="0" i="1" dirty="0" err="1">
                <a:solidFill>
                  <a:schemeClr val="tx1"/>
                </a:solidFill>
              </a:rPr>
              <a:t>electronic-Functioning</a:t>
            </a:r>
            <a:r>
              <a:rPr lang="fr-FR" altLang="fr-FR" sz="2400" b="0" i="1" dirty="0">
                <a:solidFill>
                  <a:schemeClr val="tx1"/>
                </a:solidFill>
              </a:rPr>
              <a:t> and </a:t>
            </a:r>
            <a:r>
              <a:rPr lang="fr-FR" altLang="fr-FR" sz="2400" b="0" i="1" dirty="0" err="1">
                <a:solidFill>
                  <a:schemeClr val="tx1"/>
                </a:solidFill>
              </a:rPr>
              <a:t>Health</a:t>
            </a:r>
            <a:r>
              <a:rPr lang="fr-FR" altLang="fr-FR" sz="2400" b="0" i="1" dirty="0">
                <a:solidFill>
                  <a:schemeClr val="tx1"/>
                </a:solidFill>
              </a:rPr>
              <a:t> </a:t>
            </a:r>
            <a:r>
              <a:rPr lang="fr-FR" altLang="fr-FR" sz="2400" b="0" i="1" dirty="0" err="1">
                <a:solidFill>
                  <a:schemeClr val="tx1"/>
                </a:solidFill>
              </a:rPr>
              <a:t>Related</a:t>
            </a:r>
            <a:r>
              <a:rPr lang="fr-FR" altLang="fr-FR" sz="2400" b="0" i="1" dirty="0">
                <a:solidFill>
                  <a:schemeClr val="tx1"/>
                </a:solidFill>
              </a:rPr>
              <a:t> </a:t>
            </a:r>
            <a:r>
              <a:rPr lang="fr-FR" altLang="fr-FR" sz="2400" b="0" i="1" dirty="0" err="1">
                <a:solidFill>
                  <a:schemeClr val="tx1"/>
                </a:solidFill>
              </a:rPr>
              <a:t>Outcomes</a:t>
            </a:r>
            <a:r>
              <a:rPr lang="fr-FR" altLang="fr-FR" sz="2400" b="0" i="1" dirty="0">
                <a:solidFill>
                  <a:schemeClr val="tx1"/>
                </a:solidFill>
              </a:rPr>
              <a:t> Module)</a:t>
            </a:r>
            <a:r>
              <a:rPr lang="fr-FR" altLang="fr-FR" sz="2400" b="0" dirty="0">
                <a:solidFill>
                  <a:schemeClr val="tx1"/>
                </a:solidFill>
              </a:rPr>
              <a:t>, prototype, Australie</a:t>
            </a:r>
          </a:p>
          <a:p>
            <a:pPr marL="457200" indent="-457200">
              <a:buFontTx/>
              <a:buChar char="-"/>
              <a:defRPr/>
            </a:pPr>
            <a:r>
              <a:rPr lang="fr-FR" altLang="fr-FR" sz="2400" b="0" dirty="0">
                <a:solidFill>
                  <a:schemeClr val="tx1"/>
                </a:solidFill>
              </a:rPr>
              <a:t>Vilma FABER, 2011, Italie</a:t>
            </a:r>
          </a:p>
          <a:p>
            <a:pPr marL="0" indent="0">
              <a:buNone/>
              <a:defRPr/>
            </a:pPr>
            <a:r>
              <a:rPr lang="fr-FR" altLang="fr-FR" u="sng" dirty="0">
                <a:solidFill>
                  <a:schemeClr val="tx1"/>
                </a:solidFill>
                <a:hlinkClick r:id="rId2"/>
              </a:rPr>
              <a:t>http://www.reteclassificazioni.it/portal_main.php?portal_view=public_custom_page&amp;id=66</a:t>
            </a:r>
            <a:r>
              <a:rPr lang="fr-FR" altLang="fr-FR" u="sng" dirty="0">
                <a:solidFill>
                  <a:schemeClr val="tx1"/>
                </a:solidFill>
              </a:rPr>
              <a:t> </a:t>
            </a:r>
          </a:p>
          <a:p>
            <a:pPr marL="0" indent="0">
              <a:defRPr/>
            </a:pPr>
            <a:endParaRPr lang="fr-FR" altLang="fr-FR" dirty="0"/>
          </a:p>
        </p:txBody>
      </p:sp>
    </p:spTree>
    <p:extLst>
      <p:ext uri="{BB962C8B-B14F-4D97-AF65-F5344CB8AC3E}">
        <p14:creationId xmlns:p14="http://schemas.microsoft.com/office/powerpoint/2010/main" val="5195843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16632"/>
            <a:ext cx="8229600" cy="369332"/>
          </a:xfrm>
        </p:spPr>
        <p:txBody>
          <a:bodyPr>
            <a:normAutofit fontScale="90000"/>
          </a:bodyPr>
          <a:lstStyle/>
          <a:p>
            <a:pPr algn="ctr"/>
            <a:r>
              <a:rPr lang="fr-FR" sz="2800" b="1" dirty="0">
                <a:solidFill>
                  <a:srgbClr val="C00000"/>
                </a:solidFill>
              </a:rPr>
              <a:t>Bibliographie CIF</a:t>
            </a:r>
          </a:p>
        </p:txBody>
      </p:sp>
      <p:sp>
        <p:nvSpPr>
          <p:cNvPr id="3" name="Espace réservé du contenu 2"/>
          <p:cNvSpPr>
            <a:spLocks noGrp="1"/>
          </p:cNvSpPr>
          <p:nvPr>
            <p:ph idx="1"/>
          </p:nvPr>
        </p:nvSpPr>
        <p:spPr>
          <a:xfrm>
            <a:off x="163618" y="369332"/>
            <a:ext cx="12049495" cy="6372036"/>
          </a:xfrm>
        </p:spPr>
        <p:txBody>
          <a:bodyPr>
            <a:noAutofit/>
          </a:bodyPr>
          <a:lstStyle/>
          <a:p>
            <a:pPr marL="0" indent="0">
              <a:buNone/>
            </a:pPr>
            <a:r>
              <a:rPr lang="fr-FR" altLang="fr-FR" sz="1100" dirty="0">
                <a:solidFill>
                  <a:schemeClr val="tx1"/>
                </a:solidFill>
                <a:latin typeface="Arial" panose="020B0604020202020204" pitchFamily="34" charset="0"/>
                <a:ea typeface="Times New Roman" panose="02020603050405020304" pitchFamily="18" charset="0"/>
                <a:cs typeface="Arial" panose="020B0604020202020204" pitchFamily="34" charset="0"/>
              </a:rPr>
              <a:t>Barral C. (2013). « Définitions et classification », in</a:t>
            </a:r>
            <a:r>
              <a:rPr lang="fr-FR" altLang="fr-FR" sz="1100" i="1" dirty="0">
                <a:solidFill>
                  <a:schemeClr val="tx1"/>
                </a:solidFill>
                <a:latin typeface="Arial" panose="020B0604020202020204" pitchFamily="34" charset="0"/>
                <a:ea typeface="Times New Roman" panose="02020603050405020304" pitchFamily="18" charset="0"/>
                <a:cs typeface="Arial" panose="020B0604020202020204" pitchFamily="34" charset="0"/>
              </a:rPr>
              <a:t> Handicaps rares : concepts, enjeux, perspectives</a:t>
            </a:r>
            <a:r>
              <a:rPr lang="fr-FR" altLang="fr-FR" sz="11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100" dirty="0">
                <a:solidFill>
                  <a:schemeClr val="tx1"/>
                </a:solidFill>
                <a:latin typeface="Arial" panose="020B0604020202020204" pitchFamily="34" charset="0"/>
                <a:cs typeface="Arial" panose="020B0604020202020204" pitchFamily="34" charset="0"/>
              </a:rPr>
              <a:t>Rapport. Paris : Les éditions Inserm, 2013, XVIII-400 p. - (Expertise collective)</a:t>
            </a:r>
            <a:r>
              <a:rPr lang="fr-FR" sz="1100" i="1" dirty="0">
                <a:solidFill>
                  <a:schemeClr val="tx1"/>
                </a:solidFill>
                <a:latin typeface="Arial" panose="020B0604020202020204" pitchFamily="34" charset="0"/>
                <a:cs typeface="Arial" panose="020B0604020202020204" pitchFamily="34" charset="0"/>
              </a:rPr>
              <a:t>.</a:t>
            </a:r>
            <a:endParaRPr lang="fr-FR" altLang="fr-FR" sz="11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fr-FR" altLang="fr-FR" sz="1100" dirty="0">
                <a:solidFill>
                  <a:schemeClr val="tx1"/>
                </a:solidFill>
                <a:latin typeface="Arial" panose="020B0604020202020204" pitchFamily="34" charset="0"/>
                <a:ea typeface="Times New Roman" panose="02020603050405020304" pitchFamily="18" charset="0"/>
                <a:cs typeface="Arial" panose="020B0604020202020204" pitchFamily="34" charset="0"/>
              </a:rPr>
              <a:t>Barral C., Roussel P. (2002). De la CIH à la CIF. Le processus de révision, </a:t>
            </a:r>
            <a:r>
              <a:rPr lang="fr-FR" altLang="fr-FR" sz="1100" i="1" dirty="0">
                <a:solidFill>
                  <a:schemeClr val="tx1"/>
                </a:solidFill>
                <a:latin typeface="Arial" panose="020B0604020202020204" pitchFamily="34" charset="0"/>
                <a:ea typeface="Times New Roman" panose="02020603050405020304" pitchFamily="18" charset="0"/>
                <a:cs typeface="Arial" panose="020B0604020202020204" pitchFamily="34" charset="0"/>
              </a:rPr>
              <a:t>Handicap, Revue de sciences humaines et sociales</a:t>
            </a:r>
            <a:r>
              <a:rPr lang="fr-FR" altLang="fr-FR" sz="1100" dirty="0">
                <a:solidFill>
                  <a:schemeClr val="tx1"/>
                </a:solidFill>
                <a:latin typeface="Arial" panose="020B0604020202020204" pitchFamily="34" charset="0"/>
                <a:ea typeface="Times New Roman" panose="02020603050405020304" pitchFamily="18" charset="0"/>
                <a:cs typeface="Arial" panose="020B0604020202020204" pitchFamily="34" charset="0"/>
              </a:rPr>
              <a:t>, n°94-95, p.1-24.</a:t>
            </a:r>
            <a:endParaRPr lang="fr-FR" altLang="fr-FR" sz="1100" dirty="0">
              <a:solidFill>
                <a:schemeClr val="tx1"/>
              </a:solidFill>
              <a:latin typeface="Arial" panose="020B0604020202020204" pitchFamily="34" charset="0"/>
              <a:cs typeface="Arial" panose="020B0604020202020204" pitchFamily="34" charset="0"/>
            </a:endParaRPr>
          </a:p>
          <a:p>
            <a:pPr marL="0" indent="0">
              <a:buNone/>
            </a:pPr>
            <a:r>
              <a:rPr lang="fr-FR" sz="1100" dirty="0">
                <a:solidFill>
                  <a:schemeClr val="tx1"/>
                </a:solidFill>
                <a:latin typeface="Arial" panose="020B0604020202020204" pitchFamily="34" charset="0"/>
                <a:cs typeface="Arial" panose="020B0604020202020204" pitchFamily="34" charset="0"/>
              </a:rPr>
              <a:t>Bickenbach et al. (2017) </a:t>
            </a:r>
            <a:r>
              <a:rPr lang="fr-FR" sz="1100" i="1" dirty="0">
                <a:solidFill>
                  <a:schemeClr val="tx1"/>
                </a:solidFill>
                <a:latin typeface="Arial" panose="020B0604020202020204" pitchFamily="34" charset="0"/>
                <a:cs typeface="Arial" panose="020B0604020202020204" pitchFamily="34" charset="0"/>
              </a:rPr>
              <a:t>Manuel d’utilisation de la CIF en pratique clinique</a:t>
            </a:r>
            <a:r>
              <a:rPr lang="fr-FR" sz="1100" dirty="0">
                <a:solidFill>
                  <a:schemeClr val="tx1"/>
                </a:solidFill>
                <a:latin typeface="Arial" panose="020B0604020202020204" pitchFamily="34" charset="0"/>
                <a:cs typeface="Arial" panose="020B0604020202020204" pitchFamily="34" charset="0"/>
              </a:rPr>
              <a:t>, Rennes, Les Presses de l’EHESP.</a:t>
            </a:r>
          </a:p>
          <a:p>
            <a:pPr marL="0" indent="0">
              <a:lnSpc>
                <a:spcPct val="100000"/>
              </a:lnSpc>
              <a:spcBef>
                <a:spcPts val="0"/>
              </a:spcBef>
              <a:spcAft>
                <a:spcPts val="600"/>
              </a:spcAft>
              <a:buNone/>
            </a:pPr>
            <a:r>
              <a:rPr lang="en-US" sz="1100" dirty="0">
                <a:solidFill>
                  <a:schemeClr val="tx1"/>
                </a:solidFill>
                <a:cs typeface="Arial" panose="020B0604020202020204" pitchFamily="34" charset="0"/>
              </a:rPr>
              <a:t>Cuenot, M. (2021). </a:t>
            </a:r>
            <a:r>
              <a:rPr lang="en-US" sz="1100" i="1" dirty="0">
                <a:solidFill>
                  <a:schemeClr val="tx1"/>
                </a:solidFill>
                <a:cs typeface="Arial" panose="020B0604020202020204" pitchFamily="34" charset="0"/>
              </a:rPr>
              <a:t>Mapping of the GEVA Items to the ICF: Preliminary Results Based on the Content of a Tool Guide Used to Assess the Needs of Persons With Disabilities in France</a:t>
            </a:r>
            <a:r>
              <a:rPr lang="en-US" sz="1100" dirty="0">
                <a:solidFill>
                  <a:schemeClr val="tx1"/>
                </a:solidFill>
                <a:cs typeface="Arial" panose="020B0604020202020204" pitchFamily="34" charset="0"/>
              </a:rPr>
              <a:t>, in Frontiers in Rehabilitation Sciences, Vol. 2, </a:t>
            </a:r>
            <a:r>
              <a:rPr lang="en-US" sz="1100" dirty="0" err="1">
                <a:solidFill>
                  <a:schemeClr val="tx1"/>
                </a:solidFill>
                <a:cs typeface="Arial" panose="020B0604020202020204" pitchFamily="34" charset="0"/>
              </a:rPr>
              <a:t>doi</a:t>
            </a:r>
            <a:r>
              <a:rPr lang="en-US" sz="1100" dirty="0">
                <a:solidFill>
                  <a:schemeClr val="tx1"/>
                </a:solidFill>
                <a:cs typeface="Arial" panose="020B0604020202020204" pitchFamily="34" charset="0"/>
              </a:rPr>
              <a:t>: 10.3389/fresc.2021.721685.</a:t>
            </a:r>
            <a:endParaRPr lang="fr-FR" sz="1100" dirty="0">
              <a:solidFill>
                <a:schemeClr val="tx1"/>
              </a:solidFill>
              <a:cs typeface="Arial" panose="020B0604020202020204" pitchFamily="34" charset="0"/>
            </a:endParaRPr>
          </a:p>
          <a:p>
            <a:pPr marL="0" indent="0">
              <a:buNone/>
            </a:pPr>
            <a:r>
              <a:rPr lang="fr-FR" sz="1100" dirty="0">
                <a:solidFill>
                  <a:schemeClr val="tx1"/>
                </a:solidFill>
                <a:latin typeface="Arial" panose="020B0604020202020204" pitchFamily="34" charset="0"/>
                <a:cs typeface="Arial" panose="020B0604020202020204" pitchFamily="34" charset="0"/>
              </a:rPr>
              <a:t>DREES (2024). </a:t>
            </a:r>
            <a:r>
              <a:rPr lang="fr-FR" sz="1100" i="1" dirty="0">
                <a:solidFill>
                  <a:schemeClr val="tx1"/>
                </a:solidFill>
                <a:latin typeface="Arial" panose="020B0604020202020204" pitchFamily="34" charset="0"/>
                <a:cs typeface="Arial" panose="020B0604020202020204" pitchFamily="34" charset="0"/>
              </a:rPr>
              <a:t>Le handicap en chiffres</a:t>
            </a:r>
            <a:r>
              <a:rPr lang="fr-FR" sz="1100" dirty="0">
                <a:solidFill>
                  <a:schemeClr val="tx1"/>
                </a:solidFill>
                <a:latin typeface="Arial" panose="020B0604020202020204" pitchFamily="34" charset="0"/>
                <a:cs typeface="Arial" panose="020B0604020202020204" pitchFamily="34" charset="0"/>
              </a:rPr>
              <a:t>, </a:t>
            </a:r>
            <a:r>
              <a:rPr lang="fr-FR" sz="10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https://drees.solidarites-sante.gouv.fr/publications-communique-de-presse-documents-de-reference/panoramas-de-la-drees/241128_Panorama_Handicap2024</a:t>
            </a:r>
            <a:r>
              <a:rPr lang="fr-FR" sz="1000" dirty="0">
                <a:solidFill>
                  <a:schemeClr val="tx1"/>
                </a:solidFill>
                <a:latin typeface="Arial" panose="020B0604020202020204" pitchFamily="34" charset="0"/>
                <a:cs typeface="Arial" panose="020B0604020202020204" pitchFamily="34" charset="0"/>
              </a:rPr>
              <a:t> </a:t>
            </a:r>
            <a:endParaRPr lang="fr-FR" sz="1100" dirty="0">
              <a:solidFill>
                <a:schemeClr val="tx1"/>
              </a:solidFill>
              <a:latin typeface="Arial" panose="020B0604020202020204" pitchFamily="34" charset="0"/>
              <a:cs typeface="Arial" panose="020B0604020202020204" pitchFamily="34" charset="0"/>
            </a:endParaRPr>
          </a:p>
          <a:p>
            <a:pPr marL="0" indent="0">
              <a:buNone/>
            </a:pPr>
            <a:r>
              <a:rPr lang="fr-FR" sz="1100" dirty="0">
                <a:solidFill>
                  <a:schemeClr val="tx1"/>
                </a:solidFill>
                <a:latin typeface="Arial" panose="020B0604020202020204" pitchFamily="34" charset="0"/>
                <a:cs typeface="Arial" panose="020B0604020202020204" pitchFamily="34" charset="0"/>
              </a:rPr>
              <a:t>Fougeyrollas P., Cloutier R., Bergeron H., Cote J., Saint-Michel G. (1998). Classification québécoise : processus de production du handicap, Québec, RIPPH.</a:t>
            </a:r>
          </a:p>
          <a:p>
            <a:pPr marL="0" indent="0">
              <a:buNone/>
            </a:pPr>
            <a:r>
              <a:rPr lang="fr-FR" sz="1100" dirty="0">
                <a:solidFill>
                  <a:schemeClr val="tx1"/>
                </a:solidFill>
                <a:latin typeface="Arial" panose="020B0604020202020204" pitchFamily="34" charset="0"/>
                <a:cs typeface="Arial" panose="020B0604020202020204" pitchFamily="34" charset="0"/>
              </a:rPr>
              <a:t>Fougeyrollas P., </a:t>
            </a:r>
            <a:r>
              <a:rPr lang="fr-FR" sz="1100" dirty="0" err="1">
                <a:solidFill>
                  <a:schemeClr val="tx1"/>
                </a:solidFill>
                <a:latin typeface="Arial" panose="020B0604020202020204" pitchFamily="34" charset="0"/>
                <a:cs typeface="Arial" panose="020B0604020202020204" pitchFamily="34" charset="0"/>
              </a:rPr>
              <a:t>Nagi</a:t>
            </a:r>
            <a:r>
              <a:rPr lang="fr-FR" sz="1100" dirty="0">
                <a:solidFill>
                  <a:schemeClr val="tx1"/>
                </a:solidFill>
                <a:latin typeface="Arial" panose="020B0604020202020204" pitchFamily="34" charset="0"/>
                <a:cs typeface="Arial" panose="020B0604020202020204" pitchFamily="34" charset="0"/>
              </a:rPr>
              <a:t> S. (2002). L'évolution conceptuelle internationale dans le champ du handicap : enjeux socio-politiques et contributions québécoises, </a:t>
            </a:r>
            <a:r>
              <a:rPr lang="fr-FR" sz="1100" i="1" dirty="0">
                <a:solidFill>
                  <a:schemeClr val="tx1"/>
                </a:solidFill>
                <a:latin typeface="Arial" panose="020B0604020202020204" pitchFamily="34" charset="0"/>
                <a:cs typeface="Arial" panose="020B0604020202020204" pitchFamily="34" charset="0"/>
              </a:rPr>
              <a:t>Pistes</a:t>
            </a:r>
            <a:r>
              <a:rPr lang="fr-FR" sz="1100" dirty="0">
                <a:solidFill>
                  <a:schemeClr val="tx1"/>
                </a:solidFill>
                <a:latin typeface="Arial" panose="020B0604020202020204" pitchFamily="34" charset="0"/>
                <a:cs typeface="Arial" panose="020B0604020202020204" pitchFamily="34" charset="0"/>
              </a:rPr>
              <a:t>, Vol.4, n°2. </a:t>
            </a:r>
          </a:p>
          <a:p>
            <a:pPr marL="0" indent="0">
              <a:buNone/>
            </a:pPr>
            <a:r>
              <a:rPr lang="fr-FR" sz="1100" dirty="0">
                <a:solidFill>
                  <a:schemeClr val="tx1"/>
                </a:solidFill>
                <a:latin typeface="Arial" panose="020B0604020202020204" pitchFamily="34" charset="0"/>
                <a:cs typeface="Arial" panose="020B0604020202020204" pitchFamily="34" charset="0"/>
              </a:rPr>
              <a:t>Koleck, M., Prouteau, A., </a:t>
            </a:r>
            <a:r>
              <a:rPr lang="fr-FR" sz="1100" dirty="0" err="1">
                <a:solidFill>
                  <a:schemeClr val="tx1"/>
                </a:solidFill>
                <a:latin typeface="Arial" panose="020B0604020202020204" pitchFamily="34" charset="0"/>
                <a:cs typeface="Arial" panose="020B0604020202020204" pitchFamily="34" charset="0"/>
              </a:rPr>
              <a:t>Belio</a:t>
            </a:r>
            <a:r>
              <a:rPr lang="fr-FR" sz="1100" dirty="0">
                <a:solidFill>
                  <a:schemeClr val="tx1"/>
                </a:solidFill>
                <a:latin typeface="Arial" panose="020B0604020202020204" pitchFamily="34" charset="0"/>
                <a:cs typeface="Arial" panose="020B0604020202020204" pitchFamily="34" charset="0"/>
              </a:rPr>
              <a:t>, C., Saada, Y., Merceron, K., </a:t>
            </a:r>
            <a:r>
              <a:rPr lang="fr-FR" sz="1100" dirty="0" err="1">
                <a:solidFill>
                  <a:schemeClr val="tx1"/>
                </a:solidFill>
                <a:latin typeface="Arial" panose="020B0604020202020204" pitchFamily="34" charset="0"/>
                <a:cs typeface="Arial" panose="020B0604020202020204" pitchFamily="34" charset="0"/>
              </a:rPr>
              <a:t>Dayre</a:t>
            </a:r>
            <a:r>
              <a:rPr lang="fr-FR" sz="1100" dirty="0">
                <a:solidFill>
                  <a:schemeClr val="tx1"/>
                </a:solidFill>
                <a:latin typeface="Arial" panose="020B0604020202020204" pitchFamily="34" charset="0"/>
                <a:cs typeface="Arial" panose="020B0604020202020204" pitchFamily="34" charset="0"/>
              </a:rPr>
              <a:t>, E .. &amp; </a:t>
            </a:r>
            <a:r>
              <a:rPr lang="fr-FR" sz="1100" dirty="0" err="1">
                <a:solidFill>
                  <a:schemeClr val="tx1"/>
                </a:solidFill>
                <a:latin typeface="Arial" panose="020B0604020202020204" pitchFamily="34" charset="0"/>
                <a:cs typeface="Arial" panose="020B0604020202020204" pitchFamily="34" charset="0"/>
              </a:rPr>
              <a:t>Mazaux</a:t>
            </a:r>
            <a:r>
              <a:rPr lang="fr-FR" sz="1100" dirty="0">
                <a:solidFill>
                  <a:schemeClr val="tx1"/>
                </a:solidFill>
                <a:latin typeface="Arial" panose="020B0604020202020204" pitchFamily="34" charset="0"/>
                <a:cs typeface="Arial" panose="020B0604020202020204" pitchFamily="34" charset="0"/>
              </a:rPr>
              <a:t>, J. (2014). Un nouvel outil pour mesurer la participation et l'environnement dans le handicap psychique ou cognitif : la G-MAP. </a:t>
            </a:r>
            <a:r>
              <a:rPr lang="fr-FR" sz="1100" i="1" dirty="0">
                <a:solidFill>
                  <a:schemeClr val="tx1"/>
                </a:solidFill>
                <a:latin typeface="Arial" panose="020B0604020202020204" pitchFamily="34" charset="0"/>
                <a:cs typeface="Arial" panose="020B0604020202020204" pitchFamily="34" charset="0"/>
              </a:rPr>
              <a:t>L'information psychiatrique</a:t>
            </a:r>
            <a:r>
              <a:rPr lang="fr-FR" sz="1100" dirty="0">
                <a:solidFill>
                  <a:schemeClr val="tx1"/>
                </a:solidFill>
                <a:latin typeface="Arial" panose="020B0604020202020204" pitchFamily="34" charset="0"/>
                <a:cs typeface="Arial" panose="020B0604020202020204" pitchFamily="34" charset="0"/>
              </a:rPr>
              <a:t>, 90, 197-205. </a:t>
            </a:r>
            <a:r>
              <a:rPr lang="fr-FR" sz="11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https://doi.org/10.3917/inpsy.9003.0197</a:t>
            </a:r>
            <a:r>
              <a:rPr lang="fr-FR" sz="1100" dirty="0">
                <a:solidFill>
                  <a:schemeClr val="tx1"/>
                </a:solidFill>
                <a:latin typeface="Arial" panose="020B0604020202020204" pitchFamily="34" charset="0"/>
                <a:cs typeface="Arial" panose="020B0604020202020204" pitchFamily="34" charset="0"/>
              </a:rPr>
              <a:t> </a:t>
            </a:r>
          </a:p>
          <a:p>
            <a:pPr marL="0" indent="0">
              <a:buNone/>
            </a:pPr>
            <a:r>
              <a:rPr lang="fr-FR" sz="1100" dirty="0">
                <a:solidFill>
                  <a:schemeClr val="tx1"/>
                </a:solidFill>
                <a:latin typeface="Arial" panose="020B0604020202020204" pitchFamily="34" charset="0"/>
                <a:cs typeface="Arial" panose="020B0604020202020204" pitchFamily="34" charset="0"/>
              </a:rPr>
              <a:t>Leonardi M, Lee H, </a:t>
            </a:r>
            <a:r>
              <a:rPr lang="fr-FR" sz="1100" dirty="0" err="1">
                <a:solidFill>
                  <a:schemeClr val="tx1"/>
                </a:solidFill>
                <a:latin typeface="Arial" panose="020B0604020202020204" pitchFamily="34" charset="0"/>
                <a:cs typeface="Arial" panose="020B0604020202020204" pitchFamily="34" charset="0"/>
              </a:rPr>
              <a:t>Kostanjsek</a:t>
            </a:r>
            <a:r>
              <a:rPr lang="fr-FR" sz="1100" dirty="0">
                <a:solidFill>
                  <a:schemeClr val="tx1"/>
                </a:solidFill>
                <a:latin typeface="Arial" panose="020B0604020202020204" pitchFamily="34" charset="0"/>
                <a:cs typeface="Arial" panose="020B0604020202020204" pitchFamily="34" charset="0"/>
              </a:rPr>
              <a:t> N, Fornari A, Raggi A, </a:t>
            </a:r>
            <a:r>
              <a:rPr lang="fr-FR" sz="1100" dirty="0" err="1">
                <a:solidFill>
                  <a:schemeClr val="tx1"/>
                </a:solidFill>
                <a:latin typeface="Arial" panose="020B0604020202020204" pitchFamily="34" charset="0"/>
                <a:cs typeface="Arial" panose="020B0604020202020204" pitchFamily="34" charset="0"/>
              </a:rPr>
              <a:t>Martinuzzi</a:t>
            </a:r>
            <a:r>
              <a:rPr lang="fr-FR" sz="1100" dirty="0">
                <a:solidFill>
                  <a:schemeClr val="tx1"/>
                </a:solidFill>
                <a:latin typeface="Arial" panose="020B0604020202020204" pitchFamily="34" charset="0"/>
                <a:cs typeface="Arial" panose="020B0604020202020204" pitchFamily="34" charset="0"/>
              </a:rPr>
              <a:t> A, Yáñez M, </a:t>
            </a:r>
            <a:r>
              <a:rPr lang="fr-FR" sz="1100" dirty="0" err="1">
                <a:solidFill>
                  <a:schemeClr val="tx1"/>
                </a:solidFill>
                <a:latin typeface="Arial" panose="020B0604020202020204" pitchFamily="34" charset="0"/>
                <a:cs typeface="Arial" panose="020B0604020202020204" pitchFamily="34" charset="0"/>
              </a:rPr>
              <a:t>Almborg</a:t>
            </a:r>
            <a:r>
              <a:rPr lang="fr-FR" sz="1100" dirty="0">
                <a:solidFill>
                  <a:schemeClr val="tx1"/>
                </a:solidFill>
                <a:latin typeface="Arial" panose="020B0604020202020204" pitchFamily="34" charset="0"/>
                <a:cs typeface="Arial" panose="020B0604020202020204" pitchFamily="34" charset="0"/>
              </a:rPr>
              <a:t> AH, </a:t>
            </a:r>
            <a:r>
              <a:rPr lang="fr-FR" sz="1100" dirty="0" err="1">
                <a:solidFill>
                  <a:schemeClr val="tx1"/>
                </a:solidFill>
                <a:latin typeface="Arial" panose="020B0604020202020204" pitchFamily="34" charset="0"/>
                <a:cs typeface="Arial" panose="020B0604020202020204" pitchFamily="34" charset="0"/>
              </a:rPr>
              <a:t>Fresk</a:t>
            </a:r>
            <a:r>
              <a:rPr lang="fr-FR" sz="1100" dirty="0">
                <a:solidFill>
                  <a:schemeClr val="tx1"/>
                </a:solidFill>
                <a:latin typeface="Arial" panose="020B0604020202020204" pitchFamily="34" charset="0"/>
                <a:cs typeface="Arial" panose="020B0604020202020204" pitchFamily="34" charset="0"/>
              </a:rPr>
              <a:t> M, Besstrashnova Y, </a:t>
            </a:r>
            <a:r>
              <a:rPr lang="fr-FR" sz="1100" dirty="0" err="1">
                <a:solidFill>
                  <a:schemeClr val="tx1"/>
                </a:solidFill>
                <a:latin typeface="Arial" panose="020B0604020202020204" pitchFamily="34" charset="0"/>
                <a:cs typeface="Arial" panose="020B0604020202020204" pitchFamily="34" charset="0"/>
              </a:rPr>
              <a:t>Shoshmin</a:t>
            </a:r>
            <a:r>
              <a:rPr lang="fr-FR" sz="1100" dirty="0">
                <a:solidFill>
                  <a:schemeClr val="tx1"/>
                </a:solidFill>
                <a:latin typeface="Arial" panose="020B0604020202020204" pitchFamily="34" charset="0"/>
                <a:cs typeface="Arial" panose="020B0604020202020204" pitchFamily="34" charset="0"/>
              </a:rPr>
              <a:t> A, Castro SS, Cordeiro ES, Cuenot M, Haas C, Maart S, Maribo T, Miller J, Mukaino M, Snyman S, </a:t>
            </a:r>
            <a:r>
              <a:rPr lang="fr-FR" sz="1100" dirty="0" err="1">
                <a:solidFill>
                  <a:schemeClr val="tx1"/>
                </a:solidFill>
                <a:latin typeface="Arial" panose="020B0604020202020204" pitchFamily="34" charset="0"/>
                <a:cs typeface="Arial" panose="020B0604020202020204" pitchFamily="34" charset="0"/>
              </a:rPr>
              <a:t>Trinks</a:t>
            </a:r>
            <a:r>
              <a:rPr lang="fr-FR" sz="1100" dirty="0">
                <a:solidFill>
                  <a:schemeClr val="tx1"/>
                </a:solidFill>
                <a:latin typeface="Arial" panose="020B0604020202020204" pitchFamily="34" charset="0"/>
                <a:cs typeface="Arial" panose="020B0604020202020204" pitchFamily="34" charset="0"/>
              </a:rPr>
              <a:t> U, </a:t>
            </a:r>
            <a:r>
              <a:rPr lang="fr-FR" sz="1100" dirty="0" err="1">
                <a:solidFill>
                  <a:schemeClr val="tx1"/>
                </a:solidFill>
                <a:latin typeface="Arial" panose="020B0604020202020204" pitchFamily="34" charset="0"/>
                <a:cs typeface="Arial" panose="020B0604020202020204" pitchFamily="34" charset="0"/>
              </a:rPr>
              <a:t>Anttila</a:t>
            </a:r>
            <a:r>
              <a:rPr lang="fr-FR" sz="1100" dirty="0">
                <a:solidFill>
                  <a:schemeClr val="tx1"/>
                </a:solidFill>
                <a:latin typeface="Arial" panose="020B0604020202020204" pitchFamily="34" charset="0"/>
                <a:cs typeface="Arial" panose="020B0604020202020204" pitchFamily="34" charset="0"/>
              </a:rPr>
              <a:t> H, </a:t>
            </a:r>
            <a:r>
              <a:rPr lang="fr-FR" sz="1100" dirty="0" err="1">
                <a:solidFill>
                  <a:schemeClr val="tx1"/>
                </a:solidFill>
                <a:latin typeface="Arial" panose="020B0604020202020204" pitchFamily="34" charset="0"/>
                <a:cs typeface="Arial" panose="020B0604020202020204" pitchFamily="34" charset="0"/>
              </a:rPr>
              <a:t>Paltamaa</a:t>
            </a:r>
            <a:r>
              <a:rPr lang="fr-FR" sz="1100" dirty="0">
                <a:solidFill>
                  <a:schemeClr val="tx1"/>
                </a:solidFill>
                <a:latin typeface="Arial" panose="020B0604020202020204" pitchFamily="34" charset="0"/>
                <a:cs typeface="Arial" panose="020B0604020202020204" pitchFamily="34" charset="0"/>
              </a:rPr>
              <a:t> J, Saleeby P, Frattura L, Madden R, Sykes C, Gool CHV, Hrkal J, Zvolský M, </a:t>
            </a:r>
            <a:r>
              <a:rPr lang="fr-FR" sz="1100" dirty="0" err="1">
                <a:solidFill>
                  <a:schemeClr val="tx1"/>
                </a:solidFill>
                <a:latin typeface="Arial" panose="020B0604020202020204" pitchFamily="34" charset="0"/>
                <a:cs typeface="Arial" panose="020B0604020202020204" pitchFamily="34" charset="0"/>
              </a:rPr>
              <a:t>Sládková</a:t>
            </a:r>
            <a:r>
              <a:rPr lang="fr-FR" sz="1100" dirty="0">
                <a:solidFill>
                  <a:schemeClr val="tx1"/>
                </a:solidFill>
                <a:latin typeface="Arial" panose="020B0604020202020204" pitchFamily="34" charset="0"/>
                <a:cs typeface="Arial" panose="020B0604020202020204" pitchFamily="34" charset="0"/>
              </a:rPr>
              <a:t> P, </a:t>
            </a:r>
            <a:r>
              <a:rPr lang="fr-FR" sz="1100" dirty="0" err="1">
                <a:solidFill>
                  <a:schemeClr val="tx1"/>
                </a:solidFill>
                <a:latin typeface="Arial" panose="020B0604020202020204" pitchFamily="34" charset="0"/>
                <a:cs typeface="Arial" panose="020B0604020202020204" pitchFamily="34" charset="0"/>
              </a:rPr>
              <a:t>Vikdal</a:t>
            </a:r>
            <a:r>
              <a:rPr lang="fr-FR" sz="1100" dirty="0">
                <a:solidFill>
                  <a:schemeClr val="tx1"/>
                </a:solidFill>
                <a:latin typeface="Arial" panose="020B0604020202020204" pitchFamily="34" charset="0"/>
                <a:cs typeface="Arial" panose="020B0604020202020204" pitchFamily="34" charset="0"/>
              </a:rPr>
              <a:t> M, </a:t>
            </a:r>
            <a:r>
              <a:rPr lang="fr-FR" sz="1100" dirty="0" err="1">
                <a:solidFill>
                  <a:schemeClr val="tx1"/>
                </a:solidFill>
                <a:latin typeface="Arial" panose="020B0604020202020204" pitchFamily="34" charset="0"/>
                <a:cs typeface="Arial" panose="020B0604020202020204" pitchFamily="34" charset="0"/>
              </a:rPr>
              <a:t>Harðardóttir</a:t>
            </a:r>
            <a:r>
              <a:rPr lang="fr-FR" sz="1100" dirty="0">
                <a:solidFill>
                  <a:schemeClr val="tx1"/>
                </a:solidFill>
                <a:latin typeface="Arial" panose="020B0604020202020204" pitchFamily="34" charset="0"/>
                <a:cs typeface="Arial" panose="020B0604020202020204" pitchFamily="34" charset="0"/>
              </a:rPr>
              <a:t> GA, Foubert J, Jakob R, Coenen M, Kraus de Camargo O. 20 </a:t>
            </a:r>
            <a:r>
              <a:rPr lang="fr-FR" sz="1100" dirty="0" err="1">
                <a:solidFill>
                  <a:schemeClr val="tx1"/>
                </a:solidFill>
                <a:latin typeface="Arial" panose="020B0604020202020204" pitchFamily="34" charset="0"/>
                <a:cs typeface="Arial" panose="020B0604020202020204" pitchFamily="34" charset="0"/>
              </a:rPr>
              <a:t>Years</a:t>
            </a:r>
            <a:r>
              <a:rPr lang="fr-FR" sz="1100" dirty="0">
                <a:solidFill>
                  <a:schemeClr val="tx1"/>
                </a:solidFill>
                <a:latin typeface="Arial" panose="020B0604020202020204" pitchFamily="34" charset="0"/>
                <a:cs typeface="Arial" panose="020B0604020202020204" pitchFamily="34" charset="0"/>
              </a:rPr>
              <a:t> of ICF-International Classification of </a:t>
            </a:r>
            <a:r>
              <a:rPr lang="fr-FR" sz="1100" dirty="0" err="1">
                <a:solidFill>
                  <a:schemeClr val="tx1"/>
                </a:solidFill>
                <a:latin typeface="Arial" panose="020B0604020202020204" pitchFamily="34" charset="0"/>
                <a:cs typeface="Arial" panose="020B0604020202020204" pitchFamily="34" charset="0"/>
              </a:rPr>
              <a:t>Functioning</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Disability</a:t>
            </a:r>
            <a:r>
              <a:rPr lang="fr-FR" sz="1100" dirty="0">
                <a:solidFill>
                  <a:schemeClr val="tx1"/>
                </a:solidFill>
                <a:latin typeface="Arial" panose="020B0604020202020204" pitchFamily="34" charset="0"/>
                <a:cs typeface="Arial" panose="020B0604020202020204" pitchFamily="34" charset="0"/>
              </a:rPr>
              <a:t> and </a:t>
            </a:r>
            <a:r>
              <a:rPr lang="fr-FR" sz="1100" dirty="0" err="1">
                <a:solidFill>
                  <a:schemeClr val="tx1"/>
                </a:solidFill>
                <a:latin typeface="Arial" panose="020B0604020202020204" pitchFamily="34" charset="0"/>
                <a:cs typeface="Arial" panose="020B0604020202020204" pitchFamily="34" charset="0"/>
              </a:rPr>
              <a:t>Health</a:t>
            </a:r>
            <a:r>
              <a:rPr lang="fr-FR" sz="1100" dirty="0">
                <a:solidFill>
                  <a:schemeClr val="tx1"/>
                </a:solidFill>
                <a:latin typeface="Arial" panose="020B0604020202020204" pitchFamily="34" charset="0"/>
                <a:cs typeface="Arial" panose="020B0604020202020204" pitchFamily="34" charset="0"/>
              </a:rPr>
              <a:t>: Uses and Applications </a:t>
            </a:r>
            <a:r>
              <a:rPr lang="fr-FR" sz="1100" dirty="0" err="1">
                <a:solidFill>
                  <a:schemeClr val="tx1"/>
                </a:solidFill>
                <a:latin typeface="Arial" panose="020B0604020202020204" pitchFamily="34" charset="0"/>
                <a:cs typeface="Arial" panose="020B0604020202020204" pitchFamily="34" charset="0"/>
              </a:rPr>
              <a:t>around</a:t>
            </a:r>
            <a:r>
              <a:rPr lang="fr-FR" sz="1100" dirty="0">
                <a:solidFill>
                  <a:schemeClr val="tx1"/>
                </a:solidFill>
                <a:latin typeface="Arial" panose="020B0604020202020204" pitchFamily="34" charset="0"/>
                <a:cs typeface="Arial" panose="020B0604020202020204" pitchFamily="34" charset="0"/>
              </a:rPr>
              <a:t> the World. Int J Environ </a:t>
            </a:r>
            <a:r>
              <a:rPr lang="fr-FR" sz="1100" dirty="0" err="1">
                <a:solidFill>
                  <a:schemeClr val="tx1"/>
                </a:solidFill>
                <a:latin typeface="Arial" panose="020B0604020202020204" pitchFamily="34" charset="0"/>
                <a:cs typeface="Arial" panose="020B0604020202020204" pitchFamily="34" charset="0"/>
              </a:rPr>
              <a:t>Res</a:t>
            </a:r>
            <a:r>
              <a:rPr lang="fr-FR" sz="1100" dirty="0">
                <a:solidFill>
                  <a:schemeClr val="tx1"/>
                </a:solidFill>
                <a:latin typeface="Arial" panose="020B0604020202020204" pitchFamily="34" charset="0"/>
                <a:cs typeface="Arial" panose="020B0604020202020204" pitchFamily="34" charset="0"/>
              </a:rPr>
              <a:t> Public </a:t>
            </a:r>
            <a:r>
              <a:rPr lang="fr-FR" sz="1100" dirty="0" err="1">
                <a:solidFill>
                  <a:schemeClr val="tx1"/>
                </a:solidFill>
                <a:latin typeface="Arial" panose="020B0604020202020204" pitchFamily="34" charset="0"/>
                <a:cs typeface="Arial" panose="020B0604020202020204" pitchFamily="34" charset="0"/>
              </a:rPr>
              <a:t>Health</a:t>
            </a:r>
            <a:r>
              <a:rPr lang="fr-FR" sz="1100" dirty="0">
                <a:solidFill>
                  <a:schemeClr val="tx1"/>
                </a:solidFill>
                <a:latin typeface="Arial" panose="020B0604020202020204" pitchFamily="34" charset="0"/>
                <a:cs typeface="Arial" panose="020B0604020202020204" pitchFamily="34" charset="0"/>
              </a:rPr>
              <a:t>. 2022 Sep 8;19(18):11321. </a:t>
            </a:r>
            <a:r>
              <a:rPr lang="fr-FR" sz="1100" dirty="0" err="1">
                <a:solidFill>
                  <a:schemeClr val="tx1"/>
                </a:solidFill>
                <a:latin typeface="Arial" panose="020B0604020202020204" pitchFamily="34" charset="0"/>
                <a:cs typeface="Arial" panose="020B0604020202020204" pitchFamily="34" charset="0"/>
              </a:rPr>
              <a:t>doi</a:t>
            </a:r>
            <a:r>
              <a:rPr lang="fr-FR" sz="1100" dirty="0">
                <a:solidFill>
                  <a:schemeClr val="tx1"/>
                </a:solidFill>
                <a:latin typeface="Arial" panose="020B0604020202020204" pitchFamily="34" charset="0"/>
                <a:cs typeface="Arial" panose="020B0604020202020204" pitchFamily="34" charset="0"/>
              </a:rPr>
              <a:t>: 10.3390/ijerph191811321. PMID: 36141593; PMCID: PMC9517056.</a:t>
            </a:r>
          </a:p>
          <a:p>
            <a:pPr marL="0" indent="0">
              <a:buNone/>
            </a:pPr>
            <a:r>
              <a:rPr lang="fr-FR" sz="1100" dirty="0" err="1">
                <a:solidFill>
                  <a:schemeClr val="tx1"/>
                </a:solidFill>
                <a:latin typeface="Arial" panose="020B0604020202020204" pitchFamily="34" charset="0"/>
                <a:cs typeface="Arial" panose="020B0604020202020204" pitchFamily="34" charset="0"/>
              </a:rPr>
              <a:t>Minaire</a:t>
            </a:r>
            <a:r>
              <a:rPr lang="fr-FR" sz="1100" dirty="0">
                <a:solidFill>
                  <a:schemeClr val="tx1"/>
                </a:solidFill>
                <a:latin typeface="Arial" panose="020B0604020202020204" pitchFamily="34" charset="0"/>
                <a:cs typeface="Arial" panose="020B0604020202020204" pitchFamily="34" charset="0"/>
              </a:rPr>
              <a:t> P. (1992). "</a:t>
            </a:r>
            <a:r>
              <a:rPr lang="fr-FR" sz="1100" dirty="0" err="1">
                <a:solidFill>
                  <a:schemeClr val="tx1"/>
                </a:solidFill>
                <a:latin typeface="Arial" panose="020B0604020202020204" pitchFamily="34" charset="0"/>
                <a:cs typeface="Arial" panose="020B0604020202020204" pitchFamily="34" charset="0"/>
              </a:rPr>
              <a:t>Disease</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illness</a:t>
            </a:r>
            <a:r>
              <a:rPr lang="fr-FR" sz="1100" dirty="0">
                <a:solidFill>
                  <a:schemeClr val="tx1"/>
                </a:solidFill>
                <a:latin typeface="Arial" panose="020B0604020202020204" pitchFamily="34" charset="0"/>
                <a:cs typeface="Arial" panose="020B0604020202020204" pitchFamily="34" charset="0"/>
              </a:rPr>
              <a:t> and </a:t>
            </a:r>
            <a:r>
              <a:rPr lang="fr-FR" sz="1100" dirty="0" err="1">
                <a:solidFill>
                  <a:schemeClr val="tx1"/>
                </a:solidFill>
                <a:latin typeface="Arial" panose="020B0604020202020204" pitchFamily="34" charset="0"/>
                <a:cs typeface="Arial" panose="020B0604020202020204" pitchFamily="34" charset="0"/>
              </a:rPr>
              <a:t>health</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theoretical</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models</a:t>
            </a:r>
            <a:r>
              <a:rPr lang="fr-FR" sz="1100" dirty="0">
                <a:solidFill>
                  <a:schemeClr val="tx1"/>
                </a:solidFill>
                <a:latin typeface="Arial" panose="020B0604020202020204" pitchFamily="34" charset="0"/>
                <a:cs typeface="Arial" panose="020B0604020202020204" pitchFamily="34" charset="0"/>
              </a:rPr>
              <a:t> of the </a:t>
            </a:r>
            <a:r>
              <a:rPr lang="fr-FR" sz="1100" dirty="0" err="1">
                <a:solidFill>
                  <a:schemeClr val="tx1"/>
                </a:solidFill>
                <a:latin typeface="Arial" panose="020B0604020202020204" pitchFamily="34" charset="0"/>
                <a:cs typeface="Arial" panose="020B0604020202020204" pitchFamily="34" charset="0"/>
              </a:rPr>
              <a:t>disablement</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process</a:t>
            </a:r>
            <a:r>
              <a:rPr lang="fr-FR" sz="1100" dirty="0">
                <a:solidFill>
                  <a:schemeClr val="tx1"/>
                </a:solidFill>
                <a:latin typeface="Arial" panose="020B0604020202020204" pitchFamily="34" charset="0"/>
                <a:cs typeface="Arial" panose="020B0604020202020204" pitchFamily="34" charset="0"/>
              </a:rPr>
              <a:t>", </a:t>
            </a:r>
            <a:r>
              <a:rPr lang="fr-FR" sz="1100" i="1" dirty="0">
                <a:solidFill>
                  <a:schemeClr val="tx1"/>
                </a:solidFill>
                <a:latin typeface="Arial" panose="020B0604020202020204" pitchFamily="34" charset="0"/>
                <a:cs typeface="Arial" panose="020B0604020202020204" pitchFamily="34" charset="0"/>
              </a:rPr>
              <a:t>Bulletin of the World </a:t>
            </a:r>
            <a:r>
              <a:rPr lang="fr-FR" sz="1100" i="1" dirty="0" err="1">
                <a:solidFill>
                  <a:schemeClr val="tx1"/>
                </a:solidFill>
                <a:latin typeface="Arial" panose="020B0604020202020204" pitchFamily="34" charset="0"/>
                <a:cs typeface="Arial" panose="020B0604020202020204" pitchFamily="34" charset="0"/>
              </a:rPr>
              <a:t>Health</a:t>
            </a:r>
            <a:r>
              <a:rPr lang="fr-FR" sz="1100" i="1" dirty="0">
                <a:solidFill>
                  <a:schemeClr val="tx1"/>
                </a:solidFill>
                <a:latin typeface="Arial" panose="020B0604020202020204" pitchFamily="34" charset="0"/>
                <a:cs typeface="Arial" panose="020B0604020202020204" pitchFamily="34" charset="0"/>
              </a:rPr>
              <a:t> </a:t>
            </a:r>
            <a:r>
              <a:rPr lang="fr-FR" sz="1100" i="1" dirty="0" err="1">
                <a:solidFill>
                  <a:schemeClr val="tx1"/>
                </a:solidFill>
                <a:latin typeface="Arial" panose="020B0604020202020204" pitchFamily="34" charset="0"/>
                <a:cs typeface="Arial" panose="020B0604020202020204" pitchFamily="34" charset="0"/>
              </a:rPr>
              <a:t>Organization</a:t>
            </a:r>
            <a:r>
              <a:rPr lang="fr-FR" sz="1100" dirty="0">
                <a:solidFill>
                  <a:schemeClr val="tx1"/>
                </a:solidFill>
                <a:latin typeface="Arial" panose="020B0604020202020204" pitchFamily="34" charset="0"/>
                <a:cs typeface="Arial" panose="020B0604020202020204" pitchFamily="34" charset="0"/>
              </a:rPr>
              <a:t>, 70 (3), p. 373-379. </a:t>
            </a:r>
          </a:p>
          <a:p>
            <a:pPr marL="0" indent="0">
              <a:buNone/>
            </a:pPr>
            <a:r>
              <a:rPr lang="fr-FR" sz="1100" dirty="0">
                <a:solidFill>
                  <a:schemeClr val="tx1"/>
                </a:solidFill>
                <a:latin typeface="Arial" panose="020B0604020202020204" pitchFamily="34" charset="0"/>
                <a:cs typeface="Arial" panose="020B0604020202020204" pitchFamily="34" charset="0"/>
              </a:rPr>
              <a:t>OMS (1988). </a:t>
            </a:r>
            <a:r>
              <a:rPr lang="fr-FR" sz="1100" i="1" dirty="0">
                <a:solidFill>
                  <a:schemeClr val="tx1"/>
                </a:solidFill>
                <a:latin typeface="Arial" panose="020B0604020202020204" pitchFamily="34" charset="0"/>
                <a:cs typeface="Arial" panose="020B0604020202020204" pitchFamily="34" charset="0"/>
              </a:rPr>
              <a:t>Classification internationale des handicaps : déficiences, incapacités et désavantages : un manuel de classification des conséquences des maladies </a:t>
            </a:r>
            <a:r>
              <a:rPr lang="fr-FR" sz="1100" dirty="0">
                <a:solidFill>
                  <a:schemeClr val="tx1"/>
                </a:solidFill>
                <a:latin typeface="Arial" panose="020B0604020202020204" pitchFamily="34" charset="0"/>
                <a:cs typeface="Arial" panose="020B0604020202020204" pitchFamily="34" charset="0"/>
              </a:rPr>
              <a:t>(CIH), traduction Inserm, Paris, CTNERHI.</a:t>
            </a:r>
          </a:p>
          <a:p>
            <a:pPr marL="0" indent="0">
              <a:buNone/>
            </a:pPr>
            <a:r>
              <a:rPr lang="fr-FR" sz="1100" dirty="0">
                <a:solidFill>
                  <a:schemeClr val="tx1"/>
                </a:solidFill>
                <a:latin typeface="Arial" panose="020B0604020202020204" pitchFamily="34" charset="0"/>
                <a:cs typeface="Arial" panose="020B0604020202020204" pitchFamily="34" charset="0"/>
              </a:rPr>
              <a:t>OMS (2001). </a:t>
            </a:r>
            <a:r>
              <a:rPr lang="fr-FR" sz="1100" i="1" dirty="0">
                <a:solidFill>
                  <a:schemeClr val="tx1"/>
                </a:solidFill>
                <a:latin typeface="Arial" panose="020B0604020202020204" pitchFamily="34" charset="0"/>
                <a:cs typeface="Arial" panose="020B0604020202020204" pitchFamily="34" charset="0"/>
              </a:rPr>
              <a:t>Classification internationale du Fonctionnement, du handicap et de la santé</a:t>
            </a:r>
            <a:r>
              <a:rPr lang="fr-FR" sz="1100" dirty="0">
                <a:solidFill>
                  <a:schemeClr val="tx1"/>
                </a:solidFill>
                <a:latin typeface="Arial" panose="020B0604020202020204" pitchFamily="34" charset="0"/>
                <a:cs typeface="Arial" panose="020B0604020202020204" pitchFamily="34" charset="0"/>
              </a:rPr>
              <a:t> (CIF), Genève.</a:t>
            </a:r>
          </a:p>
          <a:p>
            <a:pPr marL="0" indent="0">
              <a:buNone/>
            </a:pPr>
            <a:r>
              <a:rPr lang="fr-FR" sz="1100" dirty="0">
                <a:solidFill>
                  <a:schemeClr val="tx1"/>
                </a:solidFill>
                <a:latin typeface="Arial" panose="020B0604020202020204" pitchFamily="34" charset="0"/>
                <a:cs typeface="Arial" panose="020B0604020202020204" pitchFamily="34" charset="0"/>
              </a:rPr>
              <a:t>OMS (2012). </a:t>
            </a:r>
            <a:r>
              <a:rPr lang="fr-FR" sz="1100" i="1" dirty="0">
                <a:solidFill>
                  <a:schemeClr val="tx1"/>
                </a:solidFill>
                <a:latin typeface="Arial" panose="020B0604020202020204" pitchFamily="34" charset="0"/>
                <a:cs typeface="Arial" panose="020B0604020202020204" pitchFamily="34" charset="0"/>
              </a:rPr>
              <a:t>Classification internationale du Fonctionnement, du handicap et de la santé, version pour enfants et adolescents </a:t>
            </a:r>
            <a:r>
              <a:rPr lang="fr-FR" sz="1100" dirty="0">
                <a:solidFill>
                  <a:schemeClr val="tx1"/>
                </a:solidFill>
                <a:latin typeface="Arial" panose="020B0604020202020204" pitchFamily="34" charset="0"/>
                <a:cs typeface="Arial" panose="020B0604020202020204" pitchFamily="34" charset="0"/>
              </a:rPr>
              <a:t>(CIF-EA), Trad. </a:t>
            </a:r>
            <a:r>
              <a:rPr lang="fr-FR" sz="1100" dirty="0" err="1">
                <a:solidFill>
                  <a:schemeClr val="tx1"/>
                </a:solidFill>
                <a:latin typeface="Arial" panose="020B0604020202020204" pitchFamily="34" charset="0"/>
                <a:cs typeface="Arial" panose="020B0604020202020204" pitchFamily="34" charset="0"/>
              </a:rPr>
              <a:t>fr.</a:t>
            </a:r>
            <a:r>
              <a:rPr lang="fr-FR" sz="1100" dirty="0">
                <a:solidFill>
                  <a:schemeClr val="tx1"/>
                </a:solidFill>
                <a:latin typeface="Arial" panose="020B0604020202020204" pitchFamily="34" charset="0"/>
                <a:cs typeface="Arial" panose="020B0604020202020204" pitchFamily="34" charset="0"/>
              </a:rPr>
              <a:t> CTNERHI, Paris, Presses de l’EHESP.</a:t>
            </a:r>
          </a:p>
          <a:p>
            <a:pPr marL="0" indent="0">
              <a:buNone/>
            </a:pPr>
            <a:r>
              <a:rPr lang="fr-FR" sz="1100" dirty="0">
                <a:solidFill>
                  <a:schemeClr val="tx1"/>
                </a:solidFill>
                <a:latin typeface="Arial" panose="020B0604020202020204" pitchFamily="34" charset="0"/>
                <a:cs typeface="Arial" panose="020B0604020202020204" pitchFamily="34" charset="0"/>
              </a:rPr>
              <a:t>Ravaud, J. F. (1999). Modèle individuel, modèle médical, modèle social: la question du sujet</a:t>
            </a:r>
            <a:r>
              <a:rPr lang="fr-FR" sz="1100" i="1" dirty="0">
                <a:solidFill>
                  <a:schemeClr val="tx1"/>
                </a:solidFill>
                <a:latin typeface="Arial" panose="020B0604020202020204" pitchFamily="34" charset="0"/>
                <a:cs typeface="Arial" panose="020B0604020202020204" pitchFamily="34" charset="0"/>
              </a:rPr>
              <a:t>. Handicap, revue de Sciences Humaines et Sociales</a:t>
            </a:r>
            <a:r>
              <a:rPr lang="fr-FR" sz="1100" dirty="0">
                <a:solidFill>
                  <a:schemeClr val="tx1"/>
                </a:solidFill>
                <a:latin typeface="Arial" panose="020B0604020202020204" pitchFamily="34" charset="0"/>
                <a:cs typeface="Arial" panose="020B0604020202020204" pitchFamily="34" charset="0"/>
              </a:rPr>
              <a:t>, 81.</a:t>
            </a:r>
          </a:p>
          <a:p>
            <a:pPr marL="0" indent="0">
              <a:buNone/>
            </a:pPr>
            <a:r>
              <a:rPr lang="fr-FR" sz="1100" dirty="0">
                <a:solidFill>
                  <a:schemeClr val="tx1"/>
                </a:solidFill>
                <a:latin typeface="Arial" panose="020B0604020202020204" pitchFamily="34" charset="0"/>
                <a:cs typeface="Arial" panose="020B0604020202020204" pitchFamily="34" charset="0"/>
              </a:rPr>
              <a:t>Rioux M. (1996). </a:t>
            </a:r>
            <a:r>
              <a:rPr lang="fr-FR" sz="1100" dirty="0" err="1">
                <a:solidFill>
                  <a:schemeClr val="tx1"/>
                </a:solidFill>
                <a:latin typeface="Arial" panose="020B0604020202020204" pitchFamily="34" charset="0"/>
                <a:cs typeface="Arial" panose="020B0604020202020204" pitchFamily="34" charset="0"/>
              </a:rPr>
              <a:t>Disability</a:t>
            </a:r>
            <a:r>
              <a:rPr lang="fr-FR" sz="1100" dirty="0">
                <a:solidFill>
                  <a:schemeClr val="tx1"/>
                </a:solidFill>
                <a:latin typeface="Arial" panose="020B0604020202020204" pitchFamily="34" charset="0"/>
                <a:cs typeface="Arial" panose="020B0604020202020204" pitchFamily="34" charset="0"/>
              </a:rPr>
              <a:t> : </a:t>
            </a:r>
            <a:r>
              <a:rPr lang="fr-FR" sz="1100" i="1" dirty="0">
                <a:solidFill>
                  <a:schemeClr val="tx1"/>
                </a:solidFill>
                <a:latin typeface="Arial" panose="020B0604020202020204" pitchFamily="34" charset="0"/>
                <a:cs typeface="Arial" panose="020B0604020202020204" pitchFamily="34" charset="0"/>
              </a:rPr>
              <a:t>The place of </a:t>
            </a:r>
            <a:r>
              <a:rPr lang="fr-FR" sz="1100" i="1" dirty="0" err="1">
                <a:solidFill>
                  <a:schemeClr val="tx1"/>
                </a:solidFill>
                <a:latin typeface="Arial" panose="020B0604020202020204" pitchFamily="34" charset="0"/>
                <a:cs typeface="Arial" panose="020B0604020202020204" pitchFamily="34" charset="0"/>
              </a:rPr>
              <a:t>Judgement</a:t>
            </a:r>
            <a:r>
              <a:rPr lang="fr-FR" sz="1100" i="1" dirty="0">
                <a:solidFill>
                  <a:schemeClr val="tx1"/>
                </a:solidFill>
                <a:latin typeface="Arial" panose="020B0604020202020204" pitchFamily="34" charset="0"/>
                <a:cs typeface="Arial" panose="020B0604020202020204" pitchFamily="34" charset="0"/>
              </a:rPr>
              <a:t> in a World of Fact, </a:t>
            </a:r>
            <a:r>
              <a:rPr lang="fr-FR" sz="1100" dirty="0">
                <a:solidFill>
                  <a:schemeClr val="tx1"/>
                </a:solidFill>
                <a:latin typeface="Arial" panose="020B0604020202020204" pitchFamily="34" charset="0"/>
                <a:cs typeface="Arial" panose="020B0604020202020204" pitchFamily="34" charset="0"/>
              </a:rPr>
              <a:t>Position </a:t>
            </a:r>
            <a:r>
              <a:rPr lang="fr-FR" sz="1100" dirty="0" err="1">
                <a:solidFill>
                  <a:schemeClr val="tx1"/>
                </a:solidFill>
                <a:latin typeface="Arial" panose="020B0604020202020204" pitchFamily="34" charset="0"/>
                <a:cs typeface="Arial" panose="020B0604020202020204" pitchFamily="34" charset="0"/>
              </a:rPr>
              <a:t>paper</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presented</a:t>
            </a:r>
            <a:r>
              <a:rPr lang="fr-FR" sz="1100" dirty="0">
                <a:solidFill>
                  <a:schemeClr val="tx1"/>
                </a:solidFill>
                <a:latin typeface="Arial" panose="020B0604020202020204" pitchFamily="34" charset="0"/>
                <a:cs typeface="Arial" panose="020B0604020202020204" pitchFamily="34" charset="0"/>
              </a:rPr>
              <a:t> to 10th World </a:t>
            </a:r>
            <a:r>
              <a:rPr lang="fr-FR" sz="1100" dirty="0" err="1">
                <a:solidFill>
                  <a:schemeClr val="tx1"/>
                </a:solidFill>
                <a:latin typeface="Arial" panose="020B0604020202020204" pitchFamily="34" charset="0"/>
                <a:cs typeface="Arial" panose="020B0604020202020204" pitchFamily="34" charset="0"/>
              </a:rPr>
              <a:t>Congress</a:t>
            </a:r>
            <a:r>
              <a:rPr lang="fr-FR" sz="1100" dirty="0">
                <a:solidFill>
                  <a:schemeClr val="tx1"/>
                </a:solidFill>
                <a:latin typeface="Arial" panose="020B0604020202020204" pitchFamily="34" charset="0"/>
                <a:cs typeface="Arial" panose="020B0604020202020204" pitchFamily="34" charset="0"/>
              </a:rPr>
              <a:t> of the International Association for the Scientific </a:t>
            </a:r>
            <a:r>
              <a:rPr lang="fr-FR" sz="1100" dirty="0" err="1">
                <a:solidFill>
                  <a:schemeClr val="tx1"/>
                </a:solidFill>
                <a:latin typeface="Arial" panose="020B0604020202020204" pitchFamily="34" charset="0"/>
                <a:cs typeface="Arial" panose="020B0604020202020204" pitchFamily="34" charset="0"/>
              </a:rPr>
              <a:t>Study</a:t>
            </a:r>
            <a:r>
              <a:rPr lang="fr-FR" sz="1100" dirty="0">
                <a:solidFill>
                  <a:schemeClr val="tx1"/>
                </a:solidFill>
                <a:latin typeface="Arial" panose="020B0604020202020204" pitchFamily="34" charset="0"/>
                <a:cs typeface="Arial" panose="020B0604020202020204" pitchFamily="34" charset="0"/>
              </a:rPr>
              <a:t> of </a:t>
            </a:r>
            <a:r>
              <a:rPr lang="fr-FR" sz="1100" dirty="0" err="1">
                <a:solidFill>
                  <a:schemeClr val="tx1"/>
                </a:solidFill>
                <a:latin typeface="Arial" panose="020B0604020202020204" pitchFamily="34" charset="0"/>
                <a:cs typeface="Arial" panose="020B0604020202020204" pitchFamily="34" charset="0"/>
              </a:rPr>
              <a:t>Intellectual</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Disabilities</a:t>
            </a:r>
            <a:r>
              <a:rPr lang="fr-FR" sz="1100" dirty="0">
                <a:solidFill>
                  <a:schemeClr val="tx1"/>
                </a:solidFill>
                <a:latin typeface="Arial" panose="020B0604020202020204" pitchFamily="34" charset="0"/>
                <a:cs typeface="Arial" panose="020B0604020202020204" pitchFamily="34" charset="0"/>
              </a:rPr>
              <a:t> (IASSID), Helsinki, </a:t>
            </a:r>
            <a:r>
              <a:rPr lang="fr-FR" sz="1100" dirty="0" err="1">
                <a:solidFill>
                  <a:schemeClr val="tx1"/>
                </a:solidFill>
                <a:latin typeface="Arial" panose="020B0604020202020204" pitchFamily="34" charset="0"/>
                <a:cs typeface="Arial" panose="020B0604020202020204" pitchFamily="34" charset="0"/>
              </a:rPr>
              <a:t>Finland</a:t>
            </a:r>
            <a:r>
              <a:rPr lang="fr-FR" sz="1100" dirty="0">
                <a:solidFill>
                  <a:schemeClr val="tx1"/>
                </a:solidFill>
                <a:latin typeface="Arial" panose="020B0604020202020204" pitchFamily="34" charset="0"/>
                <a:cs typeface="Arial" panose="020B0604020202020204" pitchFamily="34" charset="0"/>
              </a:rPr>
              <a:t>, July 1996.</a:t>
            </a:r>
          </a:p>
          <a:p>
            <a:pPr marL="0" indent="0">
              <a:buNone/>
            </a:pPr>
            <a:r>
              <a:rPr lang="fr-FR" sz="1100" dirty="0">
                <a:solidFill>
                  <a:schemeClr val="tx1"/>
                </a:solidFill>
                <a:latin typeface="Arial" panose="020B0604020202020204" pitchFamily="34" charset="0"/>
                <a:cs typeface="Arial" panose="020B0604020202020204" pitchFamily="34" charset="0"/>
              </a:rPr>
              <a:t>Rouquette A, </a:t>
            </a:r>
            <a:r>
              <a:rPr lang="fr-FR" sz="1100" dirty="0" err="1">
                <a:solidFill>
                  <a:schemeClr val="tx1"/>
                </a:solidFill>
                <a:latin typeface="Arial" panose="020B0604020202020204" pitchFamily="34" charset="0"/>
                <a:cs typeface="Arial" panose="020B0604020202020204" pitchFamily="34" charset="0"/>
              </a:rPr>
              <a:t>Badley</a:t>
            </a:r>
            <a:r>
              <a:rPr lang="fr-FR" sz="1100" dirty="0">
                <a:solidFill>
                  <a:schemeClr val="tx1"/>
                </a:solidFill>
                <a:latin typeface="Arial" panose="020B0604020202020204" pitchFamily="34" charset="0"/>
                <a:cs typeface="Arial" panose="020B0604020202020204" pitchFamily="34" charset="0"/>
              </a:rPr>
              <a:t> EM, </a:t>
            </a:r>
            <a:r>
              <a:rPr lang="fr-FR" sz="1100" dirty="0" err="1">
                <a:solidFill>
                  <a:schemeClr val="tx1"/>
                </a:solidFill>
                <a:latin typeface="Arial" panose="020B0604020202020204" pitchFamily="34" charset="0"/>
                <a:cs typeface="Arial" panose="020B0604020202020204" pitchFamily="34" charset="0"/>
              </a:rPr>
              <a:t>Falissard</a:t>
            </a:r>
            <a:r>
              <a:rPr lang="fr-FR" sz="1100" dirty="0">
                <a:solidFill>
                  <a:schemeClr val="tx1"/>
                </a:solidFill>
                <a:latin typeface="Arial" panose="020B0604020202020204" pitchFamily="34" charset="0"/>
                <a:cs typeface="Arial" panose="020B0604020202020204" pitchFamily="34" charset="0"/>
              </a:rPr>
              <a:t> B, Dub T, </a:t>
            </a:r>
            <a:r>
              <a:rPr lang="fr-FR" sz="1100" dirty="0" err="1">
                <a:solidFill>
                  <a:schemeClr val="tx1"/>
                </a:solidFill>
                <a:latin typeface="Arial" panose="020B0604020202020204" pitchFamily="34" charset="0"/>
                <a:cs typeface="Arial" panose="020B0604020202020204" pitchFamily="34" charset="0"/>
              </a:rPr>
              <a:t>Leplege</a:t>
            </a:r>
            <a:r>
              <a:rPr lang="fr-FR" sz="1100" dirty="0">
                <a:solidFill>
                  <a:schemeClr val="tx1"/>
                </a:solidFill>
                <a:latin typeface="Arial" panose="020B0604020202020204" pitchFamily="34" charset="0"/>
                <a:cs typeface="Arial" panose="020B0604020202020204" pitchFamily="34" charset="0"/>
              </a:rPr>
              <a:t> A, Coste J. </a:t>
            </a:r>
            <a:r>
              <a:rPr lang="fr-FR" sz="1100" dirty="0" err="1">
                <a:solidFill>
                  <a:schemeClr val="tx1"/>
                </a:solidFill>
                <a:latin typeface="Arial" panose="020B0604020202020204" pitchFamily="34" charset="0"/>
                <a:cs typeface="Arial" panose="020B0604020202020204" pitchFamily="34" charset="0"/>
              </a:rPr>
              <a:t>Moderators</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mediators</a:t>
            </a:r>
            <a:r>
              <a:rPr lang="fr-FR" sz="1100" dirty="0">
                <a:solidFill>
                  <a:schemeClr val="tx1"/>
                </a:solidFill>
                <a:latin typeface="Arial" panose="020B0604020202020204" pitchFamily="34" charset="0"/>
                <a:cs typeface="Arial" panose="020B0604020202020204" pitchFamily="34" charset="0"/>
              </a:rPr>
              <a:t>, and </a:t>
            </a:r>
            <a:r>
              <a:rPr lang="fr-FR" sz="1100" dirty="0" err="1">
                <a:solidFill>
                  <a:schemeClr val="tx1"/>
                </a:solidFill>
                <a:latin typeface="Arial" panose="020B0604020202020204" pitchFamily="34" charset="0"/>
                <a:cs typeface="Arial" panose="020B0604020202020204" pitchFamily="34" charset="0"/>
              </a:rPr>
              <a:t>bidirectional</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relationships</a:t>
            </a:r>
            <a:r>
              <a:rPr lang="fr-FR" sz="1100" dirty="0">
                <a:solidFill>
                  <a:schemeClr val="tx1"/>
                </a:solidFill>
                <a:latin typeface="Arial" panose="020B0604020202020204" pitchFamily="34" charset="0"/>
                <a:cs typeface="Arial" panose="020B0604020202020204" pitchFamily="34" charset="0"/>
              </a:rPr>
              <a:t> in the International Classification of </a:t>
            </a:r>
            <a:r>
              <a:rPr lang="fr-FR" sz="1100" dirty="0" err="1">
                <a:solidFill>
                  <a:schemeClr val="tx1"/>
                </a:solidFill>
                <a:latin typeface="Arial" panose="020B0604020202020204" pitchFamily="34" charset="0"/>
                <a:cs typeface="Arial" panose="020B0604020202020204" pitchFamily="34" charset="0"/>
              </a:rPr>
              <a:t>Functioning</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Disability</a:t>
            </a:r>
            <a:r>
              <a:rPr lang="fr-FR" sz="1100" dirty="0">
                <a:solidFill>
                  <a:schemeClr val="tx1"/>
                </a:solidFill>
                <a:latin typeface="Arial" panose="020B0604020202020204" pitchFamily="34" charset="0"/>
                <a:cs typeface="Arial" panose="020B0604020202020204" pitchFamily="34" charset="0"/>
              </a:rPr>
              <a:t> and </a:t>
            </a:r>
            <a:r>
              <a:rPr lang="fr-FR" sz="1100" dirty="0" err="1">
                <a:solidFill>
                  <a:schemeClr val="tx1"/>
                </a:solidFill>
                <a:latin typeface="Arial" panose="020B0604020202020204" pitchFamily="34" charset="0"/>
                <a:cs typeface="Arial" panose="020B0604020202020204" pitchFamily="34" charset="0"/>
              </a:rPr>
              <a:t>Health</a:t>
            </a:r>
            <a:r>
              <a:rPr lang="fr-FR" sz="1100" dirty="0">
                <a:solidFill>
                  <a:schemeClr val="tx1"/>
                </a:solidFill>
                <a:latin typeface="Arial" panose="020B0604020202020204" pitchFamily="34" charset="0"/>
                <a:cs typeface="Arial" panose="020B0604020202020204" pitchFamily="34" charset="0"/>
              </a:rPr>
              <a:t> (ICF) </a:t>
            </a:r>
            <a:r>
              <a:rPr lang="fr-FR" sz="1100" dirty="0" err="1">
                <a:solidFill>
                  <a:schemeClr val="tx1"/>
                </a:solidFill>
                <a:latin typeface="Arial" panose="020B0604020202020204" pitchFamily="34" charset="0"/>
                <a:cs typeface="Arial" panose="020B0604020202020204" pitchFamily="34" charset="0"/>
              </a:rPr>
              <a:t>framework</a:t>
            </a:r>
            <a:r>
              <a:rPr lang="fr-FR" sz="1100" dirty="0">
                <a:solidFill>
                  <a:schemeClr val="tx1"/>
                </a:solidFill>
                <a:latin typeface="Arial" panose="020B0604020202020204" pitchFamily="34" charset="0"/>
                <a:cs typeface="Arial" panose="020B0604020202020204" pitchFamily="34" charset="0"/>
              </a:rPr>
              <a:t>: An </a:t>
            </a:r>
            <a:r>
              <a:rPr lang="fr-FR" sz="1100" dirty="0" err="1">
                <a:solidFill>
                  <a:schemeClr val="tx1"/>
                </a:solidFill>
                <a:latin typeface="Arial" panose="020B0604020202020204" pitchFamily="34" charset="0"/>
                <a:cs typeface="Arial" panose="020B0604020202020204" pitchFamily="34" charset="0"/>
              </a:rPr>
              <a:t>empirical</a:t>
            </a:r>
            <a:r>
              <a:rPr lang="fr-FR" sz="1100" dirty="0">
                <a:solidFill>
                  <a:schemeClr val="tx1"/>
                </a:solidFill>
                <a:latin typeface="Arial" panose="020B0604020202020204" pitchFamily="34" charset="0"/>
                <a:cs typeface="Arial" panose="020B0604020202020204" pitchFamily="34" charset="0"/>
              </a:rPr>
              <a:t> investigation </a:t>
            </a:r>
            <a:r>
              <a:rPr lang="fr-FR" sz="1100" dirty="0" err="1">
                <a:solidFill>
                  <a:schemeClr val="tx1"/>
                </a:solidFill>
                <a:latin typeface="Arial" panose="020B0604020202020204" pitchFamily="34" charset="0"/>
                <a:cs typeface="Arial" panose="020B0604020202020204" pitchFamily="34" charset="0"/>
              </a:rPr>
              <a:t>using</a:t>
            </a:r>
            <a:r>
              <a:rPr lang="fr-FR" sz="1100" dirty="0">
                <a:solidFill>
                  <a:schemeClr val="tx1"/>
                </a:solidFill>
                <a:latin typeface="Arial" panose="020B0604020202020204" pitchFamily="34" charset="0"/>
                <a:cs typeface="Arial" panose="020B0604020202020204" pitchFamily="34" charset="0"/>
              </a:rPr>
              <a:t> a longitudinal design and Structural Equation Modeling (SEM). Soc </a:t>
            </a:r>
            <a:r>
              <a:rPr lang="fr-FR" sz="1100" dirty="0" err="1">
                <a:solidFill>
                  <a:schemeClr val="tx1"/>
                </a:solidFill>
                <a:latin typeface="Arial" panose="020B0604020202020204" pitchFamily="34" charset="0"/>
                <a:cs typeface="Arial" panose="020B0604020202020204" pitchFamily="34" charset="0"/>
              </a:rPr>
              <a:t>Sci</a:t>
            </a:r>
            <a:r>
              <a:rPr lang="fr-FR" sz="1100" dirty="0">
                <a:solidFill>
                  <a:schemeClr val="tx1"/>
                </a:solidFill>
                <a:latin typeface="Arial" panose="020B0604020202020204" pitchFamily="34" charset="0"/>
                <a:cs typeface="Arial" panose="020B0604020202020204" pitchFamily="34" charset="0"/>
              </a:rPr>
              <a:t> Med. 2015 Jun;135:133-42. </a:t>
            </a:r>
            <a:r>
              <a:rPr lang="fr-FR" sz="1100" dirty="0" err="1">
                <a:solidFill>
                  <a:schemeClr val="tx1"/>
                </a:solidFill>
                <a:latin typeface="Arial" panose="020B0604020202020204" pitchFamily="34" charset="0"/>
                <a:cs typeface="Arial" panose="020B0604020202020204" pitchFamily="34" charset="0"/>
              </a:rPr>
              <a:t>doi</a:t>
            </a:r>
            <a:r>
              <a:rPr lang="fr-FR" sz="1100" dirty="0">
                <a:solidFill>
                  <a:schemeClr val="tx1"/>
                </a:solidFill>
                <a:latin typeface="Arial" panose="020B0604020202020204" pitchFamily="34" charset="0"/>
                <a:cs typeface="Arial" panose="020B0604020202020204" pitchFamily="34" charset="0"/>
              </a:rPr>
              <a:t>: 10.1016/j.socscimed.2015.05.007. Epub 2015 May 5. PMID: 25965894.</a:t>
            </a:r>
          </a:p>
          <a:p>
            <a:pPr marL="0" indent="0">
              <a:buNone/>
            </a:pPr>
            <a:r>
              <a:rPr lang="fr-FR" sz="1100" dirty="0">
                <a:solidFill>
                  <a:schemeClr val="tx1"/>
                </a:solidFill>
                <a:latin typeface="Arial" panose="020B0604020202020204" pitchFamily="34" charset="0"/>
                <a:cs typeface="Arial" panose="020B0604020202020204" pitchFamily="34" charset="0"/>
              </a:rPr>
              <a:t>Sanchez J. (2005). L’</a:t>
            </a:r>
            <a:r>
              <a:rPr lang="fr-FR" sz="1100" dirty="0" err="1">
                <a:solidFill>
                  <a:schemeClr val="tx1"/>
                </a:solidFill>
                <a:latin typeface="Arial" panose="020B0604020202020204" pitchFamily="34" charset="0"/>
                <a:cs typeface="Arial" panose="020B0604020202020204" pitchFamily="34" charset="0"/>
              </a:rPr>
              <a:t>accessibilisation</a:t>
            </a:r>
            <a:r>
              <a:rPr lang="fr-FR" sz="1100" dirty="0">
                <a:solidFill>
                  <a:schemeClr val="tx1"/>
                </a:solidFill>
                <a:latin typeface="Arial" panose="020B0604020202020204" pitchFamily="34" charset="0"/>
                <a:cs typeface="Arial" panose="020B0604020202020204" pitchFamily="34" charset="0"/>
              </a:rPr>
              <a:t>, support concret et symbolique de l’intégration, Handicap et environnement, de l’adaptation du logement à l’accessibilité de la cité, </a:t>
            </a:r>
            <a:r>
              <a:rPr lang="fr-FR" sz="1100" i="1" dirty="0">
                <a:solidFill>
                  <a:schemeClr val="tx1"/>
                </a:solidFill>
                <a:latin typeface="Arial" panose="020B0604020202020204" pitchFamily="34" charset="0"/>
                <a:cs typeface="Arial" panose="020B0604020202020204" pitchFamily="34" charset="0"/>
              </a:rPr>
              <a:t>Actes des Entretiens de Garches, Fondation Garches</a:t>
            </a:r>
            <a:r>
              <a:rPr lang="fr-FR" sz="1100" dirty="0">
                <a:solidFill>
                  <a:schemeClr val="tx1"/>
                </a:solidFill>
                <a:latin typeface="Arial" panose="020B0604020202020204" pitchFamily="34" charset="0"/>
                <a:cs typeface="Arial" panose="020B0604020202020204" pitchFamily="34" charset="0"/>
              </a:rPr>
              <a:t>, Paris, Editions Frison-Roche, p. 33-47.</a:t>
            </a:r>
          </a:p>
        </p:txBody>
      </p:sp>
      <p:sp>
        <p:nvSpPr>
          <p:cNvPr id="4" name="Espace réservé du pied de page 3"/>
          <p:cNvSpPr>
            <a:spLocks noGrp="1"/>
          </p:cNvSpPr>
          <p:nvPr>
            <p:ph type="ftr" sz="quarter" idx="4294967295"/>
          </p:nvPr>
        </p:nvSpPr>
        <p:spPr>
          <a:xfrm>
            <a:off x="0" y="655880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schemeClr val="tx1"/>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26950559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3F2EA91-B515-DDBA-95E3-E2CD7560C90F}"/>
              </a:ext>
            </a:extLst>
          </p:cNvPr>
          <p:cNvSpPr>
            <a:spLocks noGrp="1"/>
          </p:cNvSpPr>
          <p:nvPr>
            <p:ph type="title" idx="4294967295"/>
          </p:nvPr>
        </p:nvSpPr>
        <p:spPr>
          <a:xfrm>
            <a:off x="914400" y="1731963"/>
            <a:ext cx="10353675" cy="4059237"/>
          </a:xfrm>
          <a:prstGeom prst="rect">
            <a:avLst/>
          </a:prstGeom>
          <a:noFill/>
          <a:ln>
            <a:noFill/>
            <a:prstDash/>
          </a:ln>
          <a:effectLst>
            <a:outerShdw blurRad="25400" dir="17880000">
              <a:srgbClr val="000000">
                <a:alpha val="46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6900" marR="0" lvl="0" indent="0" algn="ctr"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r>
              <a:rPr kumimoji="0" lang="fr-FR" sz="2400" b="1"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hlinkClick r:id="rId2"/>
              </a:rPr>
              <a:t>https://www.ehesp.fr/international/partenariats-et-reseaux/</a:t>
            </a:r>
            <a:r>
              <a:rPr kumimoji="0" lang="fr-FR" sz="2400" b="1"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 </a:t>
            </a:r>
          </a:p>
          <a:p>
            <a:pPr marL="36900" marR="0" lvl="0" indent="0" algn="ctr"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endParaRPr kumimoji="0" lang="fr-FR" sz="2400" b="1"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endParaRPr>
          </a:p>
          <a:p>
            <a:pPr marL="36900" marR="0" lvl="0" indent="0" algn="ctr"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r>
              <a:rPr kumimoji="0" lang="fr-FR" sz="2400" b="1"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Contact : </a:t>
            </a:r>
            <a:r>
              <a:rPr kumimoji="0" lang="fr-FR" sz="2400" b="1" i="0" u="none" strike="noStrike" kern="1200" cap="none" spc="0" normalizeH="0" baseline="0" noProof="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marie.cuenot</a:t>
            </a:r>
            <a:r>
              <a:rPr kumimoji="0" lang="fr-FR" sz="2400" b="1"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rPr>
              <a:t>[a]ehesp.fr</a:t>
            </a:r>
          </a:p>
          <a:p>
            <a:pPr marL="36900" marR="0" lvl="0" indent="0" algn="l" defTabSz="457200" rtl="0" eaLnBrk="1" fontAlgn="auto" latinLnBrk="0" hangingPunct="1">
              <a:lnSpc>
                <a:spcPct val="100000"/>
              </a:lnSpc>
              <a:spcBef>
                <a:spcPct val="20000"/>
              </a:spcBef>
              <a:spcAft>
                <a:spcPts val="600"/>
              </a:spcAft>
              <a:buClr>
                <a:schemeClr val="tx2"/>
              </a:buClr>
              <a:buSzPct val="70000"/>
              <a:buFont typeface="Wingdings 2" charset="2"/>
              <a:buNone/>
              <a:tabLst/>
              <a:defRPr/>
            </a:pPr>
            <a:endParaRPr kumimoji="0" lang="fr-FR" sz="24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endParaRPr>
          </a:p>
        </p:txBody>
      </p:sp>
      <p:sp>
        <p:nvSpPr>
          <p:cNvPr id="4" name="Espace réservé du pied de page 3">
            <a:extLst>
              <a:ext uri="{FF2B5EF4-FFF2-40B4-BE49-F238E27FC236}">
                <a16:creationId xmlns:a16="http://schemas.microsoft.com/office/drawing/2014/main" id="{1DEE28FD-86C5-A9CD-FD0E-DB260074288C}"/>
              </a:ext>
            </a:extLst>
          </p:cNvPr>
          <p:cNvSpPr>
            <a:spLocks noGrp="1"/>
          </p:cNvSpPr>
          <p:nvPr>
            <p:ph type="ftr" sz="quarter" idx="11"/>
          </p:nvPr>
        </p:nvSpPr>
        <p:spPr>
          <a:xfrm>
            <a:off x="0" y="6417847"/>
            <a:ext cx="6672865" cy="365125"/>
          </a:xfrm>
        </p:spPr>
        <p:txBody>
          <a:bodyPr/>
          <a:lstStyle/>
          <a:p>
            <a:r>
              <a:rPr lang="es-ES"/>
              <a:t>EHESP - CC OMS FCI-CIF - 2026</a:t>
            </a:r>
            <a:endParaRPr lang="fr-FR" dirty="0"/>
          </a:p>
        </p:txBody>
      </p:sp>
    </p:spTree>
    <p:extLst>
      <p:ext uri="{BB962C8B-B14F-4D97-AF65-F5344CB8AC3E}">
        <p14:creationId xmlns:p14="http://schemas.microsoft.com/office/powerpoint/2010/main" val="196942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1026"/>
          <p:cNvSpPr>
            <a:spLocks noGrp="1" noChangeArrowheads="1"/>
          </p:cNvSpPr>
          <p:nvPr>
            <p:ph type="title"/>
          </p:nvPr>
        </p:nvSpPr>
        <p:spPr>
          <a:xfrm>
            <a:off x="2209800" y="0"/>
            <a:ext cx="7696200" cy="1524000"/>
          </a:xfrm>
        </p:spPr>
        <p:txBody>
          <a:bodyPr>
            <a:noAutofit/>
          </a:bodyPr>
          <a:lstStyle/>
          <a:p>
            <a:r>
              <a:rPr lang="fr-FR" altLang="fr-FR" sz="3200" b="1" dirty="0">
                <a:solidFill>
                  <a:schemeClr val="tx1"/>
                </a:solidFill>
              </a:rPr>
              <a:t>Transition épidémiologique </a:t>
            </a:r>
            <a:r>
              <a:rPr lang="fr-FR" sz="3200" b="1" dirty="0">
                <a:solidFill>
                  <a:schemeClr val="tx1"/>
                </a:solidFill>
              </a:rPr>
              <a:t>dans les pays industrialisés (</a:t>
            </a:r>
            <a:r>
              <a:rPr lang="fr-FR" altLang="fr-FR" sz="3200" b="1" dirty="0">
                <a:solidFill>
                  <a:schemeClr val="tx1"/>
                </a:solidFill>
              </a:rPr>
              <a:t>1950’s)</a:t>
            </a:r>
          </a:p>
        </p:txBody>
      </p:sp>
      <p:sp>
        <p:nvSpPr>
          <p:cNvPr id="46083" name="Rectangle 1027"/>
          <p:cNvSpPr>
            <a:spLocks noGrp="1" noChangeArrowheads="1"/>
          </p:cNvSpPr>
          <p:nvPr>
            <p:ph idx="1"/>
          </p:nvPr>
        </p:nvSpPr>
        <p:spPr>
          <a:xfrm>
            <a:off x="787791" y="1461623"/>
            <a:ext cx="11127544" cy="5258044"/>
          </a:xfrm>
        </p:spPr>
        <p:txBody>
          <a:bodyPr>
            <a:normAutofit fontScale="92500" lnSpcReduction="10000"/>
          </a:bodyPr>
          <a:lstStyle/>
          <a:p>
            <a:pPr marL="0" indent="0">
              <a:lnSpc>
                <a:spcPct val="80000"/>
              </a:lnSpc>
              <a:buNone/>
              <a:defRPr/>
            </a:pPr>
            <a:r>
              <a:rPr lang="fr-FR" sz="2400" dirty="0">
                <a:solidFill>
                  <a:schemeClr val="tx1"/>
                </a:solidFill>
              </a:rPr>
              <a:t>	-  </a:t>
            </a:r>
            <a:r>
              <a:rPr lang="fr-FR" sz="2600" dirty="0">
                <a:solidFill>
                  <a:schemeClr val="tx1"/>
                </a:solidFill>
              </a:rPr>
              <a:t>progrès de la médecine</a:t>
            </a:r>
          </a:p>
          <a:p>
            <a:pPr marL="0" indent="0">
              <a:lnSpc>
                <a:spcPct val="80000"/>
              </a:lnSpc>
              <a:buNone/>
              <a:defRPr/>
            </a:pPr>
            <a:r>
              <a:rPr lang="fr-FR" sz="2600" dirty="0">
                <a:solidFill>
                  <a:schemeClr val="tx1"/>
                </a:solidFill>
              </a:rPr>
              <a:t>			</a:t>
            </a:r>
            <a:r>
              <a:rPr lang="fr-FR" sz="2600" dirty="0">
                <a:solidFill>
                  <a:schemeClr val="tx1"/>
                </a:solidFill>
                <a:cs typeface="Times New Roman" pitchFamily="18" charset="0"/>
              </a:rPr>
              <a:t>• néonatalogie</a:t>
            </a:r>
          </a:p>
          <a:p>
            <a:pPr marL="0" indent="0">
              <a:lnSpc>
                <a:spcPct val="80000"/>
              </a:lnSpc>
              <a:buNone/>
              <a:defRPr/>
            </a:pPr>
            <a:r>
              <a:rPr lang="fr-FR" sz="2600" dirty="0">
                <a:solidFill>
                  <a:schemeClr val="tx1"/>
                </a:solidFill>
                <a:cs typeface="Times New Roman" pitchFamily="18" charset="0"/>
              </a:rPr>
              <a:t>			• réanimation</a:t>
            </a:r>
          </a:p>
          <a:p>
            <a:pPr marL="0" indent="0">
              <a:lnSpc>
                <a:spcPct val="80000"/>
              </a:lnSpc>
              <a:buNone/>
              <a:defRPr/>
            </a:pPr>
            <a:r>
              <a:rPr lang="fr-FR" sz="2600" dirty="0">
                <a:solidFill>
                  <a:schemeClr val="tx1"/>
                </a:solidFill>
                <a:cs typeface="Times New Roman" pitchFamily="18" charset="0"/>
              </a:rPr>
              <a:t>			• chirurgie réparatrice et prothétique</a:t>
            </a:r>
          </a:p>
          <a:p>
            <a:pPr marL="0" indent="0">
              <a:lnSpc>
                <a:spcPct val="80000"/>
              </a:lnSpc>
              <a:buNone/>
              <a:defRPr/>
            </a:pPr>
            <a:r>
              <a:rPr lang="fr-FR" sz="2600" dirty="0">
                <a:solidFill>
                  <a:schemeClr val="tx1"/>
                </a:solidFill>
                <a:cs typeface="Times New Roman" pitchFamily="18" charset="0"/>
              </a:rPr>
              <a:t>			• réadaptation fonctionnelle</a:t>
            </a:r>
          </a:p>
          <a:p>
            <a:pPr marL="0" indent="0">
              <a:lnSpc>
                <a:spcPct val="80000"/>
              </a:lnSpc>
              <a:buNone/>
              <a:defRPr/>
            </a:pPr>
            <a:r>
              <a:rPr lang="fr-FR" sz="2600" dirty="0">
                <a:solidFill>
                  <a:schemeClr val="tx1"/>
                </a:solidFill>
                <a:cs typeface="Times New Roman" pitchFamily="18" charset="0"/>
              </a:rPr>
              <a:t>			• antibiotiques</a:t>
            </a:r>
          </a:p>
          <a:p>
            <a:pPr marL="0" indent="0">
              <a:lnSpc>
                <a:spcPct val="80000"/>
              </a:lnSpc>
              <a:buNone/>
              <a:defRPr/>
            </a:pPr>
            <a:r>
              <a:rPr lang="fr-FR" sz="2600" dirty="0">
                <a:solidFill>
                  <a:schemeClr val="tx1"/>
                </a:solidFill>
                <a:cs typeface="Times New Roman" pitchFamily="18" charset="0"/>
              </a:rPr>
              <a:t>	- qui se traduisent par </a:t>
            </a:r>
          </a:p>
          <a:p>
            <a:pPr marL="0" indent="0">
              <a:lnSpc>
                <a:spcPct val="80000"/>
              </a:lnSpc>
              <a:buNone/>
              <a:defRPr/>
            </a:pPr>
            <a:r>
              <a:rPr lang="fr-FR" sz="2600" dirty="0">
                <a:solidFill>
                  <a:schemeClr val="tx1"/>
                </a:solidFill>
                <a:cs typeface="Times New Roman" pitchFamily="18" charset="0"/>
              </a:rPr>
              <a:t>			 • déclin des maladies infectieuses </a:t>
            </a:r>
          </a:p>
          <a:p>
            <a:pPr marL="0" indent="0">
              <a:lnSpc>
                <a:spcPct val="80000"/>
              </a:lnSpc>
              <a:buNone/>
              <a:defRPr/>
            </a:pPr>
            <a:r>
              <a:rPr lang="fr-FR" sz="2600" dirty="0">
                <a:solidFill>
                  <a:schemeClr val="tx1"/>
                </a:solidFill>
                <a:cs typeface="Times New Roman" pitchFamily="18" charset="0"/>
              </a:rPr>
              <a:t>			 • augmentation des maladies chroniques</a:t>
            </a:r>
          </a:p>
          <a:p>
            <a:pPr marL="0" indent="0">
              <a:lnSpc>
                <a:spcPct val="80000"/>
              </a:lnSpc>
              <a:buNone/>
              <a:defRPr/>
            </a:pPr>
            <a:r>
              <a:rPr lang="fr-FR" sz="2600" dirty="0">
                <a:solidFill>
                  <a:schemeClr val="tx1"/>
                </a:solidFill>
                <a:cs typeface="Times New Roman" pitchFamily="18" charset="0"/>
              </a:rPr>
              <a:t>			 • vieillissement de la population</a:t>
            </a:r>
          </a:p>
          <a:p>
            <a:pPr marL="36900" indent="0">
              <a:lnSpc>
                <a:spcPct val="80000"/>
              </a:lnSpc>
              <a:buNone/>
              <a:defRPr/>
            </a:pPr>
            <a:endParaRPr lang="fr-FR" dirty="0">
              <a:solidFill>
                <a:schemeClr val="tx1"/>
              </a:solidFill>
              <a:cs typeface="Times New Roman" pitchFamily="18" charset="0"/>
            </a:endParaRPr>
          </a:p>
          <a:p>
            <a:pPr marL="36900" indent="0">
              <a:lnSpc>
                <a:spcPct val="110000"/>
              </a:lnSpc>
              <a:spcBef>
                <a:spcPts val="600"/>
              </a:spcBef>
              <a:buNone/>
              <a:defRPr/>
            </a:pPr>
            <a:r>
              <a:rPr lang="fr-FR" sz="2600" dirty="0">
                <a:solidFill>
                  <a:schemeClr val="tx1"/>
                </a:solidFill>
                <a:sym typeface="Wingdings" panose="05000000000000000000" pitchFamily="2" charset="2"/>
              </a:rPr>
              <a:t></a:t>
            </a:r>
            <a:r>
              <a:rPr lang="fr-FR" sz="2600" dirty="0">
                <a:solidFill>
                  <a:schemeClr val="tx1"/>
                </a:solidFill>
              </a:rPr>
              <a:t> </a:t>
            </a:r>
            <a:r>
              <a:rPr lang="fr-FR" sz="2600" b="1" dirty="0">
                <a:solidFill>
                  <a:schemeClr val="tx1"/>
                </a:solidFill>
              </a:rPr>
              <a:t>Augmentation des limitations fonctionnelles, conséquences des 																		maladies chroniques</a:t>
            </a:r>
            <a:r>
              <a:rPr lang="fr-FR" sz="2600" b="1" dirty="0">
                <a:solidFill>
                  <a:schemeClr val="tx1"/>
                </a:solidFill>
                <a:cs typeface="Times New Roman" pitchFamily="18" charset="0"/>
              </a:rPr>
              <a:t>	</a:t>
            </a:r>
          </a:p>
        </p:txBody>
      </p:sp>
      <p:sp>
        <p:nvSpPr>
          <p:cNvPr id="3" name="Espace réservé du pied de page 2"/>
          <p:cNvSpPr>
            <a:spLocks noGrp="1"/>
          </p:cNvSpPr>
          <p:nvPr>
            <p:ph type="ftr" sz="quarter" idx="11"/>
          </p:nvPr>
        </p:nvSpPr>
        <p:spPr>
          <a:xfrm>
            <a:off x="0" y="6581335"/>
            <a:ext cx="2766646" cy="276665"/>
          </a:xfrm>
        </p:spPr>
        <p:txBody>
          <a:bodyPr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96558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4"/>
          <p:cNvSpPr txBox="1">
            <a:spLocks noChangeArrowheads="1"/>
          </p:cNvSpPr>
          <p:nvPr/>
        </p:nvSpPr>
        <p:spPr bwMode="auto">
          <a:xfrm>
            <a:off x="1524000" y="4572000"/>
            <a:ext cx="9144000" cy="163121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Troubles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ou	       déficiences ===&gt; incapacités ===&gt; désavantages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Maladies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(différents niveaux d’expérience)</a:t>
            </a:r>
          </a:p>
        </p:txBody>
      </p:sp>
      <p:sp>
        <p:nvSpPr>
          <p:cNvPr id="48139" name="Rectangle 11"/>
          <p:cNvSpPr>
            <a:spLocks noChangeArrowheads="1"/>
          </p:cNvSpPr>
          <p:nvPr/>
        </p:nvSpPr>
        <p:spPr bwMode="auto">
          <a:xfrm>
            <a:off x="532227" y="1309687"/>
            <a:ext cx="1132683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b="1">
                <a:solidFill>
                  <a:srgbClr val="FF6600"/>
                </a:solidFill>
                <a:latin typeface="Arial" panose="020B0604020202020204" pitchFamily="34" charset="0"/>
              </a:defRPr>
            </a:lvl1pPr>
            <a:lvl2pPr marL="742950" indent="-285750">
              <a:spcBef>
                <a:spcPct val="20000"/>
              </a:spcBef>
              <a:defRPr sz="2400" b="1">
                <a:solidFill>
                  <a:srgbClr val="4187DC"/>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defTabSz="914400" rtl="0" eaLnBrk="1" fontAlgn="auto" latinLnBrk="0" hangingPunct="1">
              <a:lnSpc>
                <a:spcPct val="100000"/>
              </a:lnSpc>
              <a:spcBef>
                <a:spcPct val="0"/>
              </a:spcBef>
              <a:spcAft>
                <a:spcPts val="600"/>
              </a:spcAft>
              <a:buClrTx/>
              <a:buSzTx/>
              <a:buFontTx/>
              <a:buNone/>
              <a:tabLst/>
              <a:defRPr/>
            </a:pPr>
            <a:r>
              <a:rPr kumimoji="0" lang="fr-FR" altLang="fr-FR" sz="2400" b="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Permettre la description des </a:t>
            </a:r>
            <a:r>
              <a:rPr kumimoji="0" lang="fr-FR" altLang="fr-FR" sz="2400" b="0"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conséquences invalidantes </a:t>
            </a:r>
            <a:r>
              <a:rPr kumimoji="0" lang="fr-FR" altLang="fr-FR" sz="2400" b="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des maladies chroniques, des séquelles de traumatismes, du vieillissement, des malformations…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sym typeface="Wingdings 3" panose="05040102010807070707" pitchFamily="18" charset="2"/>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fr-FR" b="0" i="0" u="none" strike="noStrike" kern="1200" cap="none" spc="0" normalizeH="0" baseline="0" noProof="0" dirty="0">
                <a:ln>
                  <a:noFill/>
                </a:ln>
                <a:solidFill>
                  <a:prstClr val="white"/>
                </a:solidFill>
                <a:effectLst/>
                <a:uLnTx/>
                <a:uFillTx/>
                <a:cs typeface="Times New Roman" panose="02020603050405020304" pitchFamily="18" charset="0"/>
                <a:sym typeface="Wingdings 3" panose="05040102010807070707" pitchFamily="18" charset="2"/>
              </a:rPr>
              <a:t>Proposition de Philip Wood (1970-1980)</a:t>
            </a:r>
          </a:p>
          <a:p>
            <a:pPr algn="ctr">
              <a:spcBef>
                <a:spcPct val="0"/>
              </a:spcBef>
            </a:pPr>
            <a:r>
              <a:rPr lang="fr-FR" altLang="fr-FR" dirty="0">
                <a:solidFill>
                  <a:prstClr val="white"/>
                </a:solidFill>
                <a:cs typeface="Times New Roman" panose="02020603050405020304" pitchFamily="18" charset="0"/>
                <a:sym typeface="Wingdings 3" panose="05040102010807070707" pitchFamily="18" charset="2"/>
              </a:rPr>
              <a:t>CIH, OMS, 1980 </a:t>
            </a: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fr-FR" altLang="fr-FR" b="1" i="0" u="none" strike="noStrike" kern="1200" cap="none" spc="0" normalizeH="0" baseline="0" noProof="0" dirty="0">
                <a:ln>
                  <a:noFill/>
                </a:ln>
                <a:solidFill>
                  <a:prstClr val="white"/>
                </a:solidFill>
                <a:effectLst/>
                <a:uLnTx/>
                <a:uFillTx/>
                <a:cs typeface="Times New Roman" panose="02020603050405020304" pitchFamily="18" charset="0"/>
                <a:sym typeface="Wingdings 3" panose="05040102010807070707" pitchFamily="18" charset="2"/>
              </a:rPr>
              <a:t>Classification Internationale des </a:t>
            </a: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fr-FR" altLang="fr-FR" b="1" i="0" u="none" strike="noStrike" kern="1200" cap="none" spc="0" normalizeH="0" baseline="0" noProof="0" dirty="0">
                <a:ln>
                  <a:noFill/>
                </a:ln>
                <a:solidFill>
                  <a:prstClr val="white"/>
                </a:solidFill>
                <a:effectLst/>
                <a:uLnTx/>
                <a:uFillTx/>
                <a:cs typeface="Times New Roman" panose="02020603050405020304" pitchFamily="18" charset="0"/>
                <a:sym typeface="Wingdings 3" panose="05040102010807070707" pitchFamily="18" charset="2"/>
              </a:rPr>
              <a:t>Déficiences, Incapacités, Désavantages.</a:t>
            </a:r>
            <a:r>
              <a:rPr kumimoji="0" lang="fr-FR" altLang="fr-FR" b="0" i="0" u="none" strike="noStrike" kern="1200" cap="none" spc="0" normalizeH="0" baseline="0" noProof="0" dirty="0">
                <a:ln>
                  <a:noFill/>
                </a:ln>
                <a:solidFill>
                  <a:prstClr val="white"/>
                </a:solidFill>
                <a:effectLst/>
                <a:uLnTx/>
                <a:uFillTx/>
                <a:cs typeface="Times New Roman" panose="02020603050405020304" pitchFamily="18" charset="0"/>
                <a:sym typeface="Wingdings 3" panose="05040102010807070707" pitchFamily="18" charset="2"/>
              </a:rPr>
              <a:t> </a:t>
            </a:r>
            <a:endParaRPr kumimoji="0" lang="fr-FR" altLang="fr-FR" sz="24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sym typeface="Wingdings 3" panose="05040102010807070707" pitchFamily="18" charset="2"/>
            </a:endParaRPr>
          </a:p>
        </p:txBody>
      </p:sp>
      <p:sp>
        <p:nvSpPr>
          <p:cNvPr id="99335" name="Rectangle 12"/>
          <p:cNvSpPr>
            <a:spLocks noGrp="1" noChangeArrowheads="1"/>
          </p:cNvSpPr>
          <p:nvPr>
            <p:ph type="title"/>
          </p:nvPr>
        </p:nvSpPr>
        <p:spPr>
          <a:xfrm>
            <a:off x="914400" y="152400"/>
            <a:ext cx="9753600" cy="990600"/>
          </a:xfrm>
        </p:spPr>
        <p:txBody>
          <a:bodyPr>
            <a:normAutofit/>
          </a:bodyPr>
          <a:lstStyle/>
          <a:p>
            <a:pPr algn="ctr"/>
            <a:r>
              <a:rPr lang="fr-FR" altLang="fr-FR" sz="3200" b="1" dirty="0">
                <a:solidFill>
                  <a:schemeClr val="tx1"/>
                </a:solidFill>
              </a:rPr>
              <a:t>Vers une meilleure connaissance du handicap …</a:t>
            </a:r>
          </a:p>
        </p:txBody>
      </p:sp>
      <p:sp>
        <p:nvSpPr>
          <p:cNvPr id="4" name="Espace réservé du pied de page 3"/>
          <p:cNvSpPr>
            <a:spLocks noGrp="1"/>
          </p:cNvSpPr>
          <p:nvPr>
            <p:ph type="ftr" sz="quarter" idx="11"/>
          </p:nvPr>
        </p:nvSpPr>
        <p:spPr>
          <a:xfrm>
            <a:off x="0" y="6595403"/>
            <a:ext cx="2499360" cy="220394"/>
          </a:xfrm>
        </p:spPr>
        <p:txBody>
          <a:bodyPr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rPr>
              <a:t>EHESP - CC OMS FCI-CIF - 2026</a:t>
            </a:r>
            <a:endParaRPr kumimoji="0" lang="fr-FR" sz="1000" b="0" i="0" u="none" strike="noStrike" kern="1200" cap="none" spc="0" normalizeH="0" baseline="0" noProof="0" dirty="0">
              <a:ln>
                <a:noFill/>
              </a:ln>
              <a:solidFill>
                <a:prstClr val="white"/>
              </a:solidFill>
              <a:effectLst>
                <a:outerShdw blurRad="50800" dist="38100" dir="2700000" algn="tl" rotWithShape="0">
                  <a:prstClr val="black">
                    <a:alpha val="43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629212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9" grpId="0" autoUpdateAnimBg="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546</TotalTime>
  <Words>5904</Words>
  <Application>Microsoft Office PowerPoint</Application>
  <PresentationFormat>Grand écran</PresentationFormat>
  <Paragraphs>802</Paragraphs>
  <Slides>77</Slides>
  <Notes>32</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77</vt:i4>
      </vt:variant>
    </vt:vector>
  </HeadingPairs>
  <TitlesOfParts>
    <vt:vector size="93" baseType="lpstr">
      <vt:lpstr>Aptos</vt:lpstr>
      <vt:lpstr>Aptos Display</vt:lpstr>
      <vt:lpstr>Arial</vt:lpstr>
      <vt:lpstr>Arial Unicode MS</vt:lpstr>
      <vt:lpstr>Calibri</vt:lpstr>
      <vt:lpstr>Calibri Light</vt:lpstr>
      <vt:lpstr>Comic Sans MS</vt:lpstr>
      <vt:lpstr>Tahoma</vt:lpstr>
      <vt:lpstr>Times</vt:lpstr>
      <vt:lpstr>Times New Roman</vt:lpstr>
      <vt:lpstr>Wingdings</vt:lpstr>
      <vt:lpstr>Wingdings 2</vt:lpstr>
      <vt:lpstr>Wingdings 3</vt:lpstr>
      <vt:lpstr>Thème Office</vt:lpstr>
      <vt:lpstr>Ardoise</vt:lpstr>
      <vt:lpstr>Office Theme</vt:lpstr>
      <vt:lpstr>Classification internationale du fonctionnement, du handicap et de la santé (C.I.F., OMS, 2001)  Introduction </vt:lpstr>
      <vt:lpstr>Famille des Classifications Internationales de l’Organisation mondiale de la Santé (WHO-FIC)</vt:lpstr>
      <vt:lpstr>Réseau des Centres collaborateurs de l’OMS pour la Famille des classifications internationales (Réseau CC OMS-FCI / WHOFIC Network) https://www.who.int/standards/classifications/who-fic-maintenance </vt:lpstr>
      <vt:lpstr>Centre collaborateur de l’OMS pour la Famille des Classifications Internationales CC OMS FCI - France</vt:lpstr>
      <vt:lpstr>Comment se pose la question du « handicap » au niveau international ? Un peu d’histoire …</vt:lpstr>
      <vt:lpstr>Classifications internationales de santé de  l’Organisation Mondiale de la Santé</vt:lpstr>
      <vt:lpstr>Des causes de décès aux maladies (1893-1948)</vt:lpstr>
      <vt:lpstr>Transition épidémiologique dans les pays industrialisés (1950’s)</vt:lpstr>
      <vt:lpstr>Vers une meilleure connaissance du handicap …</vt:lpstr>
      <vt:lpstr>Influence de la CIH en France </vt:lpstr>
      <vt:lpstr>CIH : apports et critiques</vt:lpstr>
      <vt:lpstr>Contexte pour la révision de la CIH de 1980</vt:lpstr>
      <vt:lpstr>Normes internationales </vt:lpstr>
      <vt:lpstr>Des pratiques alternatives</vt:lpstr>
      <vt:lpstr>Mouvement international des personnes handicapées et représentation politique</vt:lpstr>
      <vt:lpstr>Théorisation du modèle social du handicap</vt:lpstr>
      <vt:lpstr>EHESP - CC OMS FCI-CIF - 2026</vt:lpstr>
      <vt:lpstr>Exemple de situation :  une personne qui ne peut pas voter</vt:lpstr>
      <vt:lpstr>Réunir l’ensemble ! Modèle intégré / multidimensionnel Systémique</vt:lpstr>
      <vt:lpstr>Première proposition en 1998 : le PPH Processus de Production du Handicap</vt:lpstr>
      <vt:lpstr>2001 – Adoption de la Classification Internationale du Fonctionnement, du Handicap et de la Santé (C.I.F., Organisation Mondiale de la Santé, 2001, 2025)</vt:lpstr>
      <vt:lpstr>CIF</vt:lpstr>
      <vt:lpstr>CIF : Schéma conceptuel (OMS, 2001)</vt:lpstr>
      <vt:lpstr>CIF : quels objectifs ?</vt:lpstr>
      <vt:lpstr>Classification Internationale du Fonctionnement, du Handicap et de la Santé (CIF, OMS, 2001, 2025)</vt:lpstr>
      <vt:lpstr>CIF : « Fonctionnement » et « Handicap » </vt:lpstr>
      <vt:lpstr>Approche multidimensionnelle du handicap (Organisation mondiale de la santé, OMS, 2001)</vt:lpstr>
      <vt:lpstr>CIF : une perspective universaliste et systémique  du fonctionnement humain</vt:lpstr>
      <vt:lpstr>Structure de la CIF, 2001</vt:lpstr>
      <vt:lpstr>Version électronique de la CIF, 2025 – Linéarisation issue de la fondation ontologique de la FCI</vt:lpstr>
      <vt:lpstr>Classification Internationale du Fonctionnement, du Handicap et de la Santé (CIF, OMS, 2001 &amp; 2025)</vt:lpstr>
      <vt:lpstr>Activités et participation</vt:lpstr>
      <vt:lpstr>Classification  Activités et Participation (d)</vt:lpstr>
      <vt:lpstr>Classification Activités et Participation (d)</vt:lpstr>
      <vt:lpstr>Exemple d’entité dans la CIF – version 2025</vt:lpstr>
      <vt:lpstr>Une personne ne se réduit pas  à l’activité qu’elle réalise dans une seule situation donnée,  ni aux limitations qu’elle peut avoir pour réaliser cette activité</vt:lpstr>
      <vt:lpstr>Les facteurs environnementaux (e) constituent l’environnement physique, social et attitudinal dans lequel les gens vivent et mènent leur vie.</vt:lpstr>
      <vt:lpstr>Chapitre 1 Produits et systèmes techniques</vt:lpstr>
      <vt:lpstr>Chapitre 2 Environnement naturel et changements apportés par l’homme à l’environnement</vt:lpstr>
      <vt:lpstr>Chapitre 3  Soutiens et relations</vt:lpstr>
      <vt:lpstr>Chapitre 4  Attitudes (des autres à l’égard de la personne dont on décrit la situation) : indicateurs de discriminations</vt:lpstr>
      <vt:lpstr>Chapitre 5 Services, systèmes et politiques</vt:lpstr>
      <vt:lpstr>Une personne ne se réduit pas  à la situation de handicap dans laquelle elle s’est retrouvée à un moment donné dans un contexte donné</vt:lpstr>
      <vt:lpstr>Fonctions organiques (b)  et structures anatomiques (s)</vt:lpstr>
      <vt:lpstr>Classifications des fonctions et des structures</vt:lpstr>
      <vt:lpstr>Une personne ne se réduit pas  à une fonction du corps,  ni à une déficience</vt:lpstr>
      <vt:lpstr>Facteurs personnels</vt:lpstr>
      <vt:lpstr>Deux manières de comprendre comment une personne réalise une activité</vt:lpstr>
      <vt:lpstr>PERFORMANCE  Ce que la personne fait effectivement (environnement réel) </vt:lpstr>
      <vt:lpstr>CAPACITÉ  Ce que la personne peut faire (environnement standardisé: ex. un cabinet médical)</vt:lpstr>
      <vt:lpstr>Activités et participation + Environnement</vt:lpstr>
      <vt:lpstr>Codes qualificatifs génériques (échelle) pour toutes les composantes de la CIF  Déficience (qm, qs) ; Difficulté (qp, qc) ; Obstacle (qb) / Facilitateur (qf)</vt:lpstr>
      <vt:lpstr>Codes qualificatifs</vt:lpstr>
      <vt:lpstr>Ce qui peut être évalué avec la Classification Internationale du Fonctionnement, du Handicap et de la Santé</vt:lpstr>
      <vt:lpstr>La CIF : une perspective universaliste et systémique  du fonctionnement humain</vt:lpstr>
      <vt:lpstr>Processus de mise à jour continu depuis 2011</vt:lpstr>
      <vt:lpstr>Applications de la CIF</vt:lpstr>
      <vt:lpstr>Loi pour l’égalité des droits et des chances, la participation et la citoyenneté  des personnes handicapées (France, 2005)</vt:lpstr>
      <vt:lpstr>Convention relative  aux droits des personnes handicapées  (ONU,13 décembre 2006 http://www.un.org/french/disabilities/    et entrée en vigueur en France en février 2010)</vt:lpstr>
      <vt:lpstr>https://www.icf-elearning.com/ Version en français</vt:lpstr>
      <vt:lpstr>http://icfeducation.org/</vt:lpstr>
      <vt:lpstr>Jeu coopératif pour rendre accessibles et ludiques les modèles explicatifs du handicap (2025)</vt:lpstr>
      <vt:lpstr>Un outil de politique sociale</vt:lpstr>
      <vt:lpstr>GEVA - Volet 6 - Extraits</vt:lpstr>
      <vt:lpstr>SERAFIN-PH (2020) https://www.cnsa.fr/sites/default/files/2024-07/Nomenclatures-SerafinPH-detaillees_vf.pdf </vt:lpstr>
      <vt:lpstr>Instruments élaborés par l’OMS</vt:lpstr>
      <vt:lpstr>Dans le domaine clinique</vt:lpstr>
      <vt:lpstr>www.icf-research-branch.org</vt:lpstr>
      <vt:lpstr>Profil de fonctionnement extrait / exemple à temps T1</vt:lpstr>
      <vt:lpstr>Paru en 2017, ce manuel présente en français des outils pratiques et standardisés permettant aux cliniciens et praticiens de décrire et d’évaluer de façon simple et rapide le fonctionnement des patients.  Il explique la notion de batteries de codes CIF qui sont autant de sélections de catégories de la CIF s’appliquant à différents types de problèmes de santé.</vt:lpstr>
      <vt:lpstr>Un outil pour la recherche</vt:lpstr>
      <vt:lpstr>Dans le domaine professionnel</vt:lpstr>
      <vt:lpstr>Un outil statistique</vt:lpstr>
      <vt:lpstr>Autres pistes</vt:lpstr>
      <vt:lpstr>Autres pistes</vt:lpstr>
      <vt:lpstr>Bibliographie CIF</vt:lpstr>
      <vt:lpstr>https://www.ehesp.fr/international/partenariats-et-reseaux/   Contact : marie.cuenot[a]ehesp.fr </vt:lpstr>
    </vt:vector>
  </TitlesOfParts>
  <Company>Ehesp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Cuenot, Marie</dc:creator>
  <cp:lastModifiedBy>Cuenot, Marie</cp:lastModifiedBy>
  <cp:revision>23</cp:revision>
  <dcterms:created xsi:type="dcterms:W3CDTF">2026-01-14T09:07:51Z</dcterms:created>
  <dcterms:modified xsi:type="dcterms:W3CDTF">2026-01-19T14:57:31Z</dcterms:modified>
</cp:coreProperties>
</file>